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59" r:id="rId4"/>
    <p:sldId id="275" r:id="rId5"/>
    <p:sldId id="277" r:id="rId6"/>
    <p:sldId id="274" r:id="rId7"/>
    <p:sldId id="276" r:id="rId8"/>
    <p:sldId id="279" r:id="rId9"/>
    <p:sldId id="278" r:id="rId10"/>
    <p:sldId id="269" r:id="rId11"/>
    <p:sldId id="267" r:id="rId12"/>
    <p:sldId id="268" r:id="rId13"/>
    <p:sldId id="272" r:id="rId14"/>
    <p:sldId id="273" r:id="rId15"/>
    <p:sldId id="270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60"/>
  </p:normalViewPr>
  <p:slideViewPr>
    <p:cSldViewPr>
      <p:cViewPr varScale="1">
        <p:scale>
          <a:sx n="109" d="100"/>
          <a:sy n="109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Проведено мероприятий совместно с ГИБДД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(4 месяца)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166</c:v>
                </c:pt>
                <c:pt idx="1">
                  <c:v>151</c:v>
                </c:pt>
                <c:pt idx="2">
                  <c:v>178</c:v>
                </c:pt>
                <c:pt idx="3">
                  <c:v>162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08-41E9-A207-D8521C7514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Составлено актов о превышениях ВГП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(4 месяца)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439</c:v>
                </c:pt>
                <c:pt idx="1">
                  <c:v>267</c:v>
                </c:pt>
                <c:pt idx="2">
                  <c:v>304</c:v>
                </c:pt>
                <c:pt idx="3">
                  <c:v>135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08-41E9-A207-D8521C7514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4555136"/>
        <c:axId val="224557760"/>
      </c:barChart>
      <c:catAx>
        <c:axId val="2245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557760"/>
        <c:crosses val="autoZero"/>
        <c:auto val="1"/>
        <c:lblAlgn val="ctr"/>
        <c:lblOffset val="100"/>
        <c:noMultiLvlLbl val="0"/>
      </c:catAx>
      <c:valAx>
        <c:axId val="22455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55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rgbClr val="953735">
            <a:shade val="30000"/>
            <a:satMod val="115000"/>
          </a:srgbClr>
        </a:gs>
        <a:gs pos="50000">
          <a:srgbClr val="953735">
            <a:shade val="67500"/>
            <a:satMod val="115000"/>
          </a:srgbClr>
        </a:gs>
        <a:gs pos="100000">
          <a:srgbClr val="953735">
            <a:shade val="100000"/>
            <a:satMod val="115000"/>
          </a:srgb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Начислено (млн.руб.)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(4 месяца)</c:v>
                </c:pt>
              </c:strCache>
            </c:strRef>
          </c:cat>
          <c:val>
            <c:numRef>
              <c:f>Лист1!$B$2:$B$6</c:f>
              <c:numCache>
                <c:formatCode>#,##0.0\ _₽</c:formatCode>
                <c:ptCount val="5"/>
                <c:pt idx="0">
                  <c:v>78.400000000000006</c:v>
                </c:pt>
                <c:pt idx="1">
                  <c:v>20.6</c:v>
                </c:pt>
                <c:pt idx="2">
                  <c:v>26.9</c:v>
                </c:pt>
                <c:pt idx="3">
                  <c:v>15.9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08-41E9-A207-D8521C7514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Поступило (млн. руб.)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(4 месяца)</c:v>
                </c:pt>
              </c:strCache>
            </c:strRef>
          </c:cat>
          <c:val>
            <c:numRef>
              <c:f>Лист1!$C$2:$C$6</c:f>
              <c:numCache>
                <c:formatCode>#,##0.0\ _₽</c:formatCode>
                <c:ptCount val="5"/>
                <c:pt idx="0">
                  <c:v>32.5</c:v>
                </c:pt>
                <c:pt idx="1">
                  <c:v>24.6</c:v>
                </c:pt>
                <c:pt idx="2">
                  <c:v>28.7</c:v>
                </c:pt>
                <c:pt idx="3">
                  <c:v>22.1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08-41E9-A207-D8521C7514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4555136"/>
        <c:axId val="224557760"/>
      </c:barChart>
      <c:catAx>
        <c:axId val="2245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557760"/>
        <c:crosses val="autoZero"/>
        <c:auto val="1"/>
        <c:lblAlgn val="ctr"/>
        <c:lblOffset val="100"/>
        <c:noMultiLvlLbl val="0"/>
      </c:catAx>
      <c:valAx>
        <c:axId val="22455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55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1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rgbClr val="953735">
            <a:shade val="30000"/>
            <a:satMod val="115000"/>
          </a:srgbClr>
        </a:gs>
        <a:gs pos="50000">
          <a:srgbClr val="953735">
            <a:shade val="67500"/>
            <a:satMod val="115000"/>
          </a:srgbClr>
        </a:gs>
        <a:gs pos="100000">
          <a:srgbClr val="953735">
            <a:shade val="100000"/>
            <a:satMod val="115000"/>
          </a:srgb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7B7A-98A3-4561-8FE5-B7C30F45159A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4A618-4414-4DE4-8637-6EB7A4424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21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20D81-1F8C-48A5-A710-D6030065C76B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13FE5-396A-4AF1-BDC7-B1C74BD122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5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038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907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0661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979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0670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7415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996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3428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5761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27904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638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3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87254-C21B-4E39-9AA5-4CF58561D31D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78C9-E871-4C5B-A3BF-647631F7C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50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r="6794"/>
          <a:stretch/>
        </p:blipFill>
        <p:spPr>
          <a:xfrm>
            <a:off x="100126" y="0"/>
            <a:ext cx="9043874" cy="6566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1889046" cy="19442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7864" y="3861048"/>
            <a:ext cx="5461378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 СОХРАННОСТИ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АВТОМОБИЛЬНЫХ ДОРОГ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 АРХАНГЕЛЬСКОЙ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ОБЛАСТИ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05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957" y="270663"/>
            <a:ext cx="8607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Весогабаритный контроль на региональных дорогах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389309" y="793883"/>
            <a:ext cx="8359155" cy="0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6D612D-6EB0-4943-8FB9-C3314CC715BF}"/>
              </a:ext>
            </a:extLst>
          </p:cNvPr>
          <p:cNvSpPr txBox="1"/>
          <p:nvPr/>
        </p:nvSpPr>
        <p:spPr>
          <a:xfrm>
            <a:off x="264957" y="793883"/>
            <a:ext cx="860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текущее состояние</a:t>
            </a:r>
          </a:p>
        </p:txBody>
      </p:sp>
      <p:pic>
        <p:nvPicPr>
          <p:cNvPr id="14" name="Picture 4" descr="D:\documents\Мои документы\Презентации\Материалы\Карта_дорог_болванка_resized.jpg">
            <a:extLst>
              <a:ext uri="{FF2B5EF4-FFF2-40B4-BE49-F238E27FC236}">
                <a16:creationId xmlns:a16="http://schemas.microsoft.com/office/drawing/2014/main" id="{54614C09-DB24-4114-B855-D01A6534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010"/>
          <a:stretch/>
        </p:blipFill>
        <p:spPr bwMode="auto">
          <a:xfrm>
            <a:off x="264957" y="1351731"/>
            <a:ext cx="5438580" cy="52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414631-331C-4F37-BE05-FCE377C1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39" y="3074128"/>
            <a:ext cx="269366" cy="3482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E9F678-C2E5-467D-B6BA-8C290ECDA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9" y="3431523"/>
            <a:ext cx="269366" cy="3482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8A3086-EC94-4478-A507-CFBC611AF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9" y="4432228"/>
            <a:ext cx="269366" cy="3482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5F9873-16BA-4361-929A-88D1A4B80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72" y="4789583"/>
            <a:ext cx="269366" cy="3482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C5AC61-1077-4B03-B4F8-473448828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7" y="5289975"/>
            <a:ext cx="269366" cy="3482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DCD600-8D34-44CB-99AD-677737E91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79" y="5641813"/>
            <a:ext cx="269366" cy="3482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622BE0-3308-470F-9810-8C18D77A0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57" y="5933246"/>
            <a:ext cx="269366" cy="3482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E623FB-8649-4B8C-8DDB-614FCDC2C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22" y="4718104"/>
            <a:ext cx="269366" cy="34820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6049DA2-D534-448B-9219-8D299649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59" y="5578375"/>
            <a:ext cx="269366" cy="3482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8DCF9E-0586-4218-A7E2-E91946F23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86" y="5531001"/>
            <a:ext cx="269366" cy="3482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DD6325-5C7B-4667-B336-CF202B629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02" y="5490080"/>
            <a:ext cx="269366" cy="34820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A315CB9-2950-4DE3-B742-21A17C40B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90" y="5189011"/>
            <a:ext cx="269366" cy="34820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84212BA-9632-4316-80F5-F7391FB8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186082" y="5136565"/>
            <a:ext cx="374655" cy="48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A5F65F2-1C48-4023-B243-34FA01D77A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993" r="137" b="19358"/>
          <a:stretch/>
        </p:blipFill>
        <p:spPr>
          <a:xfrm>
            <a:off x="5432310" y="4437112"/>
            <a:ext cx="3485129" cy="21877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4E32DD-A0EF-43F9-9FA0-7A02E1093D48}"/>
              </a:ext>
            </a:extLst>
          </p:cNvPr>
          <p:cNvSpPr txBox="1"/>
          <p:nvPr/>
        </p:nvSpPr>
        <p:spPr>
          <a:xfrm>
            <a:off x="5753955" y="3457163"/>
            <a:ext cx="3007344" cy="8402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90000"/>
              </a:lnSpc>
              <a:buClr>
                <a:srgbClr val="953735"/>
              </a:buClr>
              <a:buSzPct val="100000"/>
              <a:buFont typeface="Wingdings" panose="05000000000000000000" pitchFamily="2" charset="2"/>
              <a:buChar char="q"/>
              <a:tabLst>
                <a:tab pos="252000" algn="l"/>
              </a:tabLst>
            </a:pPr>
            <a:r>
              <a:rPr lang="ru-RU" b="1" dirty="0">
                <a:solidFill>
                  <a:schemeClr val="bg1"/>
                </a:solidFill>
              </a:rPr>
              <a:t>6 передвижных постов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(12 площадок)</a:t>
            </a:r>
          </a:p>
          <a:p>
            <a:pPr marL="252000" indent="-252000">
              <a:lnSpc>
                <a:spcPct val="90000"/>
              </a:lnSpc>
              <a:buClr>
                <a:srgbClr val="953735"/>
              </a:buClr>
              <a:buSzPct val="100000"/>
              <a:buFont typeface="Wingdings" panose="05000000000000000000" pitchFamily="2" charset="2"/>
              <a:buChar char="q"/>
              <a:tabLst>
                <a:tab pos="252000" algn="l"/>
              </a:tabLst>
            </a:pPr>
            <a:r>
              <a:rPr lang="ru-RU" b="1" dirty="0">
                <a:solidFill>
                  <a:schemeClr val="bg1"/>
                </a:solidFill>
              </a:rPr>
              <a:t>1 автоматический пост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2FA5EC7-F3EA-4595-9E3D-BEDAAC627A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-2"/>
          <a:stretch/>
        </p:blipFill>
        <p:spPr>
          <a:xfrm>
            <a:off x="5437326" y="1013191"/>
            <a:ext cx="3485129" cy="230425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EB98018-0C31-4CFF-A13A-4D0E049A5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2527" y="5115398"/>
            <a:ext cx="374655" cy="47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65253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957" y="270663"/>
            <a:ext cx="8607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Весогабаритный контроль на региональных дорогах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389309" y="793883"/>
            <a:ext cx="8359155" cy="0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6D612D-6EB0-4943-8FB9-C3314CC715BF}"/>
              </a:ext>
            </a:extLst>
          </p:cNvPr>
          <p:cNvSpPr txBox="1"/>
          <p:nvPr/>
        </p:nvSpPr>
        <p:spPr>
          <a:xfrm>
            <a:off x="264957" y="793883"/>
            <a:ext cx="860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перспективы развития</a:t>
            </a:r>
          </a:p>
        </p:txBody>
      </p:sp>
      <p:pic>
        <p:nvPicPr>
          <p:cNvPr id="14" name="Picture 4" descr="D:\documents\Мои документы\Презентации\Материалы\Карта_дорог_болванка_resized.jpg">
            <a:extLst>
              <a:ext uri="{FF2B5EF4-FFF2-40B4-BE49-F238E27FC236}">
                <a16:creationId xmlns:a16="http://schemas.microsoft.com/office/drawing/2014/main" id="{54614C09-DB24-4114-B855-D01A6534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010"/>
          <a:stretch/>
        </p:blipFill>
        <p:spPr bwMode="auto">
          <a:xfrm>
            <a:off x="264957" y="1351731"/>
            <a:ext cx="5438580" cy="52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414631-331C-4F37-BE05-FCE377C1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39" y="3074128"/>
            <a:ext cx="269366" cy="3482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E9F678-C2E5-467D-B6BA-8C290ECDA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9" y="3431523"/>
            <a:ext cx="269366" cy="3482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8A3086-EC94-4478-A507-CFBC611AF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9" y="4432228"/>
            <a:ext cx="269366" cy="3482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5F9873-16BA-4361-929A-88D1A4B80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72" y="4789583"/>
            <a:ext cx="269366" cy="3482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C5AC61-1077-4B03-B4F8-473448828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42" y="5242366"/>
            <a:ext cx="269366" cy="3482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DCD600-8D34-44CB-99AD-677737E91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79" y="5641813"/>
            <a:ext cx="269366" cy="3482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622BE0-3308-470F-9810-8C18D77A0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57" y="5933246"/>
            <a:ext cx="269366" cy="3482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E623FB-8649-4B8C-8DDB-614FCDC2C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22" y="4718104"/>
            <a:ext cx="269366" cy="34820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6049DA2-D534-448B-9219-8D299649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59" y="5578375"/>
            <a:ext cx="269366" cy="3482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8DCF9E-0586-4218-A7E2-E91946F23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86" y="5531001"/>
            <a:ext cx="269366" cy="3482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DD6325-5C7B-4667-B336-CF202B629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02" y="5490080"/>
            <a:ext cx="269366" cy="34820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A315CB9-2950-4DE3-B742-21A17C40B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90" y="5189011"/>
            <a:ext cx="269366" cy="34820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84212BA-9632-4316-80F5-F7391FB87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186082" y="5136565"/>
            <a:ext cx="374655" cy="48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4E32DD-A0EF-43F9-9FA0-7A02E1093D48}"/>
              </a:ext>
            </a:extLst>
          </p:cNvPr>
          <p:cNvSpPr txBox="1"/>
          <p:nvPr/>
        </p:nvSpPr>
        <p:spPr>
          <a:xfrm>
            <a:off x="5925453" y="4730758"/>
            <a:ext cx="2999484" cy="17851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96000" indent="-396000">
              <a:lnSpc>
                <a:spcPct val="90000"/>
              </a:lnSpc>
              <a:spcAft>
                <a:spcPts val="600"/>
              </a:spcAft>
              <a:buClr>
                <a:srgbClr val="953735"/>
              </a:buClr>
              <a:buSzPct val="90000"/>
              <a:buFont typeface="Wingdings" panose="05000000000000000000" pitchFamily="2" charset="2"/>
              <a:buChar char="q"/>
              <a:tabLst>
                <a:tab pos="252000" algn="l"/>
                <a:tab pos="288000" algn="l"/>
              </a:tabLst>
            </a:pPr>
            <a:r>
              <a:rPr lang="ru-RU" sz="2000" dirty="0">
                <a:solidFill>
                  <a:srgbClr val="953735"/>
                </a:solidFill>
              </a:rPr>
              <a:t>Котласский район</a:t>
            </a:r>
          </a:p>
          <a:p>
            <a:pPr marL="396000" indent="-396000">
              <a:lnSpc>
                <a:spcPct val="90000"/>
              </a:lnSpc>
              <a:spcAft>
                <a:spcPts val="600"/>
              </a:spcAft>
              <a:buClr>
                <a:srgbClr val="953735"/>
              </a:buClr>
              <a:buSzPct val="90000"/>
              <a:buFont typeface="Wingdings" panose="05000000000000000000" pitchFamily="2" charset="2"/>
              <a:buChar char="q"/>
              <a:tabLst>
                <a:tab pos="252000" algn="l"/>
                <a:tab pos="288000" algn="l"/>
              </a:tabLst>
            </a:pPr>
            <a:r>
              <a:rPr lang="ru-RU" sz="2000" dirty="0" err="1">
                <a:solidFill>
                  <a:srgbClr val="953735"/>
                </a:solidFill>
              </a:rPr>
              <a:t>Каргопольский</a:t>
            </a:r>
            <a:r>
              <a:rPr lang="ru-RU" sz="2000" dirty="0">
                <a:solidFill>
                  <a:srgbClr val="953735"/>
                </a:solidFill>
              </a:rPr>
              <a:t> район</a:t>
            </a:r>
          </a:p>
          <a:p>
            <a:pPr marL="396000" indent="-396000">
              <a:lnSpc>
                <a:spcPct val="90000"/>
              </a:lnSpc>
              <a:spcAft>
                <a:spcPts val="600"/>
              </a:spcAft>
              <a:buClr>
                <a:srgbClr val="953735"/>
              </a:buClr>
              <a:buSzPct val="90000"/>
              <a:buFont typeface="Wingdings" panose="05000000000000000000" pitchFamily="2" charset="2"/>
              <a:buChar char="q"/>
              <a:tabLst>
                <a:tab pos="252000" algn="l"/>
                <a:tab pos="288000" algn="l"/>
              </a:tabLst>
            </a:pPr>
            <a:r>
              <a:rPr lang="ru-RU" sz="2000" dirty="0" err="1">
                <a:solidFill>
                  <a:srgbClr val="953735"/>
                </a:solidFill>
              </a:rPr>
              <a:t>Вилегодский</a:t>
            </a:r>
            <a:r>
              <a:rPr lang="ru-RU" sz="2000" dirty="0">
                <a:solidFill>
                  <a:srgbClr val="953735"/>
                </a:solidFill>
              </a:rPr>
              <a:t> район</a:t>
            </a:r>
          </a:p>
          <a:p>
            <a:pPr marL="396000" indent="-396000">
              <a:lnSpc>
                <a:spcPct val="90000"/>
              </a:lnSpc>
              <a:spcAft>
                <a:spcPts val="600"/>
              </a:spcAft>
              <a:buClr>
                <a:srgbClr val="953735"/>
              </a:buClr>
              <a:buSzPct val="90000"/>
              <a:buFont typeface="Wingdings" panose="05000000000000000000" pitchFamily="2" charset="2"/>
              <a:buChar char="q"/>
              <a:tabLst>
                <a:tab pos="252000" algn="l"/>
                <a:tab pos="288000" algn="l"/>
              </a:tabLst>
            </a:pPr>
            <a:r>
              <a:rPr lang="ru-RU" sz="2000" dirty="0" err="1">
                <a:solidFill>
                  <a:srgbClr val="953735"/>
                </a:solidFill>
              </a:rPr>
              <a:t>Устьянский</a:t>
            </a:r>
            <a:r>
              <a:rPr lang="ru-RU" sz="2000" dirty="0">
                <a:solidFill>
                  <a:srgbClr val="953735"/>
                </a:solidFill>
              </a:rPr>
              <a:t> район</a:t>
            </a:r>
          </a:p>
          <a:p>
            <a:pPr marL="396000" indent="-396000">
              <a:lnSpc>
                <a:spcPct val="90000"/>
              </a:lnSpc>
              <a:spcAft>
                <a:spcPts val="600"/>
              </a:spcAft>
              <a:buClr>
                <a:srgbClr val="953735"/>
              </a:buClr>
              <a:buSzPct val="90000"/>
              <a:buFont typeface="Wingdings" panose="05000000000000000000" pitchFamily="2" charset="2"/>
              <a:buChar char="q"/>
              <a:tabLst>
                <a:tab pos="252000" algn="l"/>
                <a:tab pos="288000" algn="l"/>
              </a:tabLst>
            </a:pPr>
            <a:r>
              <a:rPr lang="ru-RU" sz="2000" dirty="0">
                <a:solidFill>
                  <a:srgbClr val="953735"/>
                </a:solidFill>
              </a:rPr>
              <a:t>Приморский район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EB98018-0C31-4CFF-A13A-4D0E049A5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2527" y="5115398"/>
            <a:ext cx="374655" cy="47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0698B218-3563-4FFC-B0DA-B8CF5966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390" y="2930667"/>
            <a:ext cx="3873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E88B1861-C1F5-4864-912C-1C36AAEC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194" y="5201864"/>
            <a:ext cx="3873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04F207-E22D-44DD-887A-CB609A3C5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41" y="5578375"/>
            <a:ext cx="381053" cy="495369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DF3E9D22-D233-4F74-A6B5-306DB9D3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209" y="5087331"/>
            <a:ext cx="3873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35B75BC-F213-4438-A5F2-BD7DBEE5F3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609" r="255" b="19878"/>
          <a:stretch/>
        </p:blipFill>
        <p:spPr>
          <a:xfrm>
            <a:off x="3851920" y="979773"/>
            <a:ext cx="5068572" cy="346025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95373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C27E2-2C89-4497-8BF2-76C81B4343B3}"/>
              </a:ext>
            </a:extLst>
          </p:cNvPr>
          <p:cNvSpPr txBox="1"/>
          <p:nvPr/>
        </p:nvSpPr>
        <p:spPr>
          <a:xfrm>
            <a:off x="3851920" y="3712024"/>
            <a:ext cx="5062978" cy="707886"/>
          </a:xfrm>
          <a:prstGeom prst="rect">
            <a:avLst/>
          </a:prstGeom>
          <a:gradFill flip="none" rotWithShape="1">
            <a:gsLst>
              <a:gs pos="0">
                <a:srgbClr val="953735">
                  <a:shade val="30000"/>
                  <a:satMod val="115000"/>
                </a:srgbClr>
              </a:gs>
              <a:gs pos="50000">
                <a:srgbClr val="953735">
                  <a:shade val="67500"/>
                  <a:satMod val="115000"/>
                </a:srgbClr>
              </a:gs>
              <a:gs pos="100000">
                <a:srgbClr val="953735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432000" indent="-432000">
              <a:buFont typeface="Wingdings" panose="05000000000000000000" pitchFamily="2" charset="2"/>
              <a:buChar char="ü"/>
            </a:pPr>
            <a:r>
              <a:rPr lang="ru-RU" sz="4000" b="1" dirty="0"/>
              <a:t>5</a:t>
            </a:r>
            <a:r>
              <a:rPr lang="ru-RU" sz="2600" b="1" dirty="0"/>
              <a:t> </a:t>
            </a:r>
            <a:r>
              <a:rPr lang="ru-RU" sz="2400" b="1" dirty="0"/>
              <a:t>автоматических комплексов</a:t>
            </a:r>
          </a:p>
        </p:txBody>
      </p:sp>
    </p:spTree>
    <p:extLst>
      <p:ext uri="{BB962C8B-B14F-4D97-AF65-F5344CB8AC3E}">
        <p14:creationId xmlns:p14="http://schemas.microsoft.com/office/powerpoint/2010/main" val="18223309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956" y="242645"/>
            <a:ext cx="8607858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Хранение задержанных тяжеловесных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транспортных средств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372528" y="1124744"/>
            <a:ext cx="4271480" cy="0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6D612D-6EB0-4943-8FB9-C3314CC715BF}"/>
              </a:ext>
            </a:extLst>
          </p:cNvPr>
          <p:cNvSpPr txBox="1"/>
          <p:nvPr/>
        </p:nvSpPr>
        <p:spPr>
          <a:xfrm>
            <a:off x="4811017" y="1099283"/>
            <a:ext cx="388843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На территории области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действует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40 штрафстоянок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F2836A-6871-425E-ABE8-73D3AE972C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9908" r="3739" b="14093"/>
          <a:stretch/>
        </p:blipFill>
        <p:spPr>
          <a:xfrm>
            <a:off x="2508268" y="2829680"/>
            <a:ext cx="6296130" cy="36724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407E15-00D3-4A9E-A6C8-EA5A9D4D29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492" b="13152"/>
          <a:stretch/>
        </p:blipFill>
        <p:spPr>
          <a:xfrm>
            <a:off x="372528" y="1340778"/>
            <a:ext cx="4209419" cy="23762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AAE20-73CD-4DFA-AEA5-3C13A1851A60}"/>
              </a:ext>
            </a:extLst>
          </p:cNvPr>
          <p:cNvSpPr txBox="1"/>
          <p:nvPr/>
        </p:nvSpPr>
        <p:spPr>
          <a:xfrm>
            <a:off x="4803478" y="2002325"/>
            <a:ext cx="40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Задействован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грузовой эвакуатор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с грузоподъемностью до 80 тонн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A5C589-8177-41D0-9F11-C5D0AF77FC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r="15380"/>
          <a:stretch/>
        </p:blipFill>
        <p:spPr>
          <a:xfrm>
            <a:off x="356738" y="4062462"/>
            <a:ext cx="2520280" cy="26012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03542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955" y="270663"/>
            <a:ext cx="8607858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Совместные мероприятия с ГИБДД по выявлению нарушений весогабаритных параметров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 flipV="1">
            <a:off x="389308" y="1069139"/>
            <a:ext cx="6343083" cy="1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04A404D-EF1E-47F2-8B53-46C9F06F6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1944964"/>
              </p:ext>
            </p:extLst>
          </p:nvPr>
        </p:nvGraphicFramePr>
        <p:xfrm>
          <a:off x="264955" y="1678309"/>
          <a:ext cx="8607858" cy="490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FA66B6E-F067-484B-81FD-E791B6775BA6}"/>
              </a:ext>
            </a:extLst>
          </p:cNvPr>
          <p:cNvSpPr txBox="1"/>
          <p:nvPr/>
        </p:nvSpPr>
        <p:spPr>
          <a:xfrm>
            <a:off x="264955" y="1051384"/>
            <a:ext cx="848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Количество проведенных совместных мероприятий с ГИБДД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и выявленных нарушений весогабаритных параметров.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5A4862-267B-420A-A89E-99CF4F992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88840"/>
            <a:ext cx="1008112" cy="919250"/>
          </a:xfrm>
          <a:prstGeom prst="rect">
            <a:avLst/>
          </a:prstGeom>
          <a:effectLst>
            <a:outerShdw blurRad="50800" sx="108000" sy="108000" algn="ctr" rotWithShape="0">
              <a:schemeClr val="tx1"/>
            </a:outerShdw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35D5B6-E9FA-4896-B0A7-0C435B4092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2"/>
          <a:stretch/>
        </p:blipFill>
        <p:spPr>
          <a:xfrm>
            <a:off x="6084168" y="2037907"/>
            <a:ext cx="1296446" cy="821116"/>
          </a:xfrm>
          <a:prstGeom prst="rect">
            <a:avLst/>
          </a:prstGeom>
          <a:effectLst>
            <a:outerShdw blurRad="101600" sx="113000" sy="113000" algn="ctr" rotWithShape="0">
              <a:schemeClr val="tx1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8662860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955" y="270663"/>
            <a:ext cx="8607858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Показатели начислений и поступлений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 бюджет Архангельской области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 flipV="1">
            <a:off x="389308" y="1069139"/>
            <a:ext cx="8431164" cy="1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04A404D-EF1E-47F2-8B53-46C9F06F6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761213"/>
              </p:ext>
            </p:extLst>
          </p:nvPr>
        </p:nvGraphicFramePr>
        <p:xfrm>
          <a:off x="264955" y="1678308"/>
          <a:ext cx="8607858" cy="490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FA66B6E-F067-484B-81FD-E791B6775BA6}"/>
              </a:ext>
            </a:extLst>
          </p:cNvPr>
          <p:cNvSpPr txBox="1"/>
          <p:nvPr/>
        </p:nvSpPr>
        <p:spPr>
          <a:xfrm>
            <a:off x="264955" y="1077271"/>
            <a:ext cx="884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Сумма начислений и поступлений в бюджет Архангельской области от мероприятий проводимых ГБУ Архангельской области «РТС» по обеспечению сохранности региональной дорожной сети.</a:t>
            </a:r>
          </a:p>
        </p:txBody>
      </p:sp>
    </p:spTree>
    <p:extLst>
      <p:ext uri="{BB962C8B-B14F-4D97-AF65-F5344CB8AC3E}">
        <p14:creationId xmlns:p14="http://schemas.microsoft.com/office/powerpoint/2010/main" val="39804286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F6F84C5-D60B-4D5F-A423-288D79029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2132856"/>
            <a:ext cx="7416824" cy="82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4400" b="1" dirty="0">
                <a:solidFill>
                  <a:srgbClr val="953735"/>
                </a:solidFill>
                <a:cs typeface="Times New Roman" pitchFamily="18" charset="0"/>
              </a:rPr>
              <a:t>БЛАГОДАРЮ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CFD52D-A3F7-45AD-A73B-2E13CA9FD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77072"/>
            <a:ext cx="1426559" cy="19020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3A611-1003-47E3-8A4E-7B5B80816DE0}"/>
              </a:ext>
            </a:extLst>
          </p:cNvPr>
          <p:cNvSpPr txBox="1"/>
          <p:nvPr/>
        </p:nvSpPr>
        <p:spPr>
          <a:xfrm>
            <a:off x="2879813" y="4060475"/>
            <a:ext cx="19442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600" i="1" dirty="0">
                <a:solidFill>
                  <a:srgbClr val="953735"/>
                </a:solidFill>
                <a:cs typeface="Times New Roman" pitchFamily="18" charset="0"/>
              </a:rPr>
              <a:t>Директор</a:t>
            </a:r>
            <a:br>
              <a:rPr lang="ru-RU" sz="1600" i="1" dirty="0">
                <a:solidFill>
                  <a:srgbClr val="953735"/>
                </a:solidFill>
                <a:cs typeface="Times New Roman" pitchFamily="18" charset="0"/>
              </a:rPr>
            </a:br>
            <a:r>
              <a:rPr lang="ru-RU" sz="1600" i="1" dirty="0">
                <a:solidFill>
                  <a:srgbClr val="953735"/>
                </a:solidFill>
                <a:cs typeface="Times New Roman" pitchFamily="18" charset="0"/>
              </a:rPr>
              <a:t>ГБУ Архангельской</a:t>
            </a:r>
            <a:br>
              <a:rPr lang="ru-RU" sz="1600" i="1" dirty="0">
                <a:solidFill>
                  <a:srgbClr val="953735"/>
                </a:solidFill>
                <a:cs typeface="Times New Roman" pitchFamily="18" charset="0"/>
              </a:rPr>
            </a:br>
            <a:r>
              <a:rPr lang="ru-RU" sz="1600" i="1" dirty="0">
                <a:solidFill>
                  <a:srgbClr val="953735"/>
                </a:solidFill>
                <a:cs typeface="Times New Roman" pitchFamily="18" charset="0"/>
              </a:rPr>
              <a:t>области «РТС»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1600" i="1" dirty="0">
              <a:solidFill>
                <a:srgbClr val="953735"/>
              </a:solidFill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953735"/>
                </a:solidFill>
                <a:cs typeface="Times New Roman" pitchFamily="18" charset="0"/>
              </a:rPr>
              <a:t>Мишуков</a:t>
            </a:r>
            <a:br>
              <a:rPr lang="ru-RU" sz="2000" b="1" i="1" dirty="0">
                <a:solidFill>
                  <a:srgbClr val="953735"/>
                </a:solidFill>
                <a:cs typeface="Times New Roman" pitchFamily="18" charset="0"/>
              </a:rPr>
            </a:br>
            <a:r>
              <a:rPr lang="ru-RU" sz="2000" b="1" i="1" dirty="0">
                <a:solidFill>
                  <a:srgbClr val="953735"/>
                </a:solidFill>
                <a:cs typeface="Times New Roman" pitchFamily="18" charset="0"/>
              </a:rPr>
              <a:t>Олег</a:t>
            </a:r>
            <a:br>
              <a:rPr lang="ru-RU" sz="2000" b="1" i="1" dirty="0">
                <a:solidFill>
                  <a:srgbClr val="953735"/>
                </a:solidFill>
                <a:cs typeface="Times New Roman" pitchFamily="18" charset="0"/>
              </a:rPr>
            </a:br>
            <a:r>
              <a:rPr lang="ru-RU" sz="2000" b="1" i="1" dirty="0">
                <a:solidFill>
                  <a:srgbClr val="953735"/>
                </a:solidFill>
                <a:cs typeface="Times New Roman" pitchFamily="18" charset="0"/>
              </a:rPr>
              <a:t>Владимирович</a:t>
            </a:r>
            <a:endParaRPr lang="ru-RU" sz="2000" i="1" dirty="0">
              <a:solidFill>
                <a:srgbClr val="95373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169B6-7B00-4236-991D-FB47013C581A}"/>
              </a:ext>
            </a:extLst>
          </p:cNvPr>
          <p:cNvSpPr txBox="1"/>
          <p:nvPr/>
        </p:nvSpPr>
        <p:spPr>
          <a:xfrm>
            <a:off x="5436096" y="4423237"/>
            <a:ext cx="25202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rgbClr val="953735"/>
                </a:solidFill>
              </a:rPr>
              <a:t>www.rts29.ru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endParaRPr lang="en-US" sz="1600" b="1" i="1" dirty="0">
              <a:solidFill>
                <a:srgbClr val="953735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endParaRPr lang="ru-RU" sz="1600" b="1" i="1" dirty="0">
              <a:solidFill>
                <a:srgbClr val="953735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53735"/>
                </a:solidFill>
                <a:cs typeface="Times New Roman" panose="02020603050405020304" pitchFamily="18" charset="0"/>
              </a:rPr>
              <a:t>☏ </a:t>
            </a:r>
            <a:r>
              <a:rPr lang="en-US" sz="1600" b="1" dirty="0">
                <a:solidFill>
                  <a:srgbClr val="953735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953735"/>
                </a:solidFill>
                <a:cs typeface="Times New Roman" panose="02020603050405020304" pitchFamily="18" charset="0"/>
              </a:rPr>
              <a:t>8 </a:t>
            </a:r>
            <a:r>
              <a:rPr lang="ru-RU" dirty="0">
                <a:solidFill>
                  <a:srgbClr val="953735"/>
                </a:solidFill>
              </a:rPr>
              <a:t>(8182) </a:t>
            </a:r>
            <a:r>
              <a:rPr lang="ru-RU" b="1" dirty="0">
                <a:solidFill>
                  <a:srgbClr val="953735"/>
                </a:solidFill>
              </a:rPr>
              <a:t>68-39-70</a:t>
            </a:r>
            <a:br>
              <a:rPr lang="ru-RU" b="1" dirty="0">
                <a:solidFill>
                  <a:srgbClr val="953735"/>
                </a:solidFill>
              </a:rPr>
            </a:br>
            <a:r>
              <a:rPr lang="en-US" sz="2000" b="1" dirty="0">
                <a:solidFill>
                  <a:srgbClr val="953735"/>
                </a:solidFill>
                <a:cs typeface="Times New Roman" pitchFamily="18" charset="0"/>
              </a:rPr>
              <a:t>@</a:t>
            </a:r>
            <a:r>
              <a:rPr lang="ru-RU" sz="2000" b="1" dirty="0">
                <a:solidFill>
                  <a:srgbClr val="953735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rgbClr val="953735"/>
                </a:solidFill>
              </a:rPr>
              <a:t>mishukov@rts29.ru</a:t>
            </a:r>
            <a:endParaRPr lang="ru-RU" sz="2800" b="1" i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7730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300CC-EA26-4AA2-B9A0-541FAB0A3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32" y="764704"/>
            <a:ext cx="4968552" cy="5113662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1ECBD-6FAB-4152-8ED0-E4E9D9862EA6}"/>
              </a:ext>
            </a:extLst>
          </p:cNvPr>
          <p:cNvSpPr txBox="1"/>
          <p:nvPr/>
        </p:nvSpPr>
        <p:spPr>
          <a:xfrm>
            <a:off x="472443" y="435873"/>
            <a:ext cx="2802411" cy="59862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С 1998 года в Архангельской области осуществляет деятельность государственное бюджетное учреждение Архангельской области «Региональная транспортная служба».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Основными направлениями деятельности учреждения являются: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обеспечение деятельности министерства транспорта Архангельской области в сфере транспорта и дорожной деятельности;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содействие Федеральной службе по надзору в сфере транспорта Российской Федерации и Госавтоинспекции МВД России в осуществлении полномочий при весовом и габаритном контроле;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содействие Госавтоинспекции МВД России в обеспечении безопасности дорожного движения на территории Архангельской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26388186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956" y="264234"/>
            <a:ext cx="8607858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Состояние автомобильных дорог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Архангельской области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389308" y="1069139"/>
            <a:ext cx="8359155" cy="0"/>
          </a:xfrm>
          <a:prstGeom prst="line">
            <a:avLst/>
          </a:prstGeom>
          <a:ln w="19050">
            <a:solidFill>
              <a:schemeClr val="tx1">
                <a:lumMod val="65000"/>
              </a:schemeClr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2B91B-9814-4692-8A0D-02F9A1EF3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8"/>
          <a:stretch/>
        </p:blipFill>
        <p:spPr>
          <a:xfrm>
            <a:off x="392423" y="1268764"/>
            <a:ext cx="8359154" cy="48245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C2243-0FAB-41A7-BE80-40917C1C42EE}"/>
              </a:ext>
            </a:extLst>
          </p:cNvPr>
          <p:cNvSpPr txBox="1"/>
          <p:nvPr/>
        </p:nvSpPr>
        <p:spPr>
          <a:xfrm>
            <a:off x="389307" y="6277962"/>
            <a:ext cx="83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Май 2019 года, Вельский район, ДТП в период ограничений</a:t>
            </a:r>
          </a:p>
        </p:txBody>
      </p:sp>
    </p:spTree>
    <p:extLst>
      <p:ext uri="{BB962C8B-B14F-4D97-AF65-F5344CB8AC3E}">
        <p14:creationId xmlns:p14="http://schemas.microsoft.com/office/powerpoint/2010/main" val="36940286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A2436F-391D-4E70-837A-F76AACFCD999}"/>
              </a:ext>
            </a:extLst>
          </p:cNvPr>
          <p:cNvSpPr txBox="1"/>
          <p:nvPr/>
        </p:nvSpPr>
        <p:spPr>
          <a:xfrm>
            <a:off x="31168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Апрель 2019 года, Долматово – Няндома – Каргополь – Пудож (234 км)</a:t>
            </a:r>
          </a:p>
        </p:txBody>
      </p:sp>
      <p:pic>
        <p:nvPicPr>
          <p:cNvPr id="6" name="Picture 2" descr="днкп 234">
            <a:extLst>
              <a:ext uri="{FF2B5EF4-FFF2-40B4-BE49-F238E27FC236}">
                <a16:creationId xmlns:a16="http://schemas.microsoft.com/office/drawing/2014/main" id="{0D0C75AD-6F7E-402F-9663-5A6A545ED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3270" b="33221"/>
          <a:stretch/>
        </p:blipFill>
        <p:spPr bwMode="auto">
          <a:xfrm>
            <a:off x="311681" y="251356"/>
            <a:ext cx="8520663" cy="57699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B898C-6850-4614-B176-CEF545C5FC42}"/>
              </a:ext>
            </a:extLst>
          </p:cNvPr>
          <p:cNvSpPr txBox="1"/>
          <p:nvPr/>
        </p:nvSpPr>
        <p:spPr>
          <a:xfrm>
            <a:off x="5652120" y="5252138"/>
            <a:ext cx="2987849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/>
              <a:t>Масса </a:t>
            </a:r>
            <a:r>
              <a:rPr lang="ru-RU" sz="3200" b="1" dirty="0"/>
              <a:t>101</a:t>
            </a:r>
            <a:r>
              <a:rPr lang="ru-RU" sz="2800" b="1" dirty="0"/>
              <a:t> тонна</a:t>
            </a:r>
          </a:p>
        </p:txBody>
      </p:sp>
    </p:spTree>
    <p:extLst>
      <p:ext uri="{BB962C8B-B14F-4D97-AF65-F5344CB8AC3E}">
        <p14:creationId xmlns:p14="http://schemas.microsoft.com/office/powerpoint/2010/main" val="6816625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A2436F-391D-4E70-837A-F76AACFCD999}"/>
              </a:ext>
            </a:extLst>
          </p:cNvPr>
          <p:cNvSpPr txBox="1"/>
          <p:nvPr/>
        </p:nvSpPr>
        <p:spPr>
          <a:xfrm>
            <a:off x="31168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Апрель 2019 года, Вельск – Шангалы (2 км)</a:t>
            </a:r>
          </a:p>
        </p:txBody>
      </p:sp>
      <p:pic>
        <p:nvPicPr>
          <p:cNvPr id="7" name="Picture 3" descr="H:\Фото\3,5 то - нарушители\Вельск-Шангалы\IMG_5848.JPG">
            <a:extLst>
              <a:ext uri="{FF2B5EF4-FFF2-40B4-BE49-F238E27FC236}">
                <a16:creationId xmlns:a16="http://schemas.microsoft.com/office/drawing/2014/main" id="{D9F4DF1A-C359-446E-8986-EBEF88AA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82" y="332656"/>
            <a:ext cx="8520845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6352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A2436F-391D-4E70-837A-F76AACFCD999}"/>
              </a:ext>
            </a:extLst>
          </p:cNvPr>
          <p:cNvSpPr txBox="1"/>
          <p:nvPr/>
        </p:nvSpPr>
        <p:spPr>
          <a:xfrm>
            <a:off x="31168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Апрель 2019 года, Долматово – Няндома – Каргополь – Пудож (240 км)</a:t>
            </a:r>
          </a:p>
        </p:txBody>
      </p:sp>
      <p:pic>
        <p:nvPicPr>
          <p:cNvPr id="5" name="Picture 2" descr="H:\Фото\3,5 то - нарушители\А-Д ДНКП 240-285км\А-Д ДНКП 240-285км3.jpg">
            <a:extLst>
              <a:ext uri="{FF2B5EF4-FFF2-40B4-BE49-F238E27FC236}">
                <a16:creationId xmlns:a16="http://schemas.microsoft.com/office/drawing/2014/main" id="{49954A52-F65B-4A6A-AA1F-783E792F5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" r="22579" b="30888"/>
          <a:stretch/>
        </p:blipFill>
        <p:spPr bwMode="auto">
          <a:xfrm>
            <a:off x="323528" y="332655"/>
            <a:ext cx="8496944" cy="568863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753785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A2436F-391D-4E70-837A-F76AACFCD999}"/>
              </a:ext>
            </a:extLst>
          </p:cNvPr>
          <p:cNvSpPr txBox="1"/>
          <p:nvPr/>
        </p:nvSpPr>
        <p:spPr>
          <a:xfrm>
            <a:off x="31168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Апрель 2019 года, пос. Брин-Наволок – Каргополь – Вытегра (396, 414 км)</a:t>
            </a:r>
          </a:p>
        </p:txBody>
      </p:sp>
      <p:pic>
        <p:nvPicPr>
          <p:cNvPr id="9" name="Picture 2" descr="АКВ км 396">
            <a:extLst>
              <a:ext uri="{FF2B5EF4-FFF2-40B4-BE49-F238E27FC236}">
                <a16:creationId xmlns:a16="http://schemas.microsoft.com/office/drawing/2014/main" id="{3E474E7E-77AC-4D13-86CB-7A48037DC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456" t="10571" r="8337"/>
          <a:stretch/>
        </p:blipFill>
        <p:spPr bwMode="auto">
          <a:xfrm>
            <a:off x="305773" y="342037"/>
            <a:ext cx="4099524" cy="56768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АКВ км 414">
            <a:extLst>
              <a:ext uri="{FF2B5EF4-FFF2-40B4-BE49-F238E27FC236}">
                <a16:creationId xmlns:a16="http://schemas.microsoft.com/office/drawing/2014/main" id="{A316983E-C8F3-4524-88AB-885D75D69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456" t="8751" r="8337" b="8178"/>
          <a:stretch/>
        </p:blipFill>
        <p:spPr bwMode="auto">
          <a:xfrm>
            <a:off x="4738704" y="339813"/>
            <a:ext cx="4099523" cy="56768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404609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A2436F-391D-4E70-837A-F76AACFCD999}"/>
              </a:ext>
            </a:extLst>
          </p:cNvPr>
          <p:cNvSpPr txBox="1"/>
          <p:nvPr/>
        </p:nvSpPr>
        <p:spPr>
          <a:xfrm>
            <a:off x="31168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Апрель 2019 года, подъезд к дер. Ямское (Котласский район)</a:t>
            </a:r>
          </a:p>
        </p:txBody>
      </p:sp>
      <p:pic>
        <p:nvPicPr>
          <p:cNvPr id="5" name="Picture 2" descr="H:\Фото\3,5 то - нарушители\под к д. Ямское Котласский район нарушители\20190411_110111.jpg">
            <a:extLst>
              <a:ext uri="{FF2B5EF4-FFF2-40B4-BE49-F238E27FC236}">
                <a16:creationId xmlns:a16="http://schemas.microsoft.com/office/drawing/2014/main" id="{83853ABA-A6F3-4351-95F3-A524541F0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3772" r="26228"/>
          <a:stretch/>
        </p:blipFill>
        <p:spPr bwMode="auto">
          <a:xfrm>
            <a:off x="311682" y="332656"/>
            <a:ext cx="460851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:\Фото\3,5 то - нарушители\под к д. Ямское Котласский район нарушители\20190411_110100.jpg">
            <a:extLst>
              <a:ext uri="{FF2B5EF4-FFF2-40B4-BE49-F238E27FC236}">
                <a16:creationId xmlns:a16="http://schemas.microsoft.com/office/drawing/2014/main" id="{BE4D6F0C-15EB-4AEB-B8DD-F53CE0B14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2313" r="6935"/>
          <a:stretch/>
        </p:blipFill>
        <p:spPr bwMode="auto">
          <a:xfrm>
            <a:off x="4572000" y="620688"/>
            <a:ext cx="4212945" cy="52009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945199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A2436F-391D-4E70-837A-F76AACFCD999}"/>
              </a:ext>
            </a:extLst>
          </p:cNvPr>
          <p:cNvSpPr txBox="1"/>
          <p:nvPr/>
        </p:nvSpPr>
        <p:spPr>
          <a:xfrm>
            <a:off x="311682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53735"/>
                </a:solidFill>
              </a:rPr>
              <a:t>Сентябрь 2018 года, Мост через р. </a:t>
            </a:r>
            <a:r>
              <a:rPr lang="ru-RU" b="1" dirty="0" err="1">
                <a:solidFill>
                  <a:srgbClr val="953735"/>
                </a:solidFill>
              </a:rPr>
              <a:t>Реваж</a:t>
            </a:r>
            <a:r>
              <a:rPr lang="ru-RU" b="1" dirty="0">
                <a:solidFill>
                  <a:srgbClr val="953735"/>
                </a:solidFill>
              </a:rPr>
              <a:t>, а/д Медведка – </a:t>
            </a:r>
            <a:r>
              <a:rPr lang="ru-RU" b="1" dirty="0" err="1">
                <a:solidFill>
                  <a:srgbClr val="953735"/>
                </a:solidFill>
              </a:rPr>
              <a:t>Реваж</a:t>
            </a:r>
            <a:endParaRPr lang="ru-RU" b="1" dirty="0">
              <a:solidFill>
                <a:srgbClr val="953735"/>
              </a:solidFill>
            </a:endParaRPr>
          </a:p>
        </p:txBody>
      </p:sp>
      <p:pic>
        <p:nvPicPr>
          <p:cNvPr id="5" name="Picture 2" descr="\\KOROVINDV\Dostup\Реваж\Реваж 4.jpg">
            <a:extLst>
              <a:ext uri="{FF2B5EF4-FFF2-40B4-BE49-F238E27FC236}">
                <a16:creationId xmlns:a16="http://schemas.microsoft.com/office/drawing/2014/main" id="{D32207D0-8607-46DE-8158-9DCEFE587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965" r="6833" b="8824"/>
          <a:stretch/>
        </p:blipFill>
        <p:spPr bwMode="auto">
          <a:xfrm>
            <a:off x="316004" y="332656"/>
            <a:ext cx="8511991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04398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955</TotalTime>
  <Words>278</Words>
  <Application>Microsoft Office PowerPoint</Application>
  <PresentationFormat>Экран (4:3)</PresentationFormat>
  <Paragraphs>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Михайлович Бедрин</dc:creator>
  <cp:lastModifiedBy>Director</cp:lastModifiedBy>
  <cp:revision>89</cp:revision>
  <cp:lastPrinted>2017-10-27T08:16:13Z</cp:lastPrinted>
  <dcterms:created xsi:type="dcterms:W3CDTF">2017-10-25T08:36:31Z</dcterms:created>
  <dcterms:modified xsi:type="dcterms:W3CDTF">2019-05-23T09:01:14Z</dcterms:modified>
</cp:coreProperties>
</file>