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0" r:id="rId2"/>
    <p:sldId id="300" r:id="rId3"/>
    <p:sldId id="303" r:id="rId4"/>
    <p:sldId id="289" r:id="rId5"/>
    <p:sldId id="296" r:id="rId6"/>
    <p:sldId id="294" r:id="rId7"/>
    <p:sldId id="301" r:id="rId8"/>
    <p:sldId id="291" r:id="rId9"/>
    <p:sldId id="293" r:id="rId10"/>
    <p:sldId id="299" r:id="rId11"/>
    <p:sldId id="304" r:id="rId12"/>
    <p:sldId id="305" r:id="rId13"/>
    <p:sldId id="306" r:id="rId14"/>
    <p:sldId id="281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465FCE-BD2C-46B4-AD6A-EA66C2F4625A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09D53-374A-495C-BBBF-509CC891F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E53E-6363-4B54-80C3-424472FAA6B9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DB2A-92B7-424D-8FBF-21A5BD416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3915-1441-4C98-9BC3-2732C85D6C08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A146-5997-465F-92F2-0092E2C2C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3142-2AEB-41C4-988D-15D2914DAE67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E99A-6897-48B8-A7CD-04B6FEECA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5912-3BB4-4A90-9B4E-58D8332AD6D6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8A16-164C-4B40-AA34-D335A0751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63E3-0D61-49F2-8A09-155DBB4C16BD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9166-4BC5-49F8-8746-06D079BBE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46DE-6F56-44EA-ABE6-F31733F8D964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0FD0-0545-4D54-9DE2-E53DF50D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8A52-DF9D-4278-B93A-8632443C915F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FC74-9C7F-46D0-A503-A401B0D01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D369-5E09-4317-9E65-EB6FD8922AC3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B3CC-23FE-4E52-8963-39099E909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F719-90F1-444A-BC80-775B3AC91C4E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3F8C-26AE-45E5-A2BA-812E24A3E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3394-FEB9-45B7-9161-1B1757F97C75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CE91-4BDF-4FFB-BD7A-5D00B7AC4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4A61-3D65-4F51-9735-F1BFD75113C9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B6A5-9AAE-4D0B-B27C-D2D200EF2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D56A8-9650-4630-842E-85116AE97E3C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E2AB18-38FC-4732-A7AE-CFA6EDDD4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Прямоугольник 10"/>
          <p:cNvSpPr>
            <a:spLocks noChangeArrowheads="1"/>
          </p:cNvSpPr>
          <p:nvPr/>
        </p:nvSpPr>
        <p:spPr bwMode="auto">
          <a:xfrm>
            <a:off x="534193" y="2276872"/>
            <a:ext cx="8353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Об организации межмуниципальных маршрутов регулярных автобусных перевозок на территории Архангельской области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14345" name="Прямоугольник 1"/>
          <p:cNvSpPr>
            <a:spLocks noChangeArrowheads="1"/>
          </p:cNvSpPr>
          <p:nvPr/>
        </p:nvSpPr>
        <p:spPr bwMode="auto">
          <a:xfrm>
            <a:off x="492125" y="5072063"/>
            <a:ext cx="8437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Докладчик: </a:t>
            </a:r>
            <a:r>
              <a:rPr lang="ru-RU" dirty="0">
                <a:latin typeface="Calibri" pitchFamily="34" charset="0"/>
              </a:rPr>
              <a:t>министр транспорта</a:t>
            </a:r>
          </a:p>
          <a:p>
            <a:r>
              <a:rPr lang="ru-RU" dirty="0">
                <a:latin typeface="Calibri" pitchFamily="34" charset="0"/>
              </a:rPr>
              <a:t>Архангельской области</a:t>
            </a:r>
          </a:p>
          <a:p>
            <a:r>
              <a:rPr lang="ru-RU" b="1" dirty="0">
                <a:latin typeface="Calibri" pitchFamily="34" charset="0"/>
              </a:rPr>
              <a:t>Кривов Вадим Иванович</a:t>
            </a:r>
          </a:p>
        </p:txBody>
      </p: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3"/>
          <p:cNvSpPr>
            <a:spLocks noChangeArrowheads="1"/>
          </p:cNvSpPr>
          <p:nvPr/>
        </p:nvSpPr>
        <p:spPr bwMode="auto">
          <a:xfrm>
            <a:off x="-12700" y="-12700"/>
            <a:ext cx="9169400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395536" y="1845639"/>
            <a:ext cx="813690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государственные контракты включена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перевозчиков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передаче мониторинговой информации телематических абонентских терминалов автобусов в региональный навигационно-информационный центр и в диспетчерскую службу.</a:t>
            </a:r>
          </a:p>
          <a:p>
            <a:pPr marL="342900" indent="-3429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Систематическое непредоставление мониторинговой информации                       в диспетчерскую службу является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решения об одностороннем отказе от исполнения государственного контракта.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5E5FBEA3-9894-4479-A4CF-D8C3C7C61D2B}"/>
              </a:ext>
            </a:extLst>
          </p:cNvPr>
          <p:cNvSpPr/>
          <p:nvPr/>
        </p:nvSpPr>
        <p:spPr>
          <a:xfrm>
            <a:off x="3995935" y="3212976"/>
            <a:ext cx="936104" cy="108012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-49852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3"/>
          <p:cNvSpPr>
            <a:spLocks noChangeArrowheads="1"/>
          </p:cNvSpPr>
          <p:nvPr/>
        </p:nvSpPr>
        <p:spPr bwMode="auto">
          <a:xfrm>
            <a:off x="-12700" y="-12700"/>
            <a:ext cx="9169400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395536" y="1845639"/>
            <a:ext cx="81369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4391F-19B2-41E1-BE82-C0E8803D0EFC}"/>
              </a:ext>
            </a:extLst>
          </p:cNvPr>
          <p:cNvSpPr txBox="1"/>
          <p:nvPr/>
        </p:nvSpPr>
        <p:spPr>
          <a:xfrm>
            <a:off x="320353" y="1556792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Контроль за ходом и качеством выполнения работ                                по межмуниципальным маршрутам</a:t>
            </a:r>
          </a:p>
          <a:p>
            <a:pPr algn="ctr"/>
            <a:r>
              <a:rPr lang="ru-RU" sz="2000" b="1" dirty="0"/>
              <a:t>№ 265 «г. Новодвинск – дер. </a:t>
            </a:r>
            <a:r>
              <a:rPr lang="ru-RU" sz="2000" b="1" dirty="0" err="1"/>
              <a:t>Негино</a:t>
            </a:r>
            <a:r>
              <a:rPr lang="ru-RU" sz="2000" b="1" dirty="0"/>
              <a:t>»</a:t>
            </a:r>
          </a:p>
          <a:p>
            <a:pPr algn="ctr"/>
            <a:r>
              <a:rPr lang="ru-RU" sz="2000" b="1" dirty="0"/>
              <a:t> № 144 «г. Архангельск (</a:t>
            </a:r>
            <a:r>
              <a:rPr lang="ru-RU" sz="2000" b="1" dirty="0" err="1"/>
              <a:t>м.р</a:t>
            </a:r>
            <a:r>
              <a:rPr lang="ru-RU" sz="2000" b="1" dirty="0"/>
              <a:t>. вокзал) – г. Новодвинск»</a:t>
            </a:r>
          </a:p>
          <a:p>
            <a:pPr algn="ctr"/>
            <a:r>
              <a:rPr lang="ru-RU" sz="2000" b="1" dirty="0"/>
              <a:t>и № 144э «г. Архангельск (</a:t>
            </a:r>
            <a:r>
              <a:rPr lang="ru-RU" sz="2000" b="1" dirty="0" err="1"/>
              <a:t>м.р</a:t>
            </a:r>
            <a:r>
              <a:rPr lang="ru-RU" sz="2000" b="1" dirty="0"/>
              <a:t>. вокзал) – г. Новодвинск (Берег)»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6841B4-AC27-4D21-88E2-2F75B7D9770A}"/>
              </a:ext>
            </a:extLst>
          </p:cNvPr>
          <p:cNvSpPr/>
          <p:nvPr/>
        </p:nvSpPr>
        <p:spPr>
          <a:xfrm>
            <a:off x="499107" y="3951360"/>
            <a:ext cx="3888431" cy="10293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Маршрут № 265 –</a:t>
            </a:r>
          </a:p>
          <a:p>
            <a:pPr algn="ctr"/>
            <a:r>
              <a:rPr lang="ru-RU" b="1" dirty="0"/>
              <a:t>перевозчик ООО «АТП-1»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5309BF-4AC3-496F-A91A-601AAF7C0263}"/>
              </a:ext>
            </a:extLst>
          </p:cNvPr>
          <p:cNvSpPr/>
          <p:nvPr/>
        </p:nvSpPr>
        <p:spPr>
          <a:xfrm>
            <a:off x="4891973" y="3951360"/>
            <a:ext cx="3744416" cy="10293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Маршруты № 144 и № 144э –</a:t>
            </a:r>
          </a:p>
          <a:p>
            <a:pPr algn="ctr"/>
            <a:r>
              <a:rPr lang="ru-RU" b="1" dirty="0"/>
              <a:t>перевозчик ООО «Автоперевозки»</a:t>
            </a:r>
          </a:p>
        </p:txBody>
      </p:sp>
    </p:spTree>
    <p:extLst>
      <p:ext uri="{BB962C8B-B14F-4D97-AF65-F5344CB8AC3E}">
        <p14:creationId xmlns:p14="http://schemas.microsoft.com/office/powerpoint/2010/main" val="232769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3"/>
          <p:cNvSpPr>
            <a:spLocks noChangeArrowheads="1"/>
          </p:cNvSpPr>
          <p:nvPr/>
        </p:nvSpPr>
        <p:spPr bwMode="auto">
          <a:xfrm>
            <a:off x="-12700" y="-12700"/>
            <a:ext cx="9169400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395536" y="1845639"/>
            <a:ext cx="81369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4391F-19B2-41E1-BE82-C0E8803D0EFC}"/>
              </a:ext>
            </a:extLst>
          </p:cNvPr>
          <p:cNvSpPr txBox="1"/>
          <p:nvPr/>
        </p:nvSpPr>
        <p:spPr>
          <a:xfrm>
            <a:off x="731836" y="1021721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Наиболее часто встречающийся предмет обращений</a:t>
            </a:r>
          </a:p>
          <a:p>
            <a:pPr algn="ctr"/>
            <a:r>
              <a:rPr lang="ru-RU" sz="2000" b="1" dirty="0"/>
              <a:t>по маршруту № 265 в 2019 году –</a:t>
            </a:r>
          </a:p>
          <a:p>
            <a:pPr algn="ctr"/>
            <a:r>
              <a:rPr lang="ru-RU" sz="2000" b="1" dirty="0"/>
              <a:t> </a:t>
            </a:r>
            <a:r>
              <a:rPr lang="ru-RU" sz="2000" b="1" dirty="0">
                <a:solidFill>
                  <a:srgbClr val="00B0F0"/>
                </a:solidFill>
              </a:rPr>
              <a:t>нарушение расписания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03CDA94E-B7C0-497B-8F13-5BB363D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64507"/>
              </p:ext>
            </p:extLst>
          </p:nvPr>
        </p:nvGraphicFramePr>
        <p:xfrm>
          <a:off x="500372" y="2314430"/>
          <a:ext cx="8248091" cy="2938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646">
                  <a:extLst>
                    <a:ext uri="{9D8B030D-6E8A-4147-A177-3AD203B41FA5}">
                      <a16:colId xmlns:a16="http://schemas.microsoft.com/office/drawing/2014/main" val="1560862589"/>
                    </a:ext>
                  </a:extLst>
                </a:gridCol>
                <a:gridCol w="5036445">
                  <a:extLst>
                    <a:ext uri="{9D8B030D-6E8A-4147-A177-3AD203B41FA5}">
                      <a16:colId xmlns:a16="http://schemas.microsoft.com/office/drawing/2014/main" val="782799169"/>
                    </a:ext>
                  </a:extLst>
                </a:gridCol>
              </a:tblGrid>
              <a:tr h="46649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 обращения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 проверки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19296"/>
                  </a:ext>
                </a:extLst>
              </a:tr>
              <a:tr h="734835">
                <a:tc>
                  <a:txBody>
                    <a:bodyPr/>
                    <a:lstStyle/>
                    <a:p>
                      <a:r>
                        <a:rPr lang="ru-RU" dirty="0"/>
                        <a:t>нарушение расписания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 выполненных рейсов – </a:t>
                      </a:r>
                    </a:p>
                    <a:p>
                      <a:r>
                        <a:rPr lang="ru-RU" dirty="0"/>
                        <a:t>96 процентов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55322"/>
                  </a:ext>
                </a:extLst>
              </a:tr>
              <a:tr h="734835">
                <a:tc>
                  <a:txBody>
                    <a:bodyPr/>
                    <a:lstStyle/>
                    <a:p>
                      <a:r>
                        <a:rPr lang="ru-RU" dirty="0"/>
                        <a:t>несоответствие технических характеристик автобусов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автобусы соответствуют установленным требованиям:</a:t>
                      </a:r>
                    </a:p>
                    <a:p>
                      <a:r>
                        <a:rPr lang="ru-RU" dirty="0"/>
                        <a:t>4 автобуса малого класса</a:t>
                      </a:r>
                    </a:p>
                    <a:p>
                      <a:r>
                        <a:rPr lang="ru-RU" dirty="0"/>
                        <a:t>не ранее 2016 года выпуска,</a:t>
                      </a:r>
                    </a:p>
                    <a:p>
                      <a:r>
                        <a:rPr lang="ru-RU" dirty="0"/>
                        <a:t>2 автобуса среднего класса </a:t>
                      </a:r>
                    </a:p>
                    <a:p>
                      <a:r>
                        <a:rPr lang="ru-RU" dirty="0"/>
                        <a:t>не ранее 2017 года выпуска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2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0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3"/>
          <p:cNvSpPr>
            <a:spLocks noChangeArrowheads="1"/>
          </p:cNvSpPr>
          <p:nvPr/>
        </p:nvSpPr>
        <p:spPr bwMode="auto">
          <a:xfrm>
            <a:off x="-12700" y="-12700"/>
            <a:ext cx="9169400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395536" y="1845639"/>
            <a:ext cx="81369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4391F-19B2-41E1-BE82-C0E8803D0EFC}"/>
              </a:ext>
            </a:extLst>
          </p:cNvPr>
          <p:cNvSpPr txBox="1"/>
          <p:nvPr/>
        </p:nvSpPr>
        <p:spPr>
          <a:xfrm>
            <a:off x="775519" y="9094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Наиболее часто встречающийся предмет обращения            по маршрутам № 144, № 144э в 2019 году –</a:t>
            </a:r>
          </a:p>
          <a:p>
            <a:pPr algn="ctr"/>
            <a:r>
              <a:rPr lang="ru-RU" sz="2000" b="1" dirty="0"/>
              <a:t> </a:t>
            </a:r>
            <a:r>
              <a:rPr lang="ru-RU" sz="2000" b="1" dirty="0">
                <a:solidFill>
                  <a:srgbClr val="00B0F0"/>
                </a:solidFill>
              </a:rPr>
              <a:t>несоответствие технических характеристики автобусов условиям государственных контрактов</a:t>
            </a:r>
          </a:p>
        </p:txBody>
      </p:sp>
      <p:graphicFrame>
        <p:nvGraphicFramePr>
          <p:cNvPr id="13" name="Таблица 3">
            <a:extLst>
              <a:ext uri="{FF2B5EF4-FFF2-40B4-BE49-F238E27FC236}">
                <a16:creationId xmlns:a16="http://schemas.microsoft.com/office/drawing/2014/main" id="{C4F5EBAC-575A-493E-9DA1-E5A08BE11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94580"/>
              </p:ext>
            </p:extLst>
          </p:nvPr>
        </p:nvGraphicFramePr>
        <p:xfrm>
          <a:off x="579438" y="2365048"/>
          <a:ext cx="8104782" cy="3374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230">
                  <a:extLst>
                    <a:ext uri="{9D8B030D-6E8A-4147-A177-3AD203B41FA5}">
                      <a16:colId xmlns:a16="http://schemas.microsoft.com/office/drawing/2014/main" val="1560862589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782799169"/>
                    </a:ext>
                  </a:extLst>
                </a:gridCol>
              </a:tblGrid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 обращения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 проверки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19296"/>
                  </a:ext>
                </a:extLst>
              </a:tr>
              <a:tr h="1865990">
                <a:tc>
                  <a:txBody>
                    <a:bodyPr/>
                    <a:lstStyle/>
                    <a:p>
                      <a:r>
                        <a:rPr lang="ru-RU" dirty="0"/>
                        <a:t>несоответствие технических характеристик автобусов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автобусы соответствуют установленным требованиям:</a:t>
                      </a:r>
                    </a:p>
                    <a:p>
                      <a:r>
                        <a:rPr lang="ru-RU" dirty="0"/>
                        <a:t>по маршруту № 144 – 12 автобусов большого класса не ранее 2017 года,</a:t>
                      </a:r>
                    </a:p>
                    <a:p>
                      <a:r>
                        <a:rPr lang="ru-RU" dirty="0"/>
                        <a:t>по маршруту № 144э – 14 автобусов малого класса, из которых 10 автобусов –</a:t>
                      </a:r>
                    </a:p>
                    <a:p>
                      <a:r>
                        <a:rPr lang="ru-RU" dirty="0"/>
                        <a:t>не ранее 2018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55322"/>
                  </a:ext>
                </a:extLst>
              </a:tr>
              <a:tr h="897197">
                <a:tc>
                  <a:txBody>
                    <a:bodyPr/>
                    <a:lstStyle/>
                    <a:p>
                      <a:r>
                        <a:rPr lang="ru-RU" dirty="0"/>
                        <a:t>нарушение расписания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 выполненных рейсов – </a:t>
                      </a:r>
                    </a:p>
                    <a:p>
                      <a:r>
                        <a:rPr lang="ru-RU" dirty="0"/>
                        <a:t>95 процентов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2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52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3"/>
          <p:cNvSpPr>
            <a:spLocks noChangeArrowheads="1"/>
          </p:cNvSpPr>
          <p:nvPr/>
        </p:nvSpPr>
        <p:spPr bwMode="auto">
          <a:xfrm>
            <a:off x="3175" y="-15875"/>
            <a:ext cx="914082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84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412750" y="2997200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Спасибо за внимание!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" y="1122526"/>
            <a:ext cx="82598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2000" b="1" dirty="0">
                <a:latin typeface="Calibri" pitchFamily="34" charset="0"/>
              </a:rPr>
              <a:t>Межмуниципальные маршруты 		Государственные контракты </a:t>
            </a:r>
          </a:p>
          <a:p>
            <a:pPr marL="342900" indent="-342900"/>
            <a:r>
              <a:rPr lang="ru-RU" sz="2000" dirty="0">
                <a:latin typeface="Calibri" pitchFamily="34" charset="0"/>
              </a:rPr>
              <a:t>		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                    </a:t>
            </a:r>
            <a:r>
              <a:rPr lang="ru-RU" sz="2000" b="1" dirty="0">
                <a:solidFill>
                  <a:srgbClr val="00B0F0"/>
                </a:solidFill>
                <a:latin typeface="Calibri" pitchFamily="34" charset="0"/>
              </a:rPr>
              <a:t>92</a:t>
            </a:r>
            <a:r>
              <a:rPr lang="ru-RU" sz="2000" dirty="0">
                <a:latin typeface="Calibri" pitchFamily="34" charset="0"/>
              </a:rPr>
              <a:t>				</a:t>
            </a:r>
            <a:r>
              <a:rPr lang="ru-RU" sz="2000" b="1" dirty="0">
                <a:solidFill>
                  <a:srgbClr val="00B0F0"/>
                </a:solidFill>
                <a:latin typeface="Calibri" pitchFamily="34" charset="0"/>
              </a:rPr>
              <a:t>               31</a:t>
            </a:r>
          </a:p>
          <a:p>
            <a:pPr marL="342900" indent="-342900" algn="ctr">
              <a:buFontTx/>
              <a:buAutoNum type="arabicPlain" startAt="19"/>
            </a:pPr>
            <a:endParaRPr lang="ru-RU" sz="2000" dirty="0">
              <a:latin typeface="Calibri" pitchFamily="34" charset="0"/>
            </a:endParaRPr>
          </a:p>
          <a:p>
            <a:pPr marL="342900" indent="-342900" algn="ctr"/>
            <a:r>
              <a:rPr lang="ru-RU" sz="2000" b="1" dirty="0">
                <a:latin typeface="Calibri" pitchFamily="34" charset="0"/>
              </a:rPr>
              <a:t>                Перевозчики         </a:t>
            </a:r>
          </a:p>
          <a:p>
            <a:pPr marL="342900" indent="-342900" algn="ctr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r>
              <a:rPr lang="ru-RU" sz="2000" b="1" dirty="0">
                <a:solidFill>
                  <a:srgbClr val="00B0F0"/>
                </a:solidFill>
                <a:latin typeface="Calibri" pitchFamily="34" charset="0"/>
              </a:rPr>
              <a:t>24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96F71D-3BF4-46DE-BD43-BF3F68224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" y="3526656"/>
            <a:ext cx="7991610" cy="25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A0274D-1CED-4BAE-9268-F2FB8B9CC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1186"/>
            <a:ext cx="6768752" cy="5335625"/>
          </a:xfrm>
          <a:prstGeom prst="rect">
            <a:avLst/>
          </a:prstGeom>
        </p:spPr>
      </p:pic>
      <p:sp>
        <p:nvSpPr>
          <p:cNvPr id="17" name="Скругленный прямоугольник 3">
            <a:extLst>
              <a:ext uri="{FF2B5EF4-FFF2-40B4-BE49-F238E27FC236}">
                <a16:creationId xmlns:a16="http://schemas.microsoft.com/office/drawing/2014/main" id="{14CDF29F-C553-4741-B35F-0134AE1C7D9E}"/>
              </a:ext>
            </a:extLst>
          </p:cNvPr>
          <p:cNvSpPr/>
          <p:nvPr/>
        </p:nvSpPr>
        <p:spPr>
          <a:xfrm>
            <a:off x="5148064" y="1052736"/>
            <a:ext cx="3312368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ВСЕГО:</a:t>
            </a:r>
          </a:p>
          <a:p>
            <a:pPr algn="ctr"/>
            <a:r>
              <a:rPr lang="ru-RU" dirty="0"/>
              <a:t>56 пригородных маршрутов</a:t>
            </a:r>
          </a:p>
          <a:p>
            <a:pPr algn="ctr"/>
            <a:r>
              <a:rPr lang="ru-RU" dirty="0"/>
              <a:t>36 междугородных маршрутов</a:t>
            </a:r>
          </a:p>
        </p:txBody>
      </p:sp>
    </p:spTree>
    <p:extLst>
      <p:ext uri="{BB962C8B-B14F-4D97-AF65-F5344CB8AC3E}">
        <p14:creationId xmlns:p14="http://schemas.microsoft.com/office/powerpoint/2010/main" val="264580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3"/>
          <p:cNvSpPr>
            <a:spLocks noChangeArrowheads="1"/>
          </p:cNvSpPr>
          <p:nvPr/>
        </p:nvSpPr>
        <p:spPr bwMode="auto">
          <a:xfrm>
            <a:off x="-19050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36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9E1F9D-5CC5-4E9D-B824-98479987C790}"/>
              </a:ext>
            </a:extLst>
          </p:cNvPr>
          <p:cNvSpPr txBox="1"/>
          <p:nvPr/>
        </p:nvSpPr>
        <p:spPr>
          <a:xfrm>
            <a:off x="395536" y="1063099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Регулярные автобусные перевозки по межмуниципальным маршрутам по регулируемым тарифам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1E7C4-35AC-4388-977F-BB5BB1DA9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50775"/>
            <a:ext cx="6012160" cy="3341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195EC-CF74-4450-BA56-57A569D53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94" y="3351644"/>
            <a:ext cx="5508104" cy="29678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3"/>
          <p:cNvSpPr>
            <a:spLocks noChangeArrowheads="1"/>
          </p:cNvSpPr>
          <p:nvPr/>
        </p:nvSpPr>
        <p:spPr bwMode="auto">
          <a:xfrm>
            <a:off x="-12700" y="-12700"/>
            <a:ext cx="9169400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946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"/>
          <p:cNvSpPr txBox="1">
            <a:spLocks noChangeArrowheads="1"/>
          </p:cNvSpPr>
          <p:nvPr/>
        </p:nvSpPr>
        <p:spPr bwMode="auto">
          <a:xfrm>
            <a:off x="291306" y="1700808"/>
            <a:ext cx="85280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 ЗАКЛЮЧЕНИЯ</a:t>
            </a:r>
          </a:p>
          <a:p>
            <a:pPr marL="342900" indent="-34290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контрактов</a:t>
            </a:r>
          </a:p>
          <a:p>
            <a:pPr marL="342900" indent="-342900" algn="just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2000" b="1" dirty="0"/>
              <a:t>Автобусы малого класса - </a:t>
            </a:r>
            <a:r>
              <a:rPr lang="ru-RU" sz="2000" b="1" dirty="0">
                <a:solidFill>
                  <a:srgbClr val="00B0F0"/>
                </a:solidFill>
              </a:rPr>
              <a:t>3 года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(7 контрактов)</a:t>
            </a:r>
          </a:p>
          <a:p>
            <a:pPr marL="342900" indent="-342900" algn="ctr"/>
            <a:endParaRPr lang="ru-RU" sz="2000" b="1" dirty="0"/>
          </a:p>
          <a:p>
            <a:pPr marL="342900" indent="-342900" algn="ctr"/>
            <a:r>
              <a:rPr lang="ru-RU" sz="2000" b="1" dirty="0"/>
              <a:t>Автобусы среднего класса - </a:t>
            </a:r>
            <a:r>
              <a:rPr lang="ru-RU" sz="2000" b="1" dirty="0">
                <a:solidFill>
                  <a:srgbClr val="00B0F0"/>
                </a:solidFill>
              </a:rPr>
              <a:t>5 лет </a:t>
            </a:r>
            <a:r>
              <a:rPr lang="ru-RU" sz="2000" b="1" dirty="0"/>
              <a:t>(12 контрактов)</a:t>
            </a:r>
          </a:p>
          <a:p>
            <a:pPr marL="342900" indent="-342900" algn="ctr"/>
            <a:endParaRPr lang="ru-RU" sz="2000" b="1" dirty="0"/>
          </a:p>
          <a:p>
            <a:pPr marL="342900" indent="-342900" algn="ctr"/>
            <a:r>
              <a:rPr lang="ru-RU" sz="2000" b="1" dirty="0"/>
              <a:t>Автобусы большого класса - </a:t>
            </a:r>
            <a:r>
              <a:rPr lang="ru-RU" sz="2000" b="1" dirty="0">
                <a:solidFill>
                  <a:srgbClr val="00B0F0"/>
                </a:solidFill>
              </a:rPr>
              <a:t>7 лет </a:t>
            </a:r>
            <a:r>
              <a:rPr lang="ru-RU" sz="2000" b="1" dirty="0"/>
              <a:t>(12 контрактов)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/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/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        </a:t>
            </a:r>
          </a:p>
          <a:p>
            <a:pPr marL="342900" indent="-342900" algn="ctr"/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1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408" y="-12700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3"/>
          <p:cNvSpPr>
            <a:spLocks noChangeArrowheads="1"/>
          </p:cNvSpPr>
          <p:nvPr/>
        </p:nvSpPr>
        <p:spPr bwMode="auto">
          <a:xfrm>
            <a:off x="-56408" y="-12700"/>
            <a:ext cx="9213108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946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"/>
          <p:cNvSpPr txBox="1">
            <a:spLocks noChangeArrowheads="1"/>
          </p:cNvSpPr>
          <p:nvPr/>
        </p:nvSpPr>
        <p:spPr bwMode="auto">
          <a:xfrm>
            <a:off x="28818" y="1766833"/>
            <a:ext cx="8528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контроля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осуществлением регулярных автобусных перевозок</a:t>
            </a:r>
          </a:p>
          <a:p>
            <a:pPr marL="342900" indent="-3429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межмуниципальным маршрутам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78641-0077-48B5-92A8-3961F75CD33D}"/>
              </a:ext>
            </a:extLst>
          </p:cNvPr>
          <p:cNvSpPr txBox="1"/>
          <p:nvPr/>
        </p:nvSpPr>
        <p:spPr>
          <a:xfrm>
            <a:off x="1028158" y="425052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45443-F65B-43CF-9296-09B7A923BAFC}"/>
              </a:ext>
            </a:extLst>
          </p:cNvPr>
          <p:cNvSpPr txBox="1"/>
          <p:nvPr/>
        </p:nvSpPr>
        <p:spPr>
          <a:xfrm>
            <a:off x="4903286" y="422891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Диспетчерский контроль</a:t>
            </a:r>
          </a:p>
        </p:txBody>
      </p:sp>
      <p:cxnSp>
        <p:nvCxnSpPr>
          <p:cNvPr id="19458" name="Прямая со стрелкой 19457">
            <a:extLst>
              <a:ext uri="{FF2B5EF4-FFF2-40B4-BE49-F238E27FC236}">
                <a16:creationId xmlns:a16="http://schemas.microsoft.com/office/drawing/2014/main" id="{9CC61E7A-1395-4AE8-BEB1-486260D47755}"/>
              </a:ext>
            </a:extLst>
          </p:cNvPr>
          <p:cNvCxnSpPr>
            <a:cxnSpLocks/>
          </p:cNvCxnSpPr>
          <p:nvPr/>
        </p:nvCxnSpPr>
        <p:spPr>
          <a:xfrm>
            <a:off x="4258470" y="2974313"/>
            <a:ext cx="1728192" cy="1283361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462" name="Прямая со стрелкой 19461">
            <a:extLst>
              <a:ext uri="{FF2B5EF4-FFF2-40B4-BE49-F238E27FC236}">
                <a16:creationId xmlns:a16="http://schemas.microsoft.com/office/drawing/2014/main" id="{6CD35C70-9ABE-421B-B466-FD8AB6CC7768}"/>
              </a:ext>
            </a:extLst>
          </p:cNvPr>
          <p:cNvCxnSpPr>
            <a:cxnSpLocks/>
            <a:stCxn id="19465" idx="2"/>
            <a:endCxn id="16" idx="0"/>
          </p:cNvCxnSpPr>
          <p:nvPr/>
        </p:nvCxnSpPr>
        <p:spPr>
          <a:xfrm flipH="1">
            <a:off x="2396310" y="2967162"/>
            <a:ext cx="1896533" cy="1283361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83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408" y="27383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3"/>
          <p:cNvSpPr>
            <a:spLocks noChangeArrowheads="1"/>
          </p:cNvSpPr>
          <p:nvPr/>
        </p:nvSpPr>
        <p:spPr bwMode="auto">
          <a:xfrm>
            <a:off x="-56408" y="-12700"/>
            <a:ext cx="9213108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946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CE3DD0F6-C9FE-4687-869E-78E451E3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" y="918245"/>
            <a:ext cx="52953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Навигационно-информационная система «Управление пассажирскими перевозками»</a:t>
            </a:r>
          </a:p>
          <a:p>
            <a:pPr marL="342900" indent="-3429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проверки выполнения обязательных требований подконтрольными субъектами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88EA94-F183-4564-905F-5DE7FD5A7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97384"/>
            <a:ext cx="5429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0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3"/>
          <p:cNvSpPr>
            <a:spLocks noChangeArrowheads="1"/>
          </p:cNvSpPr>
          <p:nvPr/>
        </p:nvSpPr>
        <p:spPr bwMode="auto">
          <a:xfrm>
            <a:off x="-12700" y="-12700"/>
            <a:ext cx="9169400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2048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212725" y="920620"/>
            <a:ext cx="8712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000" dirty="0">
                <a:latin typeface="+mj-lt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транспорта Архангельской области в 2019 году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постоянной основе проводит контроль хода и качества работ, выполняемых перевозчиками по государственным контрактам.</a:t>
            </a:r>
          </a:p>
          <a:p>
            <a:pPr marL="342900" indent="-342900"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проверок хода и качества выполняемых</a:t>
            </a:r>
          </a:p>
          <a:p>
            <a:pPr marL="342900" indent="-34290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государственным контрактам</a:t>
            </a:r>
          </a:p>
          <a:p>
            <a:pPr marL="342900" indent="-34290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о безвозмездном устранении недостатков</a:t>
            </a:r>
          </a:p>
          <a:p>
            <a:pPr marL="342900" indent="-34290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претензий о начислении штрафа в связи с неисполнением</a:t>
            </a:r>
          </a:p>
          <a:p>
            <a:pPr marL="342900" indent="-34290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ненадлежащим исполнением условий государственных контрактов</a:t>
            </a:r>
          </a:p>
          <a:p>
            <a:pPr marL="342900" indent="-34290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одностороннем отказе от исполнения государственного контракта</a:t>
            </a:r>
          </a:p>
          <a:p>
            <a:pPr marL="342900" indent="-342900" algn="ctr"/>
            <a:endParaRPr lang="ru-RU" sz="2000" dirty="0">
              <a:latin typeface="+mj-lt"/>
            </a:endParaRPr>
          </a:p>
          <a:p>
            <a:pPr marL="342900" indent="-342900" algn="ctr"/>
            <a:r>
              <a:rPr lang="ru-RU" sz="2000" dirty="0">
                <a:latin typeface="+mj-lt"/>
              </a:rPr>
              <a:t> </a:t>
            </a:r>
          </a:p>
          <a:p>
            <a:pPr marL="342900" indent="-342900" algn="ctr"/>
            <a:endParaRPr lang="ru-RU" sz="2000" dirty="0">
              <a:latin typeface="+mj-lt"/>
            </a:endParaRPr>
          </a:p>
          <a:p>
            <a:pPr marL="342900" indent="-342900" algn="just"/>
            <a:endParaRPr lang="ru-RU" sz="2000" dirty="0">
              <a:latin typeface="+mj-lt"/>
            </a:endParaRPr>
          </a:p>
          <a:p>
            <a:pPr marL="342900" indent="-342900" algn="just"/>
            <a:r>
              <a:rPr lang="ru-RU" sz="2000" b="1" dirty="0">
                <a:latin typeface="+mj-lt"/>
              </a:rPr>
              <a:t>	</a:t>
            </a:r>
          </a:p>
          <a:p>
            <a:pPr indent="12700" algn="just"/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3"/>
          <p:cNvSpPr>
            <a:spLocks noChangeArrowheads="1"/>
          </p:cNvSpPr>
          <p:nvPr/>
        </p:nvSpPr>
        <p:spPr bwMode="auto">
          <a:xfrm>
            <a:off x="-12700" y="-12700"/>
            <a:ext cx="9169400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1187624" y="939454"/>
            <a:ext cx="6264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расписания – наиболее часто встречающееся нарушение условий государственных контрактов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AB35BA-0EFC-4140-866E-F60FB2265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5174985" cy="2887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9E4640-95B1-40C4-B3D8-E8AE93430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64" y="2321421"/>
            <a:ext cx="5328592" cy="2571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526</Words>
  <Application>Microsoft Office PowerPoint</Application>
  <PresentationFormat>Экран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 8. Перспективное изображение зданий со стороны привокзальной площади.</dc:title>
  <cp:lastModifiedBy>Огибин Александр Сергеевич</cp:lastModifiedBy>
  <cp:revision>226</cp:revision>
  <cp:lastPrinted>2019-11-21T12:44:18Z</cp:lastPrinted>
  <dcterms:created xsi:type="dcterms:W3CDTF">2015-08-18T09:54:48Z</dcterms:created>
  <dcterms:modified xsi:type="dcterms:W3CDTF">2019-11-21T14:05:13Z</dcterms:modified>
</cp:coreProperties>
</file>