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0" r:id="rId1"/>
    <p:sldMasterId id="2147483838" r:id="rId2"/>
    <p:sldMasterId id="2147483850" r:id="rId3"/>
    <p:sldMasterId id="2147483940" r:id="rId4"/>
    <p:sldMasterId id="2147483958" r:id="rId5"/>
  </p:sldMasterIdLst>
  <p:notesMasterIdLst>
    <p:notesMasterId r:id="rId33"/>
  </p:notesMasterIdLst>
  <p:handoutMasterIdLst>
    <p:handoutMasterId r:id="rId34"/>
  </p:handoutMasterIdLst>
  <p:sldIdLst>
    <p:sldId id="376" r:id="rId6"/>
    <p:sldId id="368" r:id="rId7"/>
    <p:sldId id="385" r:id="rId8"/>
    <p:sldId id="417" r:id="rId9"/>
    <p:sldId id="420" r:id="rId10"/>
    <p:sldId id="422" r:id="rId11"/>
    <p:sldId id="401" r:id="rId12"/>
    <p:sldId id="403" r:id="rId13"/>
    <p:sldId id="364" r:id="rId14"/>
    <p:sldId id="431" r:id="rId15"/>
    <p:sldId id="370" r:id="rId16"/>
    <p:sldId id="432" r:id="rId17"/>
    <p:sldId id="433" r:id="rId18"/>
    <p:sldId id="434" r:id="rId19"/>
    <p:sldId id="435" r:id="rId20"/>
    <p:sldId id="436" r:id="rId21"/>
    <p:sldId id="437" r:id="rId22"/>
    <p:sldId id="382" r:id="rId23"/>
    <p:sldId id="421" r:id="rId24"/>
    <p:sldId id="367" r:id="rId25"/>
    <p:sldId id="429" r:id="rId26"/>
    <p:sldId id="387" r:id="rId27"/>
    <p:sldId id="439" r:id="rId28"/>
    <p:sldId id="430" r:id="rId29"/>
    <p:sldId id="440" r:id="rId30"/>
    <p:sldId id="393" r:id="rId31"/>
    <p:sldId id="389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3B"/>
    <a:srgbClr val="B9D5FF"/>
    <a:srgbClr val="91E6F7"/>
    <a:srgbClr val="CDE1FF"/>
    <a:srgbClr val="8BBAFF"/>
    <a:srgbClr val="003399"/>
    <a:srgbClr val="333399"/>
    <a:srgbClr val="D9EC92"/>
    <a:srgbClr val="F3900D"/>
    <a:srgbClr val="727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 autoAdjust="0"/>
    <p:restoredTop sz="94322" autoAdjust="0"/>
  </p:normalViewPr>
  <p:slideViewPr>
    <p:cSldViewPr>
      <p:cViewPr varScale="1">
        <p:scale>
          <a:sx n="108" d="100"/>
          <a:sy n="108" d="100"/>
        </p:scale>
        <p:origin x="19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3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&#1080;%20&#1089;&#1093;&#1077;&#1084;&#1099;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2019%20&#1087;&#1072;&#1089;&#1089;&#1072;&#1078;&#1080;&#1088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2019%20&#1087;&#1072;&#1089;&#1089;&#1072;&#1078;&#1080;&#1088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2019%20&#1087;&#1072;&#1089;&#1089;&#1072;&#1078;&#1080;&#1088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2019%20&#1087;&#1072;&#1089;&#1089;&#1072;&#1078;&#1080;&#1088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58;&#1072;&#1073;&#1083;&#1080;&#1094;&#1099;%20&#1080;%20&#1076;&#1080;&#1072;&#1075;&#1088;&#1072;&#1084;&#1084;&#1099;%20&#1082;%20&#1087;&#1088;&#1077;&#1079;&#1077;&#1085;&#1090;&#1072;&#1094;&#1080;&#1080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33605235386635E-3"/>
          <c:y val="0"/>
          <c:w val="0.3702606904636172"/>
          <c:h val="0.774599586805275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C4E-480E-89F2-F9C6505D7A47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C4E-480E-89F2-F9C6505D7A47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5C4E-480E-89F2-F9C6505D7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4"/>
        <c:overlap val="100"/>
        <c:axId val="82060032"/>
        <c:axId val="82061568"/>
      </c:barChart>
      <c:catAx>
        <c:axId val="82060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061568"/>
        <c:crosses val="autoZero"/>
        <c:auto val="1"/>
        <c:lblAlgn val="ctr"/>
        <c:lblOffset val="100"/>
        <c:noMultiLvlLbl val="0"/>
      </c:catAx>
      <c:valAx>
        <c:axId val="820615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060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760701612677587E-2"/>
          <c:y val="8.8099242572126271E-2"/>
          <c:w val="0.95751469802894962"/>
          <c:h val="0.812571828957557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C4E-480E-89F2-F9C6505D7A47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C4E-480E-89F2-F9C6505D7A47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5C4E-480E-89F2-F9C6505D7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4"/>
        <c:overlap val="100"/>
        <c:axId val="100679040"/>
        <c:axId val="100709504"/>
      </c:barChart>
      <c:catAx>
        <c:axId val="10067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709504"/>
        <c:crosses val="autoZero"/>
        <c:auto val="1"/>
        <c:lblAlgn val="ctr"/>
        <c:lblOffset val="100"/>
        <c:noMultiLvlLbl val="0"/>
      </c:catAx>
      <c:valAx>
        <c:axId val="1007095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67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760701612677587E-2"/>
          <c:y val="8.8099242572126271E-2"/>
          <c:w val="0.95751469802894962"/>
          <c:h val="0.812571828957557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C4E-480E-89F2-F9C6505D7A47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C4E-480E-89F2-F9C6505D7A47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5C4E-480E-89F2-F9C6505D7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4"/>
        <c:overlap val="100"/>
        <c:axId val="91665536"/>
        <c:axId val="91667072"/>
      </c:barChart>
      <c:catAx>
        <c:axId val="91665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667072"/>
        <c:crosses val="autoZero"/>
        <c:auto val="1"/>
        <c:lblAlgn val="ctr"/>
        <c:lblOffset val="100"/>
        <c:noMultiLvlLbl val="0"/>
      </c:catAx>
      <c:valAx>
        <c:axId val="916670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66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Объем финансирования </a:t>
            </a:r>
            <a:br>
              <a:rPr lang="ru-RU" sz="2000" dirty="0"/>
            </a:br>
            <a:r>
              <a:rPr lang="ru-RU" sz="2000" dirty="0"/>
              <a:t>1 млрд. 366 млн. рублей</a:t>
            </a:r>
          </a:p>
        </c:rich>
      </c:tx>
      <c:layout>
        <c:manualLayout>
          <c:xMode val="edge"/>
          <c:yMode val="edge"/>
          <c:x val="0.20818998629883517"/>
          <c:y val="9.891380449234705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3 млрд. 716,95 млн. рублей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7FA-4072-9FDC-8069D0396B28}"/>
              </c:ext>
            </c:extLst>
          </c:dPt>
          <c:dPt>
            <c:idx val="1"/>
            <c:bubble3D val="0"/>
            <c:explosion val="5"/>
            <c:spPr>
              <a:solidFill>
                <a:srgbClr val="70AD47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7FA-4072-9FDC-8069D0396B28}"/>
              </c:ext>
            </c:extLst>
          </c:dPt>
          <c:dLbls>
            <c:dLbl>
              <c:idx val="0"/>
              <c:layout>
                <c:manualLayout>
                  <c:x val="-8.9449181129952718E-2"/>
                  <c:y val="-0.14372733951674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1 018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FA-4072-9FDC-8069D0396B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1018</c:v>
                </c:pt>
                <c:pt idx="1">
                  <c:v>141.9</c:v>
                </c:pt>
                <c:pt idx="2" formatCode="General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FA-4072-9FDC-8069D0396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7">
          <a:noFill/>
        </a:ln>
      </c:spPr>
    </c:plotArea>
    <c:legend>
      <c:legendPos val="r"/>
      <c:layout>
        <c:manualLayout>
          <c:xMode val="edge"/>
          <c:yMode val="edge"/>
          <c:x val="0.51353118884226534"/>
          <c:y val="0.32899234883375428"/>
          <c:w val="0.47103980300995213"/>
          <c:h val="0.54250787060638295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794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82829640428384E-3"/>
          <c:y val="7.8242683529491472E-2"/>
          <c:w val="0.5499780738002914"/>
          <c:h val="0.817276654893320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2264280933554808"/>
          <c:y val="0.33017024522386162"/>
          <c:w val="0.32679803870030699"/>
          <c:h val="0.360649891990433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70060591558203"/>
          <c:y val="5.4907901989017342E-2"/>
          <c:w val="0.82525481499206643"/>
          <c:h val="0.8193257769617678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0-82D2-4BF3-81BD-EDF382EBBA8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2D2-4BF3-81BD-EDF382EBBA8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2D2-4BF3-81BD-EDF382EBBA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32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223,5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2D2-4BF3-81BD-EDF382EBBA89}"/>
                </c:ext>
              </c:extLst>
            </c:dLbl>
            <c:dLbl>
              <c:idx val="1"/>
              <c:layout>
                <c:manualLayout>
                  <c:x val="0.17017500192286328"/>
                  <c:y val="-0.21289208756952832"/>
                </c:manualLayout>
              </c:layout>
              <c:tx>
                <c:rich>
                  <a:bodyPr/>
                  <a:lstStyle/>
                  <a:p>
                    <a:pPr>
                      <a:defRPr sz="32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409,4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D2-4BF3-81BD-EDF382EBBA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32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138,3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2D2-4BF3-81BD-EDF382EBB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воздушный транспорт</c:v>
                </c:pt>
                <c:pt idx="1">
                  <c:v>железнодорожный транспорт</c:v>
                </c:pt>
                <c:pt idx="2">
                  <c:v>водный транспорт</c:v>
                </c:pt>
              </c:strCache>
            </c:strRef>
          </c:cat>
          <c:val>
            <c:numRef>
              <c:f>Лист1!$A$1:$A$3</c:f>
              <c:numCache>
                <c:formatCode>General</c:formatCode>
                <c:ptCount val="3"/>
                <c:pt idx="0">
                  <c:v>214.6</c:v>
                </c:pt>
                <c:pt idx="1">
                  <c:v>366.8</c:v>
                </c:pt>
                <c:pt idx="2">
                  <c:v>104.7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D2-4BF3-81BD-EDF382EBBA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Водный транспорт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1356507191256915E-3"/>
                  <c:y val="-7.34872051253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89-4D79-B124-A55A16F98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1051231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9-4FA7-B171-93EA821D25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76278086295082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89-4D79-B124-A55A16F98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1041680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9-4FA7-B171-93EA821D25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1000128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99-4FA7-B171-93EA821D259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9.4069521573770746E-3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89-4D79-B124-A55A16F98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991056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99-4FA7-B171-93EA821D259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989640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99-4FA7-B171-93EA821D259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699-4FA7-B171-93EA821D259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Лист1!$G$2</c:f>
              <c:numCache>
                <c:formatCode>#,##0</c:formatCode>
                <c:ptCount val="1"/>
                <c:pt idx="0">
                  <c:v>864515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99-4FA7-B171-93EA821D259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772800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89-4D79-B124-A55A16F98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559424"/>
        <c:axId val="89560960"/>
      </c:barChart>
      <c:catAx>
        <c:axId val="895594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560960"/>
        <c:crosses val="autoZero"/>
        <c:auto val="1"/>
        <c:lblAlgn val="ctr"/>
        <c:lblOffset val="100"/>
        <c:noMultiLvlLbl val="0"/>
      </c:catAx>
      <c:valAx>
        <c:axId val="8956096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9559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541492806767871"/>
          <c:y val="0.88700985384340014"/>
          <c:w val="0.78649150094890419"/>
          <c:h val="8.370042691647956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Железнодорожный</a:t>
            </a:r>
            <a:r>
              <a:rPr lang="ru-RU" sz="1400" baseline="0" dirty="0"/>
              <a:t> транспорт</a:t>
            </a:r>
            <a:endParaRPr lang="ru-RU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0576417435099803E-2"/>
                  <c:y val="3.581908661732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1-4584-BB48-CD0CB5380F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Лист1!$B$3</c:f>
              <c:numCache>
                <c:formatCode>#,##0</c:formatCode>
                <c:ptCount val="1"/>
                <c:pt idx="0">
                  <c:v>1742521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1-4584-BB48-CD0CB5380F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5.8789764100285156E-3"/>
                  <c:y val="-6.1404148486834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C9-4B33-B986-493F50ED50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Лист1!$C$3</c:f>
              <c:numCache>
                <c:formatCode>#,##0</c:formatCode>
                <c:ptCount val="1"/>
                <c:pt idx="0">
                  <c:v>1694002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71-4584-BB48-CD0CB5380F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581908661732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1-4584-BB48-CD0CB5380F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Лист1!$D$3</c:f>
              <c:numCache>
                <c:formatCode>#,##0</c:formatCode>
                <c:ptCount val="1"/>
                <c:pt idx="0">
                  <c:v>1645344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71-4584-BB48-CD0CB5380F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5.8789764100285156E-3"/>
                  <c:y val="-5.117012373902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1-4584-BB48-CD0CB5380F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Лист1!$E$3</c:f>
              <c:numCache>
                <c:formatCode>#,##0</c:formatCode>
                <c:ptCount val="1"/>
                <c:pt idx="0">
                  <c:v>1554677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71-4584-BB48-CD0CB5380F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Лист1!$F$3</c:f>
              <c:numCache>
                <c:formatCode>#,##0</c:formatCode>
                <c:ptCount val="1"/>
                <c:pt idx="0">
                  <c:v>1514302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71-4584-BB48-CD0CB5380F1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8184646150427735E-3"/>
                  <c:y val="-5.117012373902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C9-4B33-B986-493F50ED50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Лист1!$G$3</c:f>
              <c:numCache>
                <c:formatCode>#,##0</c:formatCode>
                <c:ptCount val="1"/>
                <c:pt idx="0">
                  <c:v>1537515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71-4584-BB48-CD0CB5380F1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1281061363552196E-2"/>
                  <c:y val="-1.535103712170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C9-4B33-B986-493F50ED50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Лист1!$H$3</c:f>
              <c:numCache>
                <c:formatCode>General</c:formatCode>
                <c:ptCount val="1"/>
                <c:pt idx="0">
                  <c:v>1377000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9-4BA6-912A-AB3E5292D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635456"/>
        <c:axId val="89641344"/>
      </c:barChart>
      <c:catAx>
        <c:axId val="896354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641344"/>
        <c:crosses val="autoZero"/>
        <c:auto val="1"/>
        <c:lblAlgn val="ctr"/>
        <c:lblOffset val="100"/>
        <c:noMultiLvlLbl val="0"/>
      </c:catAx>
      <c:valAx>
        <c:axId val="8964134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96354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Воздушный транспорт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5555555555555558E-3"/>
                  <c:y val="2.6717875226260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B8-430C-8258-E349BBC844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19013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8-430C-8258-E349BBC844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3435750452520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B8-430C-8258-E349BBC844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Лист1!$C$4</c:f>
              <c:numCache>
                <c:formatCode>General</c:formatCode>
                <c:ptCount val="1"/>
                <c:pt idx="0">
                  <c:v>18629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B8-430C-8258-E349BBC844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Лист1!$D$4</c:f>
              <c:numCache>
                <c:formatCode>General</c:formatCode>
                <c:ptCount val="1"/>
                <c:pt idx="0">
                  <c:v>18504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B8-430C-8258-E349BBC844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Лист1!$E$4</c:f>
              <c:numCache>
                <c:formatCode>General</c:formatCode>
                <c:ptCount val="1"/>
                <c:pt idx="0">
                  <c:v>19925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B8-430C-8258-E349BBC844C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Лист1!$F$4</c:f>
              <c:numCache>
                <c:formatCode>General</c:formatCode>
                <c:ptCount val="1"/>
                <c:pt idx="0">
                  <c:v>17820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B8-430C-8258-E349BBC844C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8798E-3"/>
                  <c:y val="-4.274860036201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B8-430C-8258-E349BBC844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Лист1!$G$4</c:f>
              <c:numCache>
                <c:formatCode>General</c:formatCode>
                <c:ptCount val="1"/>
                <c:pt idx="0">
                  <c:v>19160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B8-430C-8258-E349BBC844C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Лист1!$H$4</c:f>
              <c:numCache>
                <c:formatCode>General</c:formatCode>
                <c:ptCount val="1"/>
                <c:pt idx="0">
                  <c:v>23300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6-4C82-9F76-B456B4675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0320896"/>
        <c:axId val="90322432"/>
      </c:barChart>
      <c:catAx>
        <c:axId val="90320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322432"/>
        <c:crosses val="autoZero"/>
        <c:auto val="1"/>
        <c:lblAlgn val="ctr"/>
        <c:lblOffset val="100"/>
        <c:noMultiLvlLbl val="0"/>
      </c:catAx>
      <c:valAx>
        <c:axId val="90322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0320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Учащиеся (ж/д транспорт)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551465607764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17-4DE0-ABBD-82E11FE6E7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Лист1!$B$5</c:f>
              <c:numCache>
                <c:formatCode>#,##0</c:formatCode>
                <c:ptCount val="1"/>
                <c:pt idx="0">
                  <c:v>7666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17-4DE0-ABBD-82E11FE6E7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Лист1!$C$5</c:f>
              <c:numCache>
                <c:formatCode>#,##0</c:formatCode>
                <c:ptCount val="1"/>
                <c:pt idx="0">
                  <c:v>75665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17-4DE0-ABBD-82E11FE6E7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Лист1!$D$5</c:f>
              <c:numCache>
                <c:formatCode>#,##0</c:formatCode>
                <c:ptCount val="1"/>
                <c:pt idx="0">
                  <c:v>78091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17-4DE0-ABBD-82E11FE6E7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833402197649213E-3"/>
                  <c:y val="-4.551465607764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17-4DE0-ABBD-82E11FE6E7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Лист1!$E$5</c:f>
              <c:numCache>
                <c:formatCode>#,##0</c:formatCode>
                <c:ptCount val="1"/>
                <c:pt idx="0">
                  <c:v>71190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17-4DE0-ABBD-82E11FE6E7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833402197649213E-3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17-4DE0-ABBD-82E11FE6E7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Лист1!$F$5</c:f>
              <c:numCache>
                <c:formatCode>#,##0</c:formatCode>
                <c:ptCount val="1"/>
                <c:pt idx="0">
                  <c:v>71302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17-4DE0-ABBD-82E11FE6E77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Лист1!$G$5</c:f>
              <c:numCache>
                <c:formatCode>#,##0</c:formatCode>
                <c:ptCount val="1"/>
                <c:pt idx="0">
                  <c:v>75618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17-4DE0-ABBD-82E11FE6E77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Лист1!$H$5</c:f>
              <c:numCache>
                <c:formatCode>General</c:formatCode>
                <c:ptCount val="1"/>
                <c:pt idx="0">
                  <c:v>59900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D-4AB5-8449-90F0ACAD5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0395776"/>
        <c:axId val="90397312"/>
      </c:barChart>
      <c:catAx>
        <c:axId val="90395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397312"/>
        <c:crosses val="autoZero"/>
        <c:auto val="1"/>
        <c:lblAlgn val="ctr"/>
        <c:lblOffset val="100"/>
        <c:noMultiLvlLbl val="0"/>
      </c:catAx>
      <c:valAx>
        <c:axId val="903973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90395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760701612677587E-2"/>
          <c:y val="8.8099242572126271E-2"/>
          <c:w val="0.95751469802894962"/>
          <c:h val="0.812571828957557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C4E-480E-89F2-F9C6505D7A47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C4E-480E-89F2-F9C6505D7A47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5C4E-480E-89F2-F9C6505D7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4"/>
        <c:overlap val="100"/>
        <c:axId val="41164800"/>
        <c:axId val="80462592"/>
      </c:barChart>
      <c:catAx>
        <c:axId val="41164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462592"/>
        <c:crosses val="autoZero"/>
        <c:auto val="1"/>
        <c:lblAlgn val="ctr"/>
        <c:lblOffset val="100"/>
        <c:noMultiLvlLbl val="0"/>
      </c:catAx>
      <c:valAx>
        <c:axId val="80462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16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76932565889223E-2"/>
          <c:y val="5.8238185918774867E-2"/>
          <c:w val="0.8244059427219963"/>
          <c:h val="0.718389682771135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диагностика!$F$3</c:f>
              <c:strCache>
                <c:ptCount val="1"/>
                <c:pt idx="0">
                  <c:v>Не соответствует транспортно-эксплуатационному состоянию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диагностика!$B$2:$B$6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диагностика!$C$2:$C$6</c:f>
              <c:numCache>
                <c:formatCode>General</c:formatCode>
                <c:ptCount val="5"/>
                <c:pt idx="0">
                  <c:v>87.6</c:v>
                </c:pt>
                <c:pt idx="1">
                  <c:v>86.2</c:v>
                </c:pt>
                <c:pt idx="2">
                  <c:v>85.4</c:v>
                </c:pt>
                <c:pt idx="3">
                  <c:v>85.4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1-4E6B-BB23-51F69BD991CE}"/>
            </c:ext>
          </c:extLst>
        </c:ser>
        <c:ser>
          <c:idx val="1"/>
          <c:order val="1"/>
          <c:tx>
            <c:strRef>
              <c:f>диагностика!$F$4</c:f>
              <c:strCache>
                <c:ptCount val="1"/>
                <c:pt idx="0">
                  <c:v>Соответствует транспортно-эксплуатационному состоянию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9C1-4E66-B0D9-B456F6EF2A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B1-4E6B-BB23-51F69BD991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8B1-4E6B-BB23-51F69BD991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8B1-4E6B-BB23-51F69BD991C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8B1-4E6B-BB23-51F69BD99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диагностика!$B$2:$B$6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диагностика!$D$2:$D$6</c:f>
              <c:numCache>
                <c:formatCode>General</c:formatCode>
                <c:ptCount val="5"/>
                <c:pt idx="0">
                  <c:v>12.4</c:v>
                </c:pt>
                <c:pt idx="1">
                  <c:v>13.8</c:v>
                </c:pt>
                <c:pt idx="2">
                  <c:v>14.6</c:v>
                </c:pt>
                <c:pt idx="3">
                  <c:v>14.6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B1-4E6B-BB23-51F69BD99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479616"/>
        <c:axId val="90489600"/>
        <c:axId val="0"/>
      </c:bar3DChart>
      <c:catAx>
        <c:axId val="9047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0489600"/>
        <c:crosses val="autoZero"/>
        <c:auto val="1"/>
        <c:lblAlgn val="ctr"/>
        <c:lblOffset val="100"/>
        <c:noMultiLvlLbl val="0"/>
      </c:catAx>
      <c:valAx>
        <c:axId val="90489600"/>
        <c:scaling>
          <c:orientation val="minMax"/>
          <c:min val="0"/>
        </c:scaling>
        <c:delete val="0"/>
        <c:axPos val="l"/>
        <c:majorGridlines/>
        <c:numFmt formatCode="#,##0_);\(#,##0\)" sourceLinked="0"/>
        <c:majorTickMark val="out"/>
        <c:minorTickMark val="none"/>
        <c:tickLblPos val="nextTo"/>
        <c:crossAx val="90479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1394477752138516E-2"/>
          <c:y val="0.86722167136516581"/>
          <c:w val="0.81523493219883825"/>
          <c:h val="0.105741745244808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0.43902</cdr:x>
      <cdr:y>0.71734</cdr:y>
    </cdr:from>
    <cdr:to>
      <cdr:x>0.47967</cdr:x>
      <cdr:y>0.79173</cdr:y>
    </cdr:to>
    <cdr:sp macro="" textlink="">
      <cdr:nvSpPr>
        <cdr:cNvPr id="10" name="Стрелка вправо 9"/>
        <cdr:cNvSpPr/>
      </cdr:nvSpPr>
      <cdr:spPr>
        <a:xfrm xmlns:a="http://schemas.openxmlformats.org/drawingml/2006/main" rot="10800000">
          <a:off x="3888432" y="3472160"/>
          <a:ext cx="360040" cy="36004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0.4065</cdr:x>
      <cdr:y>0.10481</cdr:y>
    </cdr:from>
    <cdr:to>
      <cdr:x>0.44715</cdr:x>
      <cdr:y>0.17919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 rot="10800000">
          <a:off x="3600400" y="507300"/>
          <a:ext cx="360040" cy="36004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0.53659</cdr:x>
      <cdr:y>0.25616</cdr:y>
    </cdr:from>
    <cdr:to>
      <cdr:x>0.99542</cdr:x>
      <cdr:y>0.72735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:a16="http://schemas.microsoft.com/office/drawing/2014/main" id="{8BA4A9BE-B4A7-4D5D-99D3-C2BDA52E2F0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752528" y="1239912"/>
          <a:ext cx="4063868" cy="228068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0.30479</cdr:x>
      <cdr:y>0.79476</cdr:y>
    </cdr:from>
    <cdr:to>
      <cdr:x>0.38546</cdr:x>
      <cdr:y>0.86104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763688" y="2952328"/>
          <a:ext cx="4667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r>
            <a:rPr lang="ru-RU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2017</a:t>
          </a:r>
        </a:p>
      </cdr:txBody>
    </cdr:sp>
  </cdr:relSizeAnchor>
  <cdr:relSizeAnchor xmlns:cdr="http://schemas.openxmlformats.org/drawingml/2006/chartDrawing">
    <cdr:from>
      <cdr:x>0.46657</cdr:x>
      <cdr:y>0.79476</cdr:y>
    </cdr:from>
    <cdr:to>
      <cdr:x>0.54724</cdr:x>
      <cdr:y>0.86104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699792" y="2952328"/>
          <a:ext cx="4667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ru-RU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2018</a:t>
          </a:r>
        </a:p>
      </cdr:txBody>
    </cdr:sp>
  </cdr:relSizeAnchor>
  <cdr:relSizeAnchor xmlns:cdr="http://schemas.openxmlformats.org/drawingml/2006/chartDrawing">
    <cdr:from>
      <cdr:x>0.60346</cdr:x>
      <cdr:y>0.79476</cdr:y>
    </cdr:from>
    <cdr:to>
      <cdr:x>0.68412</cdr:x>
      <cdr:y>0.86104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3491880" y="2952328"/>
          <a:ext cx="4667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ru-RU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2019</a:t>
          </a:r>
        </a:p>
      </cdr:txBody>
    </cdr:sp>
  </cdr:relSizeAnchor>
  <cdr:relSizeAnchor xmlns:cdr="http://schemas.openxmlformats.org/drawingml/2006/chartDrawing">
    <cdr:from>
      <cdr:x>0.75279</cdr:x>
      <cdr:y>0.79476</cdr:y>
    </cdr:from>
    <cdr:to>
      <cdr:x>0.83346</cdr:x>
      <cdr:y>0.86104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4355976" y="2952328"/>
          <a:ext cx="4667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ru-RU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2020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11C3-1DC0-4641-9632-E0E425F40F01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3E73-D722-4B79-A574-2CBF58243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9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1CB7-E291-4CBF-9A22-1F2BD4A07D03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15B0-FC94-48C9-90B0-27DCB1BD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6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7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6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7E052D-7E31-42A5-B6AD-5F7220F17E9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F6715-1B50-4546-BD9A-355488AAD7C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54733-4D7D-4981-9C73-FA8397BAEB0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473A2-CE52-46E6-9E78-BCAD27E72AC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B0D8E-F916-40A3-8A14-393AA647E6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9D8D66-9D3B-4FF6-8458-6B8579A5C5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:a16="http://schemas.microsoft.com/office/drawing/2014/main" id="{4FBB29FF-2FE2-43CE-A0F0-B6DA5826B2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>
            <a:extLst>
              <a:ext uri="{FF2B5EF4-FFF2-40B4-BE49-F238E27FC236}">
                <a16:creationId xmlns:a16="http://schemas.microsoft.com/office/drawing/2014/main" id="{1225DA9A-A6E6-41FE-94B2-8E8D4DF9F8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id="{137BDD54-FD0D-4054-B0D8-3D068D250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D0ABA-C08B-4D98-9F7D-FD3B00AF8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70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97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7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8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82112-A34A-49DF-ADC1-9E104547CBF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A42EBB-3144-4607-A985-4651C3A6F646}" type="slidenum">
              <a:rPr lang="ru-RU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6C72A2F-5438-432E-BFA7-D232459A176C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76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7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5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F04900-40B5-4629-A5C3-F2407BB2A50A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8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BEED-6540-4425-9919-ECB092B7D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0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9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2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37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6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24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89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F6BE-CB69-4D43-A7BC-F3CF454CA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4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02-39A5-4200-BF12-96BC4BDB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4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BEED-6540-4425-9919-ECB092B7DB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819C5-FB53-4D03-BE37-F37BC961F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89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9E90C-005E-4C1B-B43A-4075C62C65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F9FF-BAA2-43CC-9712-29502ED9AD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CD81D-AC5F-4AC2-B8BB-6310CF409B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ADAD-62ED-4940-92B0-36C09F9BF6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031B8-398A-4AFE-ACF9-E0061049F9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D4DCE-BA66-42FF-8D33-95CBBFEF61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49B63-8338-491E-8E77-C3ACB5A6DC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3F6BE-CB69-4D43-A7BC-F3CF454CAB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63402-39A5-4200-BF12-96BC4BDB8A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EFAE-C48E-425E-AC2F-B4AC49E9D5B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E90C-005E-4C1B-B43A-4075C62C6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0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D8F6-4AFF-45BF-8B5F-2293394332F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75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C6B9-003B-4815-B37D-5D598380E414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25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EECF-6594-463E-9DC4-B786CE0D01AA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01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8DE0-1BBA-41D3-88C7-049EF533EECF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4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AB62-96F1-4755-A2D0-1A475A2498C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17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BADA-9C14-45CD-9E76-87534E363FD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65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388C-C6CE-4967-A06D-C2D7A58A700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36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569E-A1B2-4451-9FC7-F546A846C1B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67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7F79-1CF5-4478-B46A-8BB86BA980E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D67F-C8C4-4FE5-BBD9-8090588C3F69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3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22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1427-4FC0-435E-8482-DD33C10F698A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03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7A64-269E-458B-BC5A-08D234442DDB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95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7C43-FF38-4547-9BB7-72DEDC28DEC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52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758B-B480-4383-ADE9-FE22A839507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4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BF3-A6A3-4A09-9DA9-08EE17E02194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74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FC5F8-FEE3-4CBC-847D-17534A4A1C4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48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EFAE-C48E-425E-AC2F-B4AC49E9D5B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57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D8F6-4AFF-45BF-8B5F-2293394332F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11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C6B9-003B-4815-B37D-5D598380E414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43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EECF-6594-463E-9DC4-B786CE0D01AA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81D-AC5F-4AC2-B8BB-6310CF409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22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8DE0-1BBA-41D3-88C7-049EF533EECF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11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AB62-96F1-4755-A2D0-1A475A2498C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49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BADA-9C14-45CD-9E76-87534E363FD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5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388C-C6CE-4967-A06D-C2D7A58A700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4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569E-A1B2-4451-9FC7-F546A846C1B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6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7F79-1CF5-4478-B46A-8BB86BA980E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09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D67F-C8C4-4FE5-BBD9-8090588C3F69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61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1427-4FC0-435E-8482-DD33C10F698A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22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7A64-269E-458B-BC5A-08D234442DDB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73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7C43-FF38-4547-9BB7-72DEDC28DEC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0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4ADAD-62ED-4940-92B0-36C09F9B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73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758B-B480-4383-ADE9-FE22A839507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34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BF3-A6A3-4A09-9DA9-08EE17E02194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52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FC5F8-FEE3-4CBC-847D-17534A4A1C4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3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50C29708-383E-4A75-BC9C-5676297AE6B0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DDEBDAA1-0F22-49A9-AF11-6756DC7D8111}"/>
                </a:ext>
              </a:extLst>
            </p:cNvPr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BCDC5421-894D-4F0A-B71E-427A82AE23F4}"/>
                </a:ext>
              </a:extLst>
            </p:cNvPr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>
              <a:extLst>
                <a:ext uri="{FF2B5EF4-FFF2-40B4-BE49-F238E27FC236}">
                  <a16:creationId xmlns:a16="http://schemas.microsoft.com/office/drawing/2014/main" id="{8D394966-C967-4F35-9E53-290C26261DAB}"/>
                </a:ext>
              </a:extLst>
            </p:cNvPr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>
              <a:extLst>
                <a:ext uri="{FF2B5EF4-FFF2-40B4-BE49-F238E27FC236}">
                  <a16:creationId xmlns:a16="http://schemas.microsoft.com/office/drawing/2014/main" id="{3C0CBC9B-B982-4970-8321-C724BAD6D709}"/>
                </a:ext>
              </a:extLst>
            </p:cNvPr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34E53B59-4746-4F99-A471-B88CF77C0574}"/>
                </a:ext>
              </a:extLst>
            </p:cNvPr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520315-99EB-4F93-8F1B-8708A583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90F05F-C58F-4D75-B06B-C0B6984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AF8D5F-24F3-42B2-8F33-5B634F2D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ECF8-13A5-4312-817D-DFABC0E17A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476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5C771-3ED1-4A98-B557-22A98D31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B4823-5C79-4B23-A1C4-E5708680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E9645-EA56-47FE-92D3-BA11FF29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834BD-C6C8-468D-B1B5-E4CA83A37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225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35BF-B01C-4E2A-BCE2-E93E3BD3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0BF14-C927-4251-BCFF-A6344F93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64D07-1C6D-4E0D-A609-D5417A8B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D55B4-65D7-4893-8996-EE038AEDE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017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1FED70-BDF2-41DB-BD33-6A12B9A0B3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294637-C705-462B-A8FE-45D2067ED5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9D995C-336F-4AAD-BA08-B8A67F0888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0F38AB9-DECA-4A39-8D73-1ED2FE1BD1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166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8102D5-0851-48A3-B32A-9D945245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FAF2A2-4FD6-4BF9-8533-DA871799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060AAB-745B-4732-A0EC-7294F22C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EB74-3757-46FD-98C9-C44A09A83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5300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E77E9D-8F4D-4B7C-8B7A-6FF46BD2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AC1C5C-07A6-47E6-AE9E-E3EA8DFD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D631E0-A0DC-4771-ACB5-47F9FF01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5628F-4E31-474E-A297-4C392EB578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258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AC9DD0-46C6-4374-ADE2-9EA6206C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20BEF0-3794-44B6-B0CB-BA47B61B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5DE4C1-3261-4DE4-9C2F-C8216294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8576E-C94B-4AAE-A988-81A4B45B56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11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93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22FC58-324D-4319-8956-824DF17B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7CD7A5-03AD-420F-8137-861C6540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C06770-F70E-4293-99BB-03D4423F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94F86-C983-4455-B4AF-4C2FF73200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579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6E4AF4-510E-4595-B4F6-95ED55FA9E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2EBAE-8A95-42E3-90AD-98EC4B2112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77D03E-B47B-4C85-84E1-40D511CA50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292A12A-EFEA-4E80-B10B-FADEC7562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400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813043-3CA1-4BE0-B51D-23B927DC6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2E007-A36F-46A2-87FB-9ADA2CED95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A192BE-2A4B-4D15-BEC0-7D30062B73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1DA39EF-EDD4-4214-A93B-5C416E2F5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3274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1ADD5-296B-4A25-BBEB-986BFC89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568AC-46C1-4B02-B565-9C2252C2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076F-DDAF-4F9A-8A64-35CF180E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A51A0-1B80-4E3B-9F0A-A0820F51E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73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266F55-0728-4AFE-BDE7-AED0B805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11AC4-E794-4F42-BFA0-4C4B552C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FF685F-4DD0-4236-9F95-3AF7CCE3F3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18A6F-7DF3-4BCC-9BE1-4985E41758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9BA4C4-DFF1-409D-B75C-FD407E06FC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7EFAFA-8DDC-4983-A20B-1CB7277E3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0811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630C7-956F-4BFC-8A34-FD11D05A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71B8-2554-4604-BC03-95EB732F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81042-4EA6-4A27-9098-7D0E634C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801E6-16FF-49B8-96FE-BEAD2F546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8822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B21F36-2EF7-496F-8A66-54DE7D0BA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07CD1-B70D-461B-A455-19770C9D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B81EDF-3704-417F-8711-E40BC85F84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6E60C9-FEFB-427B-A32F-BCD97F42FC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0BDB2F-588C-4B49-829F-B560FFC779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821AD5-8B46-41DA-8F84-7E8F050E8A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354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8722F3-7C42-458D-B660-F0A2FC14C9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FD18EA-E918-4F6F-9DF3-3094DEB7E4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6A9562-B48D-4333-B384-77D3924700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50774F-053D-410B-8D9C-EF63BC886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3635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8612E-D4A6-4B9F-815F-012B5CC6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90FF5-35D9-4B65-8CAC-A99F246F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C4E3-7442-4C8F-8622-552B0586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7669-F13A-4BE8-840B-0511128486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581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B947-7143-4FA6-9E21-FD8CA580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2EF2E-371D-4502-8CB1-269D7D3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D2C4B-33CE-4A20-B4F7-AFBCDDCD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9C619-B5A5-49FC-9433-6DD5B9E83B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4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4DCE-BA66-42FF-8D33-95CBBFEF61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3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6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51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1CAEED-9060-40B7-B659-85C30DB8BFD7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8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D0CA718-C0C4-4E32-9E9C-FE76813BE61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D0CA718-C0C4-4E32-9E9C-FE76813BE61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69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941D2C9F-ED56-4C38-9E7B-60E3A780D9E3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938095-679A-4433-A412-A7FD1620A725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91C94C-E10D-4219-8C6D-6A210E27D69A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4AC13F-672C-4752-918B-90A9A5782264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7ECB4F-B796-4C1A-A6AF-C2971401106B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ECDC18-AEB9-49DF-828B-996C92FD77B3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F04EB-01AB-46F8-B303-EA45D016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8671ADC-0EA5-4435-AC21-56A16629B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A3AF-310F-45AF-9F39-67AE207A7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83DA-F767-416F-998F-BA57CD954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AA7EF-D4A0-4242-8A9C-777139CE3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BB763A92-7DB2-4BAA-AB5C-F16844EB48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626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6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CF9FB18-D722-474A-8996-21CC5EBD1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568973"/>
              </p:ext>
            </p:extLst>
          </p:nvPr>
        </p:nvGraphicFramePr>
        <p:xfrm>
          <a:off x="-2772816" y="5470797"/>
          <a:ext cx="72008" cy="19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298A8C-7C08-4237-8C12-6CFB4883BB61}"/>
              </a:ext>
            </a:extLst>
          </p:cNvPr>
          <p:cNvSpPr/>
          <p:nvPr/>
        </p:nvSpPr>
        <p:spPr>
          <a:xfrm>
            <a:off x="251520" y="1161257"/>
            <a:ext cx="8568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транспортной системы Архангельской области»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</a:t>
            </a:r>
          </a:p>
          <a:p>
            <a:pPr algn="ctr"/>
            <a:endParaRPr lang="ru-RU" sz="3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78214-0C61-41BC-86CB-02A620CE2004}"/>
              </a:ext>
            </a:extLst>
          </p:cNvPr>
          <p:cNvSpPr txBox="1"/>
          <p:nvPr/>
        </p:nvSpPr>
        <p:spPr>
          <a:xfrm>
            <a:off x="4067944" y="6021288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г. Архангельск,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5100797"/>
            <a:ext cx="3456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Попов Юрий Владимирович – исполняющий обязанности министра транспорта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39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74" y="120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CF9FB18-D722-474A-8996-21CC5EBD1EF9}"/>
              </a:ext>
            </a:extLst>
          </p:cNvPr>
          <p:cNvGraphicFramePr/>
          <p:nvPr/>
        </p:nvGraphicFramePr>
        <p:xfrm flipH="1" flipV="1">
          <a:off x="539552" y="5470797"/>
          <a:ext cx="753335" cy="33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5B9B3D-CA2A-428E-85B2-05F38213BC4A}"/>
              </a:ext>
            </a:extLst>
          </p:cNvPr>
          <p:cNvSpPr/>
          <p:nvPr/>
        </p:nvSpPr>
        <p:spPr>
          <a:xfrm>
            <a:off x="19379" y="704186"/>
            <a:ext cx="8706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муниципальных районов и городских округов Архангельской области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73F6FF9-B732-4B20-AB7C-EDE04E62B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716"/>
              </p:ext>
            </p:extLst>
          </p:nvPr>
        </p:nvGraphicFramePr>
        <p:xfrm>
          <a:off x="19379" y="1423053"/>
          <a:ext cx="9124621" cy="496083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479196">
                  <a:extLst>
                    <a:ext uri="{9D8B030D-6E8A-4147-A177-3AD203B41FA5}">
                      <a16:colId xmlns:a16="http://schemas.microsoft.com/office/drawing/2014/main" val="138514831"/>
                    </a:ext>
                  </a:extLst>
                </a:gridCol>
                <a:gridCol w="3101008">
                  <a:extLst>
                    <a:ext uri="{9D8B030D-6E8A-4147-A177-3AD203B41FA5}">
                      <a16:colId xmlns:a16="http://schemas.microsoft.com/office/drawing/2014/main" val="484579562"/>
                    </a:ext>
                  </a:extLst>
                </a:gridCol>
                <a:gridCol w="2544417">
                  <a:extLst>
                    <a:ext uri="{9D8B030D-6E8A-4147-A177-3AD203B41FA5}">
                      <a16:colId xmlns:a16="http://schemas.microsoft.com/office/drawing/2014/main" val="332917646"/>
                    </a:ext>
                  </a:extLst>
                </a:gridCol>
              </a:tblGrid>
              <a:tr h="30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пункт, общая протяженность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75539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Вельск – 1,3 км; дер. Горка – 0,2 км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13 181,5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80339"/>
                  </a:ext>
                </a:extLst>
              </a:tr>
              <a:tr h="223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Кодима – Пучужское – 5,2 км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17 599,5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Ильинско-Подомское – 0,8 км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8 090,0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3712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пос. Березник – 1,4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8 079,7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34738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Каргополь – 1,65 км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20 304,5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0068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Котласский муниципальный район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дер. Новинки, Выставка, Курцево, пос. Приводино, г. Сольвычегодск – 2,54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км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10 289,4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97652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Красноборский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Красноборск – 1,331 км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16 723,1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Котлас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1,2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14 401,4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08929"/>
                  </a:ext>
                </a:extLst>
              </a:tr>
              <a:tr h="185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Коряжма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Коряжма – 2,51 км 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26 113,8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981720"/>
                  </a:ext>
                </a:extLst>
              </a:tr>
              <a:tr h="268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Мезенский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Подъезд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причалу Кривка – 0,85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15 825,1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Няндома – 1,72 км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30 610,0</a:t>
                      </a:r>
                      <a:endParaRPr lang="ru-RU" sz="10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58000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Мирный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Мирный – 0,71 км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10 171,9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61515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Онежский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моста в районе пос. Поньга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19 827,0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пос. Плесецк – 0,9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13 642,7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93467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пос. Катунино – 0,2 км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908,9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23515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пос. Октябрьский – 1,8 км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18 270,8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74460"/>
                  </a:ext>
                </a:extLst>
              </a:tr>
              <a:tr h="263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Холмогорский муниципальный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пос. Брин-наволок, дер. Надручей – 2,0 км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5 960,7</a:t>
                      </a:r>
                    </a:p>
                  </a:txBody>
                  <a:tcPr marL="55571" marR="55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88392"/>
                  </a:ext>
                </a:extLst>
              </a:tr>
              <a:tr h="33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26,12 км 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242 023,637</a:t>
                      </a:r>
                    </a:p>
                  </a:txBody>
                  <a:tcPr marL="55571" marR="55571" marT="0" marB="0" anchor="ctr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76999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2074" y="12036"/>
            <a:ext cx="9156074" cy="692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2 «Развитие общественного пассажирского транспорта и транспортной инфраструктуры Архангельской области»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1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66119" y="-27384"/>
            <a:ext cx="9210119" cy="692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2 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Развитие общественного пассажирского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транспорта и транспортной инфраструктуры Архангельской области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4AE12A6-D705-478D-B2E5-B5D4EECF9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39173"/>
              </p:ext>
            </p:extLst>
          </p:nvPr>
        </p:nvGraphicFramePr>
        <p:xfrm>
          <a:off x="-66119" y="664766"/>
          <a:ext cx="9231321" cy="80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940">
                  <a:extLst>
                    <a:ext uri="{9D8B030D-6E8A-4147-A177-3AD203B41FA5}">
                      <a16:colId xmlns:a16="http://schemas.microsoft.com/office/drawing/2014/main" val="2392914244"/>
                    </a:ext>
                  </a:extLst>
                </a:gridCol>
                <a:gridCol w="2286381">
                  <a:extLst>
                    <a:ext uri="{9D8B030D-6E8A-4147-A177-3AD203B41FA5}">
                      <a16:colId xmlns:a16="http://schemas.microsoft.com/office/drawing/2014/main" val="1418356595"/>
                    </a:ext>
                  </a:extLst>
                </a:gridCol>
              </a:tblGrid>
              <a:tr h="8009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>
                    <a:solidFill>
                      <a:srgbClr val="8B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97561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2180C54C-4FBE-45CD-BF9D-0055B2A42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85159"/>
              </p:ext>
            </p:extLst>
          </p:nvPr>
        </p:nvGraphicFramePr>
        <p:xfrm>
          <a:off x="-12075" y="1484784"/>
          <a:ext cx="9156075" cy="484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72">
                  <a:extLst>
                    <a:ext uri="{9D8B030D-6E8A-4147-A177-3AD203B41FA5}">
                      <a16:colId xmlns:a16="http://schemas.microsoft.com/office/drawing/2014/main" val="2411906151"/>
                    </a:ext>
                  </a:extLst>
                </a:gridCol>
                <a:gridCol w="64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745">
                  <a:extLst>
                    <a:ext uri="{9D8B030D-6E8A-4147-A177-3AD203B41FA5}">
                      <a16:colId xmlns:a16="http://schemas.microsoft.com/office/drawing/2014/main" val="1403019824"/>
                    </a:ext>
                  </a:extLst>
                </a:gridCol>
              </a:tblGrid>
              <a:tr h="633551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содержание автомобильных дорог в городском округе «Город Архангельск»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185,375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39721"/>
                  </a:ext>
                </a:extLst>
              </a:tr>
              <a:tr h="89756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автомобильной дороги по проспекту Мира на участке от ул. Ушинского до объездной автомобильной дороги «Котлас – Коряжма»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0578"/>
                  </a:ext>
                </a:extLst>
              </a:tr>
              <a:tr h="749776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Окружной дороги (соединение ул. Окружной с ул. Юбилейной) в городе Северодвинске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71020"/>
                  </a:ext>
                </a:extLst>
              </a:tr>
              <a:tr h="628294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основания автодороги Негино – Коммуна в городе Новодвинске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69979"/>
                  </a:ext>
                </a:extLst>
              </a:tr>
              <a:tr h="43626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площади Морозова в селе Холмогоры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036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мостовых сооружений в Няндомском и Верхнетоемском районах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518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effectLst/>
                          <a:latin typeface="Times New Roman"/>
                          <a:ea typeface="Times New Roman"/>
                        </a:rPr>
                        <a:t>Изыскания по определению возможности установки понтонной переправы через реку Онега между населенными пунктами Машалиха (Амосовская) и Грибановская Онежского района</a:t>
                      </a:r>
                      <a:endParaRPr lang="ru-RU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0,445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0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34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113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/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9050" y="620713"/>
            <a:ext cx="9156700" cy="346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строительства и реконструкции автомобильных дорог в 2020 году</a:t>
            </a:r>
          </a:p>
        </p:txBody>
      </p:sp>
      <p:grpSp>
        <p:nvGrpSpPr>
          <p:cNvPr id="60422" name="Группа 20"/>
          <p:cNvGrpSpPr>
            <a:grpSpLocks/>
          </p:cNvGrpSpPr>
          <p:nvPr/>
        </p:nvGrpSpPr>
        <p:grpSpPr bwMode="auto">
          <a:xfrm>
            <a:off x="1258888" y="1052513"/>
            <a:ext cx="7245350" cy="4894262"/>
            <a:chOff x="1475779" y="908050"/>
            <a:chExt cx="7245201" cy="4894263"/>
          </a:xfrm>
        </p:grpSpPr>
        <p:pic>
          <p:nvPicPr>
            <p:cNvPr id="60426" name="Picture 56" descr="C:\Documents and Settings\eugenegp\Рабочий стол\Кудинов\Карта зелёные дороги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779" y="908050"/>
              <a:ext cx="6142038" cy="4894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7" name="TextBox 31"/>
            <p:cNvSpPr txBox="1">
              <a:spLocks noChangeArrowheads="1"/>
            </p:cNvSpPr>
            <p:nvPr/>
          </p:nvSpPr>
          <p:spPr bwMode="auto">
            <a:xfrm>
              <a:off x="6373068" y="2348433"/>
              <a:ext cx="2347912" cy="76835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rgbClr val="000000"/>
                  </a:solidFill>
                  <a:latin typeface="Calibri" pitchFamily="34" charset="0"/>
                </a:rPr>
                <a:t>Строительство мостового перехода через </a:t>
              </a:r>
              <a:r>
                <a:rPr lang="ru-RU" altLang="ru-RU" sz="1100" b="1" dirty="0" err="1">
                  <a:solidFill>
                    <a:srgbClr val="000000"/>
                  </a:solidFill>
                  <a:latin typeface="Calibri" pitchFamily="34" charset="0"/>
                </a:rPr>
                <a:t>р.Сельменьга</a:t>
              </a:r>
              <a:r>
                <a:rPr lang="ru-RU" altLang="ru-RU" sz="1100" b="1" dirty="0">
                  <a:solidFill>
                    <a:srgbClr val="000000"/>
                  </a:solidFill>
                  <a:latin typeface="Calibri" pitchFamily="34" charset="0"/>
                </a:rPr>
                <a:t> на км 86 а/д: «Усть-Ваеньга – </a:t>
              </a:r>
              <a:r>
                <a:rPr lang="ru-RU" altLang="ru-RU" sz="1100" b="1" dirty="0" err="1">
                  <a:solidFill>
                    <a:srgbClr val="000000"/>
                  </a:solidFill>
                  <a:latin typeface="Calibri" pitchFamily="34" charset="0"/>
                </a:rPr>
                <a:t>Осиново</a:t>
              </a:r>
              <a:r>
                <a:rPr lang="ru-RU" altLang="ru-RU" sz="1100" b="1" dirty="0">
                  <a:solidFill>
                    <a:srgbClr val="000000"/>
                  </a:solidFill>
                  <a:latin typeface="Calibri" pitchFamily="34" charset="0"/>
                </a:rPr>
                <a:t> – </a:t>
              </a:r>
              <a:r>
                <a:rPr lang="ru-RU" altLang="ru-RU" sz="1100" b="1" dirty="0" err="1">
                  <a:solidFill>
                    <a:srgbClr val="000000"/>
                  </a:solidFill>
                  <a:latin typeface="Calibri" pitchFamily="34" charset="0"/>
                </a:rPr>
                <a:t>Фалюки</a:t>
              </a:r>
              <a:r>
                <a:rPr lang="ru-RU" altLang="ru-RU" sz="1100" b="1" dirty="0">
                  <a:solidFill>
                    <a:srgbClr val="000000"/>
                  </a:solidFill>
                  <a:latin typeface="Calibri" pitchFamily="34" charset="0"/>
                </a:rPr>
                <a:t>» , ввод в 2020г</a:t>
              </a:r>
            </a:p>
          </p:txBody>
        </p:sp>
        <p:cxnSp>
          <p:nvCxnSpPr>
            <p:cNvPr id="18" name="Прямая со стрелкой 17"/>
            <p:cNvCxnSpPr>
              <a:cxnSpLocks/>
            </p:cNvCxnSpPr>
            <p:nvPr/>
          </p:nvCxnSpPr>
          <p:spPr>
            <a:xfrm flipH="1">
              <a:off x="4931695" y="3068637"/>
              <a:ext cx="1439833" cy="695325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-12700" y="12700"/>
            <a:ext cx="9156700" cy="692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3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и совершенствование сети автомобильных дорог общего пользования регионального значения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0424" name="TextBox 31"/>
          <p:cNvSpPr txBox="1">
            <a:spLocks noChangeArrowheads="1"/>
          </p:cNvSpPr>
          <p:nvPr/>
        </p:nvSpPr>
        <p:spPr bwMode="auto">
          <a:xfrm>
            <a:off x="1908175" y="3933825"/>
            <a:ext cx="2347913" cy="768350"/>
          </a:xfrm>
          <a:prstGeom prst="rect">
            <a:avLst/>
          </a:prstGeom>
          <a:solidFill>
            <a:schemeClr val="tx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000000"/>
                </a:solidFill>
                <a:latin typeface="Calibri" pitchFamily="34" charset="0"/>
              </a:rPr>
              <a:t>Строительство мостового перехода через р.Устья км 139+309 а/д «Шангалы-Квазеньга-Кизема», ввод 2022</a:t>
            </a:r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>
            <a:off x="4283075" y="4508500"/>
            <a:ext cx="720725" cy="215900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5284663" y="1268760"/>
            <a:ext cx="2347960" cy="1107996"/>
          </a:xfrm>
          <a:prstGeom prst="rect">
            <a:avLst/>
          </a:prstGeom>
          <a:solidFill>
            <a:schemeClr val="tx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Разработка проектной документации на реконструкцию мостового перехода через р. </a:t>
            </a:r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Вождеромка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на а/д Архангельск – Белогорский – Пинега – </a:t>
            </a:r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Кимжа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Мезень</a:t>
            </a:r>
            <a:endParaRPr lang="ru-RU" altLang="ru-RU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H="1">
            <a:off x="3839368" y="1852920"/>
            <a:ext cx="1439863" cy="695325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73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113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/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55650"/>
            <a:ext cx="9156700" cy="692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 сети региональных автомобильных дорог</a:t>
            </a:r>
          </a:p>
        </p:txBody>
      </p:sp>
      <p:pic>
        <p:nvPicPr>
          <p:cNvPr id="14" name="Picture 10" descr="\\DIRINVA\dostup\Фотографии - 2015 год\36-48 км\Фото к акту\DSC05534.JPG"/>
          <p:cNvPicPr>
            <a:picLocks noChangeAspect="1" noChangeArrowheads="1"/>
          </p:cNvPicPr>
          <p:nvPr/>
        </p:nvPicPr>
        <p:blipFill>
          <a:blip r:embed="rId4" cstate="print"/>
          <a:srcRect b="14388"/>
          <a:stretch>
            <a:fillRect/>
          </a:stretch>
        </p:blipFill>
        <p:spPr bwMode="auto">
          <a:xfrm>
            <a:off x="5661827" y="1772816"/>
            <a:ext cx="3140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5" name="Picture 12" descr="D:\dostup\Фото\Дефекты покрытия\другие фото ям\img-003.jpg"/>
          <p:cNvPicPr>
            <a:picLocks noChangeAspect="1" noChangeArrowheads="1"/>
          </p:cNvPicPr>
          <p:nvPr/>
        </p:nvPicPr>
        <p:blipFill>
          <a:blip r:embed="rId5" cstate="print"/>
          <a:srcRect b="14026"/>
          <a:stretch>
            <a:fillRect/>
          </a:stretch>
        </p:blipFill>
        <p:spPr bwMode="auto">
          <a:xfrm>
            <a:off x="5661827" y="4149080"/>
            <a:ext cx="3140075" cy="20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0" y="1700808"/>
          <a:ext cx="5786478" cy="37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2700" y="12700"/>
            <a:ext cx="9156700" cy="742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TextBox 9"/>
          <p:cNvSpPr txBox="1">
            <a:spLocks noChangeArrowheads="1"/>
          </p:cNvSpPr>
          <p:nvPr/>
        </p:nvSpPr>
        <p:spPr bwMode="auto">
          <a:xfrm>
            <a:off x="971550" y="4652963"/>
            <a:ext cx="466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000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85579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242888"/>
            <a:ext cx="91932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/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Прямоугольник 9"/>
          <p:cNvSpPr>
            <a:spLocks noChangeArrowheads="1"/>
          </p:cNvSpPr>
          <p:nvPr/>
        </p:nvSpPr>
        <p:spPr bwMode="auto">
          <a:xfrm>
            <a:off x="-34925" y="6143625"/>
            <a:ext cx="9144000" cy="573088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66675" y="365125"/>
            <a:ext cx="9156700" cy="273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ремонта искусственных сооружений в 2020 году (мосты)</a:t>
            </a:r>
          </a:p>
        </p:txBody>
      </p:sp>
      <p:pic>
        <p:nvPicPr>
          <p:cNvPr id="62470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2150"/>
            <a:ext cx="6143625" cy="4892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15"/>
          <p:cNvSpPr txBox="1">
            <a:spLocks noChangeArrowheads="1"/>
          </p:cNvSpPr>
          <p:nvPr/>
        </p:nvSpPr>
        <p:spPr bwMode="auto">
          <a:xfrm>
            <a:off x="5219700" y="1196975"/>
            <a:ext cx="1044575" cy="241300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мост ч/р Юбра</a:t>
            </a:r>
          </a:p>
        </p:txBody>
      </p:sp>
      <p:sp>
        <p:nvSpPr>
          <p:cNvPr id="62472" name="Text Box 83"/>
          <p:cNvSpPr txBox="1">
            <a:spLocks noChangeArrowheads="1"/>
          </p:cNvSpPr>
          <p:nvPr/>
        </p:nvSpPr>
        <p:spPr bwMode="auto">
          <a:xfrm>
            <a:off x="7740650" y="4437063"/>
            <a:ext cx="1295400" cy="169862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мост ч/р Соденьга</a:t>
            </a:r>
          </a:p>
        </p:txBody>
      </p:sp>
      <p:cxnSp>
        <p:nvCxnSpPr>
          <p:cNvPr id="26" name="Прямая со стрелкой 25"/>
          <p:cNvCxnSpPr>
            <a:stCxn id="62472" idx="1"/>
          </p:cNvCxnSpPr>
          <p:nvPr/>
        </p:nvCxnSpPr>
        <p:spPr>
          <a:xfrm flipH="1">
            <a:off x="5076825" y="4521200"/>
            <a:ext cx="2663825" cy="2762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4" name="TextBox 66"/>
          <p:cNvSpPr txBox="1">
            <a:spLocks noChangeArrowheads="1"/>
          </p:cNvSpPr>
          <p:nvPr/>
        </p:nvSpPr>
        <p:spPr bwMode="auto">
          <a:xfrm>
            <a:off x="84138" y="3359150"/>
            <a:ext cx="1138237" cy="169863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мост ч/р Поча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3021013" y="4144963"/>
            <a:ext cx="46037" cy="4445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250950" y="3446463"/>
            <a:ext cx="3536950" cy="6302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7" name="TextBox 29"/>
          <p:cNvSpPr txBox="1">
            <a:spLocks noChangeArrowheads="1"/>
          </p:cNvSpPr>
          <p:nvPr/>
        </p:nvSpPr>
        <p:spPr bwMode="auto">
          <a:xfrm>
            <a:off x="7740650" y="3284538"/>
            <a:ext cx="1149350" cy="169862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мост ч/р Ватса</a:t>
            </a:r>
          </a:p>
        </p:txBody>
      </p:sp>
      <p:cxnSp>
        <p:nvCxnSpPr>
          <p:cNvPr id="39" name="Прямая со стрелкой 38"/>
          <p:cNvCxnSpPr>
            <a:stCxn id="62477" idx="1"/>
          </p:cNvCxnSpPr>
          <p:nvPr/>
        </p:nvCxnSpPr>
        <p:spPr>
          <a:xfrm flipH="1">
            <a:off x="6659563" y="3370263"/>
            <a:ext cx="1081087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9" name="TextBox 22"/>
          <p:cNvSpPr txBox="1">
            <a:spLocks noChangeArrowheads="1"/>
          </p:cNvSpPr>
          <p:nvPr/>
        </p:nvSpPr>
        <p:spPr bwMode="auto">
          <a:xfrm>
            <a:off x="7740650" y="2276475"/>
            <a:ext cx="1052513" cy="169863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мост ч/р Карга</a:t>
            </a:r>
          </a:p>
        </p:txBody>
      </p:sp>
      <p:cxnSp>
        <p:nvCxnSpPr>
          <p:cNvPr id="41" name="Прямая со стрелкой 40"/>
          <p:cNvCxnSpPr>
            <a:stCxn id="62479" idx="1"/>
          </p:cNvCxnSpPr>
          <p:nvPr/>
        </p:nvCxnSpPr>
        <p:spPr>
          <a:xfrm flipH="1">
            <a:off x="6227763" y="2362200"/>
            <a:ext cx="1512887" cy="5461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2471" idx="1"/>
          </p:cNvCxnSpPr>
          <p:nvPr/>
        </p:nvCxnSpPr>
        <p:spPr>
          <a:xfrm flipH="1">
            <a:off x="5076825" y="1317625"/>
            <a:ext cx="142875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2" name="TextBox 29"/>
          <p:cNvSpPr txBox="1">
            <a:spLocks noChangeArrowheads="1"/>
          </p:cNvSpPr>
          <p:nvPr/>
        </p:nvSpPr>
        <p:spPr bwMode="auto">
          <a:xfrm>
            <a:off x="107950" y="4437063"/>
            <a:ext cx="1150938" cy="411162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мост ч/р Кленовица</a:t>
            </a:r>
          </a:p>
        </p:txBody>
      </p:sp>
      <p:cxnSp>
        <p:nvCxnSpPr>
          <p:cNvPr id="48" name="Прямая со стрелкой 47"/>
          <p:cNvCxnSpPr>
            <a:cxnSpLocks/>
            <a:stCxn id="62482" idx="3"/>
          </p:cNvCxnSpPr>
          <p:nvPr/>
        </p:nvCxnSpPr>
        <p:spPr>
          <a:xfrm>
            <a:off x="1258888" y="4643438"/>
            <a:ext cx="2160587" cy="3698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-66675" y="-242888"/>
            <a:ext cx="9156700" cy="608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85" name="Рисунок 20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7"/>
          <a:stretch>
            <a:fillRect/>
          </a:stretch>
        </p:blipFill>
        <p:spPr bwMode="auto">
          <a:xfrm>
            <a:off x="5226050" y="1450975"/>
            <a:ext cx="10318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Рисунок 1" descr="image-06-11-20-03-44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b="13397"/>
          <a:stretch>
            <a:fillRect/>
          </a:stretch>
        </p:blipFill>
        <p:spPr bwMode="auto">
          <a:xfrm>
            <a:off x="103188" y="4856163"/>
            <a:ext cx="11620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7" name="Рисунок 3" descr="IMG_45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9" b="8862"/>
          <a:stretch>
            <a:fillRect/>
          </a:stretch>
        </p:blipFill>
        <p:spPr bwMode="auto">
          <a:xfrm>
            <a:off x="7745413" y="3465513"/>
            <a:ext cx="11477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8" name="Рисунок 4" descr="DSC_4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9547" b="11852"/>
          <a:stretch>
            <a:fillRect/>
          </a:stretch>
        </p:blipFill>
        <p:spPr bwMode="auto">
          <a:xfrm>
            <a:off x="7735888" y="2454275"/>
            <a:ext cx="1063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24" descr="IMG_20200918_1417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b="12827"/>
          <a:stretch>
            <a:fillRect/>
          </a:stretch>
        </p:blipFill>
        <p:spPr bwMode="auto">
          <a:xfrm>
            <a:off x="79375" y="3536950"/>
            <a:ext cx="11445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25" descr="IMG_44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8" b="24567"/>
          <a:stretch>
            <a:fillRect/>
          </a:stretch>
        </p:blipFill>
        <p:spPr bwMode="auto">
          <a:xfrm>
            <a:off x="7732713" y="4618038"/>
            <a:ext cx="1316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8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/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30163" y="620713"/>
            <a:ext cx="9156701" cy="43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ремонта искусственных сооружений в 2020 году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(трубы)</a:t>
            </a:r>
          </a:p>
        </p:txBody>
      </p:sp>
      <p:grpSp>
        <p:nvGrpSpPr>
          <p:cNvPr id="2" name="Группа 34"/>
          <p:cNvGrpSpPr/>
          <p:nvPr/>
        </p:nvGrpSpPr>
        <p:grpSpPr>
          <a:xfrm>
            <a:off x="1115617" y="1052736"/>
            <a:ext cx="6120680" cy="4750247"/>
            <a:chOff x="1187326" y="693167"/>
            <a:chExt cx="6143625" cy="4894263"/>
          </a:xfrm>
          <a:solidFill>
            <a:schemeClr val="tx1"/>
          </a:solidFill>
        </p:grpSpPr>
        <p:pic>
          <p:nvPicPr>
            <p:cNvPr id="21" name="Picture 56" descr="C:\Documents and Settings\eugenegp\Рабочий стол\Кудинов\Карта зелёные дороги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326" y="693167"/>
              <a:ext cx="6143625" cy="489426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3" name="Text Box 83"/>
            <p:cNvSpPr txBox="1">
              <a:spLocks noChangeArrowheads="1"/>
            </p:cNvSpPr>
            <p:nvPr/>
          </p:nvSpPr>
          <p:spPr bwMode="auto">
            <a:xfrm>
              <a:off x="1547366" y="2565375"/>
              <a:ext cx="1571625" cy="846386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а/</a:t>
              </a: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д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Подъезд к пос.Васьково 0+618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Искусственное сооружение через ручей </a:t>
              </a: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Ильментов</a:t>
              </a:r>
              <a:endParaRPr lang="ru-RU" altLang="ru-RU" sz="11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4067646" y="1053207"/>
              <a:ext cx="720080" cy="323852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83"/>
            <p:cNvSpPr txBox="1">
              <a:spLocks noChangeArrowheads="1"/>
            </p:cNvSpPr>
            <p:nvPr/>
          </p:nvSpPr>
          <p:spPr bwMode="auto">
            <a:xfrm>
              <a:off x="2195438" y="837183"/>
              <a:ext cx="1872208" cy="1015663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а/</a:t>
              </a: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д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Лешуконское-Мезень                 на км 75+635.                           </a:t>
              </a: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Икусственное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сооружение через </a:t>
              </a: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руч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. Н.Великий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1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1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V="1">
              <a:off x="2483470" y="2102798"/>
              <a:ext cx="799915" cy="462902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3203550" y="4077544"/>
              <a:ext cx="1164004" cy="102605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9"/>
            <p:cNvSpPr txBox="1">
              <a:spLocks noChangeArrowheads="1"/>
            </p:cNvSpPr>
            <p:nvPr/>
          </p:nvSpPr>
          <p:spPr bwMode="auto">
            <a:xfrm>
              <a:off x="5291782" y="2421359"/>
              <a:ext cx="1800225" cy="749812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а/</a:t>
              </a: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д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ru-RU" altLang="ru-RU" sz="11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Ильинско-Подомское-Вилегодск-развилка</a:t>
              </a:r>
              <a:endParaRPr lang="ru-RU" altLang="ru-RU" sz="11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Искуственное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сооружение через ручей </a:t>
              </a: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В.Якушинка</a:t>
              </a:r>
              <a:endParaRPr lang="ru-RU" altLang="ru-RU" sz="11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33" name="Прямая со стрелкой 32"/>
            <p:cNvCxnSpPr>
              <a:cxnSpLocks/>
            </p:cNvCxnSpPr>
            <p:nvPr/>
          </p:nvCxnSpPr>
          <p:spPr>
            <a:xfrm>
              <a:off x="6155878" y="3141439"/>
              <a:ext cx="524570" cy="1409666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5651500" y="4149725"/>
              <a:ext cx="46038" cy="4445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-30163" y="-130175"/>
            <a:ext cx="9204326" cy="750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6" name="Text Box 83"/>
          <p:cNvSpPr txBox="1">
            <a:spLocks noChangeArrowheads="1"/>
          </p:cNvSpPr>
          <p:nvPr/>
        </p:nvSpPr>
        <p:spPr bwMode="auto">
          <a:xfrm>
            <a:off x="1547813" y="4005263"/>
            <a:ext cx="1571625" cy="676275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а/д </a:t>
            </a:r>
            <a:r>
              <a:rPr lang="ru-RU" altLang="ru-RU" sz="1100" b="1">
                <a:solidFill>
                  <a:srgbClr val="000000"/>
                </a:solidFill>
                <a:latin typeface="Calibri" pitchFamily="34" charset="0"/>
              </a:rPr>
              <a:t>Плесо-Верхняя Суланда 2+000</a:t>
            </a:r>
          </a:p>
          <a:p>
            <a:pPr eaLnBrk="1" hangingPunct="1"/>
            <a:r>
              <a:rPr lang="ru-RU" altLang="ru-RU" sz="11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Искусственное сооружение через ручей </a:t>
            </a:r>
          </a:p>
        </p:txBody>
      </p:sp>
    </p:spTree>
    <p:extLst>
      <p:ext uri="{BB962C8B-B14F-4D97-AF65-F5344CB8AC3E}">
        <p14:creationId xmlns:p14="http://schemas.microsoft.com/office/powerpoint/2010/main" val="247289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/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/>
        </p:nvGraphicFramePr>
        <p:xfrm>
          <a:off x="488950" y="5419725"/>
          <a:ext cx="85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53514" imgH="438950" progId="Excel.Chart.8">
                  <p:embed/>
                </p:oleObj>
              </mc:Choice>
              <mc:Fallback>
                <p:oleObj r:id="rId4" imgW="853514" imgH="4389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5419725"/>
                        <a:ext cx="85407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2700" y="12700"/>
            <a:ext cx="9156700" cy="742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8" y="1292225"/>
            <a:ext cx="236220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11 км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/>
              <a:t> </a:t>
            </a:r>
          </a:p>
        </p:txBody>
      </p:sp>
      <p:sp>
        <p:nvSpPr>
          <p:cNvPr id="5129" name="Прямоугольник 21"/>
          <p:cNvSpPr>
            <a:spLocks noChangeArrowheads="1"/>
          </p:cNvSpPr>
          <p:nvPr/>
        </p:nvSpPr>
        <p:spPr bwMode="auto">
          <a:xfrm>
            <a:off x="2228850" y="1296988"/>
            <a:ext cx="2500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линий искусственного </a:t>
            </a:r>
          </a:p>
          <a:p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электроосвещения</a:t>
            </a:r>
            <a:endParaRPr lang="ru-RU" altLang="ru-RU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063" y="1290638"/>
            <a:ext cx="642937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1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dirty="0"/>
              <a:t> </a:t>
            </a:r>
          </a:p>
        </p:txBody>
      </p:sp>
      <p:sp>
        <p:nvSpPr>
          <p:cNvPr id="5131" name="Прямоугольник 19"/>
          <p:cNvSpPr>
            <a:spLocks noChangeArrowheads="1"/>
          </p:cNvSpPr>
          <p:nvPr/>
        </p:nvSpPr>
        <p:spPr bwMode="auto">
          <a:xfrm>
            <a:off x="6194425" y="1289050"/>
            <a:ext cx="268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автоматический пункт </a:t>
            </a:r>
          </a:p>
          <a:p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весового контроля</a:t>
            </a:r>
            <a:endParaRPr lang="ru-RU" altLang="ru-RU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5132" name="TextBox 1"/>
          <p:cNvSpPr txBox="1">
            <a:spLocks noChangeArrowheads="1"/>
          </p:cNvSpPr>
          <p:nvPr/>
        </p:nvSpPr>
        <p:spPr bwMode="auto">
          <a:xfrm>
            <a:off x="1331913" y="2133600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entury Gothic" pitchFamily="34" charset="0"/>
              </a:rPr>
              <a:t>142,9 млн. руб.</a:t>
            </a:r>
          </a:p>
        </p:txBody>
      </p:sp>
      <p:sp>
        <p:nvSpPr>
          <p:cNvPr id="5133" name="TextBox 17"/>
          <p:cNvSpPr txBox="1">
            <a:spLocks noChangeArrowheads="1"/>
          </p:cNvSpPr>
          <p:nvPr/>
        </p:nvSpPr>
        <p:spPr bwMode="auto">
          <a:xfrm>
            <a:off x="5902325" y="2133600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entury Gothic" pitchFamily="34" charset="0"/>
              </a:rPr>
              <a:t>62,6 млн. руб.</a:t>
            </a:r>
          </a:p>
        </p:txBody>
      </p:sp>
      <p:pic>
        <p:nvPicPr>
          <p:cNvPr id="5134" name="Picture 15" descr="коноша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 r="2977" b="29803"/>
          <a:stretch>
            <a:fillRect/>
          </a:stretch>
        </p:blipFill>
        <p:spPr bwMode="auto">
          <a:xfrm>
            <a:off x="0" y="2565400"/>
            <a:ext cx="4643438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0" descr="IMG_20200921_1443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8" b="10638"/>
          <a:stretch>
            <a:fillRect/>
          </a:stretch>
        </p:blipFill>
        <p:spPr bwMode="auto">
          <a:xfrm>
            <a:off x="4643438" y="2565400"/>
            <a:ext cx="4500562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0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/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6146" name="Диаграмма 3"/>
          <p:cNvGraphicFramePr>
            <a:graphicFrameLocks/>
          </p:cNvGraphicFramePr>
          <p:nvPr/>
        </p:nvGraphicFramePr>
        <p:xfrm>
          <a:off x="488950" y="5419725"/>
          <a:ext cx="85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53514" imgH="438950" progId="Excel.Chart.8">
                  <p:embed/>
                </p:oleObj>
              </mc:Choice>
              <mc:Fallback>
                <p:oleObj r:id="rId4" imgW="853514" imgH="4389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5419725"/>
                        <a:ext cx="85407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Прямоугольник 2"/>
          <p:cNvSpPr>
            <a:spLocks noChangeArrowheads="1"/>
          </p:cNvSpPr>
          <p:nvPr/>
        </p:nvSpPr>
        <p:spPr bwMode="auto">
          <a:xfrm>
            <a:off x="179388" y="908050"/>
            <a:ext cx="8640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по содержанию автомобильных дорог общего пользования регионального значения</a:t>
            </a:r>
          </a:p>
        </p:txBody>
      </p:sp>
      <p:sp>
        <p:nvSpPr>
          <p:cNvPr id="6152" name="Прямоугольник 4"/>
          <p:cNvSpPr>
            <a:spLocks noChangeArrowheads="1"/>
          </p:cNvSpPr>
          <p:nvPr/>
        </p:nvSpPr>
        <p:spPr bwMode="auto">
          <a:xfrm>
            <a:off x="179388" y="2170113"/>
            <a:ext cx="68484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Выполнены регламентные работы по обеспечению содержания 7 188,7  км автодорог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Восстановление изношенных а/б покрытий 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346 500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дорожных знаков – 1808 шт.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и замена барьерных ограждений – 5,101 км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Разрубка полосы отвода – 289,4 га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Разметка общей протяженностью – 2,994 км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Обеспыливание – 100,152 км дорог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Организована работа 11 бесплатных переправ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5" descr="D:\dostup\ОРиКС\Фото для презентации\Подъезд Луковецкий 1+680 Пагов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214688"/>
            <a:ext cx="20939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2700" y="12700"/>
            <a:ext cx="9156700" cy="742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7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4467AC28-7103-488F-B6C4-054B3712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Прямоугольник 24">
            <a:extLst>
              <a:ext uri="{FF2B5EF4-FFF2-40B4-BE49-F238E27FC236}">
                <a16:creationId xmlns:a16="http://schemas.microsoft.com/office/drawing/2014/main" id="{004B66F7-F524-4F5A-8A52-F9E591E26F9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8852" name="Прямоугольник 9">
            <a:extLst>
              <a:ext uri="{FF2B5EF4-FFF2-40B4-BE49-F238E27FC236}">
                <a16:creationId xmlns:a16="http://schemas.microsoft.com/office/drawing/2014/main" id="{1959DA14-C23D-4245-B557-AA20AC1F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78853" name="Диаграмма 3">
            <a:extLst>
              <a:ext uri="{FF2B5EF4-FFF2-40B4-BE49-F238E27FC236}">
                <a16:creationId xmlns:a16="http://schemas.microsoft.com/office/drawing/2014/main" id="{9756D19C-2DA7-4331-BF5E-9D1579F08DB2}"/>
              </a:ext>
            </a:extLst>
          </p:cNvPr>
          <p:cNvGraphicFramePr>
            <a:graphicFrameLocks/>
          </p:cNvGraphicFramePr>
          <p:nvPr/>
        </p:nvGraphicFramePr>
        <p:xfrm>
          <a:off x="-1166813" y="5465763"/>
          <a:ext cx="2444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9958" imgH="170703" progId="Excel.Chart.8">
                  <p:embed/>
                </p:oleObj>
              </mc:Choice>
              <mc:Fallback>
                <p:oleObj r:id="rId4" imgW="249958" imgH="170703" progId="Excel.Chart.8">
                  <p:embed/>
                  <p:pic>
                    <p:nvPicPr>
                      <p:cNvPr id="78853" name="Диаграмма 3">
                        <a:extLst>
                          <a:ext uri="{FF2B5EF4-FFF2-40B4-BE49-F238E27FC236}">
                            <a16:creationId xmlns:a16="http://schemas.microsoft.com/office/drawing/2014/main" id="{9756D19C-2DA7-4331-BF5E-9D1579F08D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66813" y="5465763"/>
                        <a:ext cx="244475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Прямоугольник 4">
            <a:extLst>
              <a:ext uri="{FF2B5EF4-FFF2-40B4-BE49-F238E27FC236}">
                <a16:creationId xmlns:a16="http://schemas.microsoft.com/office/drawing/2014/main" id="{08775DF4-B160-4BCC-B7BC-178F0DF41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78581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Прочие работы на автомобильных дорогах регионального значения</a:t>
            </a:r>
          </a:p>
        </p:txBody>
      </p:sp>
      <p:sp>
        <p:nvSpPr>
          <p:cNvPr id="78855" name="Прямоугольник 5">
            <a:extLst>
              <a:ext uri="{FF2B5EF4-FFF2-40B4-BE49-F238E27FC236}">
                <a16:creationId xmlns:a16="http://schemas.microsoft.com/office/drawing/2014/main" id="{B8A706D5-FCB7-4010-B247-356369A6B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4" y="1674659"/>
            <a:ext cx="8713788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Обеспечено правоудостоверяющими документами 350 км региональных автомобильных дорог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Разработано 10 проектных документаций на капитальный ремонт и ремонт мостов, 15 проектных документаций на капремонт и ремонт автомобильных дорог в том числе</a:t>
            </a:r>
            <a:r>
              <a:rPr kumimoji="0" lang="ru-RU" altLang="ru-RU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объектам, реализация которых осуществляется в рамках нацпроекта «Безопасные и качественные автомобильные дороги». 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Заключены 9 государственных контрактов на разработку проектной документации на ремонт автомобильных дорог в рамках нацпроекта «Безопасные и качественные автомобильные дороги»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Разработано 5 проектных документаций на устройство пешеходных переходов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965407-EF20-4451-9995-8AD4BAA71C35}"/>
              </a:ext>
            </a:extLst>
          </p:cNvPr>
          <p:cNvSpPr/>
          <p:nvPr/>
        </p:nvSpPr>
        <p:spPr>
          <a:xfrm>
            <a:off x="-12700" y="12700"/>
            <a:ext cx="9156700" cy="742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CF9FB18-D722-474A-8996-21CC5EBD1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284336"/>
              </p:ext>
            </p:extLst>
          </p:nvPr>
        </p:nvGraphicFramePr>
        <p:xfrm flipH="1" flipV="1">
          <a:off x="539552" y="5470797"/>
          <a:ext cx="753335" cy="33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2511AA-C042-4205-8176-DE037797FEFD}"/>
              </a:ext>
            </a:extLst>
          </p:cNvPr>
          <p:cNvSpPr/>
          <p:nvPr/>
        </p:nvSpPr>
        <p:spPr>
          <a:xfrm>
            <a:off x="179512" y="83671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r>
              <a:rPr lang="ru-RU" sz="2400" b="1" dirty="0">
                <a:solidFill>
                  <a:srgbClr val="333399"/>
                </a:solidFill>
              </a:rPr>
              <a:t> </a:t>
            </a:r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– 608,6 млн.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4AE12A6-D705-478D-B2E5-B5D4EECF9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54060"/>
              </p:ext>
            </p:extLst>
          </p:nvPr>
        </p:nvGraphicFramePr>
        <p:xfrm>
          <a:off x="-12074" y="1484784"/>
          <a:ext cx="915607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8330">
                  <a:extLst>
                    <a:ext uri="{9D8B030D-6E8A-4147-A177-3AD203B41FA5}">
                      <a16:colId xmlns:a16="http://schemas.microsoft.com/office/drawing/2014/main" val="2392914244"/>
                    </a:ext>
                  </a:extLst>
                </a:gridCol>
                <a:gridCol w="2267744">
                  <a:extLst>
                    <a:ext uri="{9D8B030D-6E8A-4147-A177-3AD203B41FA5}">
                      <a16:colId xmlns:a16="http://schemas.microsoft.com/office/drawing/2014/main" val="141835659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>
                    <a:solidFill>
                      <a:srgbClr val="8B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9756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180C54C-4FBE-45CD-BF9D-0055B2A42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86340"/>
              </p:ext>
            </p:extLst>
          </p:nvPr>
        </p:nvGraphicFramePr>
        <p:xfrm>
          <a:off x="-12074" y="2204863"/>
          <a:ext cx="9156075" cy="304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72">
                  <a:extLst>
                    <a:ext uri="{9D8B030D-6E8A-4147-A177-3AD203B41FA5}">
                      <a16:colId xmlns:a16="http://schemas.microsoft.com/office/drawing/2014/main" val="2411906151"/>
                    </a:ext>
                  </a:extLst>
                </a:gridCol>
                <a:gridCol w="64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745">
                  <a:extLst>
                    <a:ext uri="{9D8B030D-6E8A-4147-A177-3AD203B41FA5}">
                      <a16:colId xmlns:a16="http://schemas.microsoft.com/office/drawing/2014/main" val="1403019824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министерства транспорта Архангельской области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56,09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39721"/>
                  </a:ext>
                </a:extLst>
              </a:tr>
              <a:tr h="68115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государственных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чреждений,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осуществляющих управление в сфере дорожного хозяйства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115,09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0578"/>
                  </a:ext>
                </a:extLst>
              </a:tr>
              <a:tr h="659796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бюджетным учреждениям на финансовое обеспечение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68,97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71020"/>
                  </a:ext>
                </a:extLst>
              </a:tr>
              <a:tr h="659796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земельного налога на участки строящихся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автомобильных дорог и налога на имущество автомобильных дорог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368,50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6997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2074" y="12036"/>
            <a:ext cx="9156074" cy="744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5 «Создание условий для реализации государственной программы и осуществления иных расходов»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8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7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-17781" y="6418263"/>
            <a:ext cx="9144000" cy="476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F0D6CC-9054-4F97-86F8-0244F67DA1D5}"/>
              </a:ext>
            </a:extLst>
          </p:cNvPr>
          <p:cNvSpPr/>
          <p:nvPr/>
        </p:nvSpPr>
        <p:spPr>
          <a:xfrm>
            <a:off x="323528" y="116125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 в 2020 году </a:t>
            </a: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предусмотрено – 11 267,9 млн. рублей </a:t>
            </a: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0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направлено – 10 886,4 млн. рублей, в том числе:</a:t>
            </a: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</a:t>
            </a: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2 202,9 млн. руб.</a:t>
            </a: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областной бюджет – 8 387,3 млн. руб.</a:t>
            </a:r>
            <a:endParaRPr lang="ru-RU" sz="3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местные бюджеты – 296,2 млн. руб.</a:t>
            </a:r>
            <a:endParaRPr lang="ru-RU" sz="28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974" y="-22202"/>
            <a:ext cx="9146973" cy="858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транспортной системы Архангельской области»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4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174">
              <a:srgbClr val="4AB1D4">
                <a:lumMod val="53000"/>
                <a:lumOff val="47000"/>
              </a:srgbClr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18" y="-37669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1"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299443"/>
            <a:ext cx="9184078" cy="457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669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-9018" y="6320371"/>
            <a:ext cx="9193096" cy="537629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E6119C-5496-43F2-A16B-36DFFE18FEED}"/>
              </a:ext>
            </a:extLst>
          </p:cNvPr>
          <p:cNvSpPr/>
          <p:nvPr/>
        </p:nvSpPr>
        <p:spPr>
          <a:xfrm>
            <a:off x="5293701" y="1713141"/>
            <a:ext cx="3387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8EFA9F-1C75-44EC-898D-209141766175}"/>
              </a:ext>
            </a:extLst>
          </p:cNvPr>
          <p:cNvSpPr/>
          <p:nvPr/>
        </p:nvSpPr>
        <p:spPr>
          <a:xfrm>
            <a:off x="251520" y="4674260"/>
            <a:ext cx="3384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2074" y="12036"/>
            <a:ext cx="9156074" cy="744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5 «Создание условий для реализации государственной программы и осуществления иных расходов»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493CA8-E565-43DF-8056-4E129A80220E}"/>
              </a:ext>
            </a:extLst>
          </p:cNvPr>
          <p:cNvSpPr/>
          <p:nvPr/>
        </p:nvSpPr>
        <p:spPr>
          <a:xfrm>
            <a:off x="320507" y="972964"/>
            <a:ext cx="2633791" cy="1080120"/>
          </a:xfrm>
          <a:prstGeom prst="rect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A7EA5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5060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регистрационных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действий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A7EA52">
                  <a:lumMod val="40000"/>
                  <a:lumOff val="6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493CA8-E565-43DF-8056-4E129A80220E}"/>
              </a:ext>
            </a:extLst>
          </p:cNvPr>
          <p:cNvSpPr/>
          <p:nvPr/>
        </p:nvSpPr>
        <p:spPr>
          <a:xfrm>
            <a:off x="3223887" y="988493"/>
            <a:ext cx="2736304" cy="1080120"/>
          </a:xfrm>
          <a:prstGeom prst="rect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A7EA5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5 774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технических осмотров проведено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9493CA8-E565-43DF-8056-4E129A80220E}"/>
              </a:ext>
            </a:extLst>
          </p:cNvPr>
          <p:cNvSpPr/>
          <p:nvPr/>
        </p:nvSpPr>
        <p:spPr>
          <a:xfrm>
            <a:off x="6228184" y="980728"/>
            <a:ext cx="2736304" cy="1064592"/>
          </a:xfrm>
          <a:prstGeom prst="rect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A7EA5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3 862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удостоверений тракториста-машиниста выдано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D74DC97-FB91-45AF-A682-2AA24BF3B83B}"/>
              </a:ext>
            </a:extLst>
          </p:cNvPr>
          <p:cNvSpPr/>
          <p:nvPr/>
        </p:nvSpPr>
        <p:spPr>
          <a:xfrm>
            <a:off x="3202396" y="2492895"/>
            <a:ext cx="2861089" cy="1347852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15875" cap="flat" cmpd="sng" algn="ctr">
            <a:solidFill>
              <a:srgbClr val="F14124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6082" y="2492895"/>
            <a:ext cx="284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Реализуется программа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cs typeface="Arial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по обновлению парка автомобилей Гостехнадзора, которая позволила обновить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cs typeface="Arial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с 2018 года подвижной состав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cs typeface="Arial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на 8 единиц техники </a:t>
            </a:r>
          </a:p>
        </p:txBody>
      </p:sp>
      <p:pic>
        <p:nvPicPr>
          <p:cNvPr id="18" name="Picture 2" descr="D:\Users\patrekeeva.is\Desktop\3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17778" r="29102" b="27179"/>
          <a:stretch/>
        </p:blipFill>
        <p:spPr bwMode="auto">
          <a:xfrm>
            <a:off x="65019" y="3840747"/>
            <a:ext cx="3144769" cy="16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Z:\Попов Ю.В\машины\Для размещения\IMG_54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/>
          <a:stretch/>
        </p:blipFill>
        <p:spPr bwMode="auto">
          <a:xfrm>
            <a:off x="6086924" y="3840747"/>
            <a:ext cx="2949571" cy="17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493CA8-E565-43DF-8056-4E129A80220E}"/>
              </a:ext>
            </a:extLst>
          </p:cNvPr>
          <p:cNvSpPr/>
          <p:nvPr/>
        </p:nvSpPr>
        <p:spPr>
          <a:xfrm>
            <a:off x="3271921" y="4160201"/>
            <a:ext cx="2736303" cy="1440160"/>
          </a:xfrm>
          <a:prstGeom prst="rect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A7EA5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13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территориальных органов Гостехнадзора функционирует 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344" y="2492895"/>
            <a:ext cx="2538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контрольно-надзорных мероприятий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72201" y="2246674"/>
            <a:ext cx="2664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Ускорение процесса регистрации самоходной техники,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проведения государственного технического осмотра</a:t>
            </a:r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2675757" y="2827461"/>
            <a:ext cx="442333" cy="625728"/>
          </a:xfrm>
          <a:prstGeom prst="downArrow">
            <a:avLst/>
          </a:prstGeom>
          <a:solidFill>
            <a:srgbClr val="B4DCFA">
              <a:lumMod val="75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5ECCF3">
                  <a:lumMod val="60000"/>
                  <a:lumOff val="4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6155762" y="2853956"/>
            <a:ext cx="442333" cy="625728"/>
          </a:xfrm>
          <a:prstGeom prst="downArrow">
            <a:avLst/>
          </a:prstGeom>
          <a:solidFill>
            <a:srgbClr val="B4DCFA">
              <a:lumMod val="75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847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CF9FB18-D722-474A-8996-21CC5EBD1EF9}"/>
              </a:ext>
            </a:extLst>
          </p:cNvPr>
          <p:cNvGraphicFramePr/>
          <p:nvPr/>
        </p:nvGraphicFramePr>
        <p:xfrm flipH="1" flipV="1">
          <a:off x="539552" y="5470797"/>
          <a:ext cx="753335" cy="33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2511AA-C042-4205-8176-DE037797FEFD}"/>
              </a:ext>
            </a:extLst>
          </p:cNvPr>
          <p:cNvSpPr/>
          <p:nvPr/>
        </p:nvSpPr>
        <p:spPr>
          <a:xfrm>
            <a:off x="179512" y="83671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государственных услуг, оказываемых ГБУ Архангельской области «Региональная транспортная служба»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180C54C-4FBE-45CD-BF9D-0055B2A42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16712"/>
              </p:ext>
            </p:extLst>
          </p:nvPr>
        </p:nvGraphicFramePr>
        <p:xfrm>
          <a:off x="0" y="1578957"/>
          <a:ext cx="9144000" cy="478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411906151"/>
                    </a:ext>
                  </a:extLst>
                </a:gridCol>
              </a:tblGrid>
              <a:tr h="1127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x-none" sz="1800" b="0" i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звешивание транспортных средств, осуществляющих перевозки тяжеловесных грузов, при осуществлении весового контроля на автомобильных дорогах общего пользования регионального или межмуниципального значения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39721"/>
                  </a:ext>
                </a:extLst>
              </a:tr>
              <a:tr h="7394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x-none" sz="180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еремещение и хранение транспортных средств, а также эксплуатация специализированных стоянок</a:t>
                      </a:r>
                      <a:endParaRPr lang="ru-RU" sz="180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0578"/>
                  </a:ext>
                </a:extLst>
              </a:tr>
              <a:tr h="1180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x-none" sz="1800" i="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одержание и техническое обслуживание работающих в автоматическом режиме специальных технических средств, имеющих функции фото- и киносъемки, видеозаписи для фиксации нарушений Правил дорожного движения Российской Федерации</a:t>
                      </a:r>
                      <a:endParaRPr lang="ru-RU" sz="180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71020"/>
                  </a:ext>
                </a:extLst>
              </a:tr>
              <a:tr h="908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x-none" sz="1800" i="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ониторинг и учет выполнения подрядчиком объемов работ, связанных с осуществлением регулярных перевозок по регулируемым тарифам, в соответствии с требованиями, установленными государственным контрактом  </a:t>
                      </a:r>
                      <a:endParaRPr lang="ru-RU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4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x-none" sz="180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ыдача специального разрешения на движение по автомобильным дорогам транспортного средства, осуществляющего перевозки тяжеловесных и (или) крупногабаритных грузов 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0922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2074" y="12036"/>
            <a:ext cx="9156074" cy="744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5 «Создание условий для реализации государственной программы и осуществления иных расходов»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3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144" y="323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E16D6C-2423-41F9-A2F0-4CA98A75E9D6}"/>
              </a:ext>
            </a:extLst>
          </p:cNvPr>
          <p:cNvSpPr/>
          <p:nvPr/>
        </p:nvSpPr>
        <p:spPr>
          <a:xfrm>
            <a:off x="189372" y="756047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r>
              <a:rPr lang="ru-RU" sz="2400" b="1" dirty="0">
                <a:solidFill>
                  <a:srgbClr val="333399"/>
                </a:solidFill>
              </a:rPr>
              <a:t> </a:t>
            </a:r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– 190,918 млн.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2074" y="12036"/>
            <a:ext cx="9156074" cy="744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6 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Повышение безопасности дорожного движения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Архангельской области»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rts29.ru/assets/images/gallery/news/Ust_kamer_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712"/>
            <a:ext cx="3960440" cy="25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23928" y="1254631"/>
            <a:ext cx="3303549" cy="123110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2020 год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установлено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23 камеры ФВФ </a:t>
            </a:r>
          </a:p>
        </p:txBody>
      </p:sp>
      <p:pic>
        <p:nvPicPr>
          <p:cNvPr id="12" name="Picture 2" descr="C:\Documents and Settings\kuznetsovaty\Рабочий стол\светофо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97" y="1844825"/>
            <a:ext cx="34884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78641"/>
            <a:ext cx="2952328" cy="2214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5445224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введена в эксплуатацию единая Платформа Управления Транспортной Системой для государственных нужд Архангельской области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40" y="3432239"/>
            <a:ext cx="20796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модернизировано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57 пешеходных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переходов,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светофорных объектов,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пешеходных ограждения </a:t>
            </a:r>
          </a:p>
        </p:txBody>
      </p:sp>
    </p:spTree>
    <p:extLst>
      <p:ext uri="{BB962C8B-B14F-4D97-AF65-F5344CB8AC3E}">
        <p14:creationId xmlns:p14="http://schemas.microsoft.com/office/powerpoint/2010/main" val="1461037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/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9050" y="554038"/>
            <a:ext cx="9240838" cy="3016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 2020 года, реализованные в рамках национального проекта БКАД</a:t>
            </a:r>
          </a:p>
        </p:txBody>
      </p:sp>
      <p:grpSp>
        <p:nvGrpSpPr>
          <p:cNvPr id="2" name="Группа 18"/>
          <p:cNvGrpSpPr/>
          <p:nvPr/>
        </p:nvGrpSpPr>
        <p:grpSpPr>
          <a:xfrm>
            <a:off x="899592" y="908720"/>
            <a:ext cx="6616650" cy="4928180"/>
            <a:chOff x="971600" y="875720"/>
            <a:chExt cx="6616650" cy="4928180"/>
          </a:xfrm>
          <a:solidFill>
            <a:schemeClr val="tx1"/>
          </a:solidFill>
        </p:grpSpPr>
        <p:pic>
          <p:nvPicPr>
            <p:cNvPr id="20" name="Picture 56" descr="C:\Documents and Settings\eugenegp\Рабочий стол\Кудинов\Карта зелёные дороги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875720"/>
              <a:ext cx="6184602" cy="4928180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22" name="Прямая со стрелкой 21"/>
            <p:cNvCxnSpPr>
              <a:cxnSpLocks/>
              <a:stCxn id="35" idx="2"/>
              <a:endCxn id="70" idx="2"/>
            </p:cNvCxnSpPr>
            <p:nvPr/>
          </p:nvCxnSpPr>
          <p:spPr>
            <a:xfrm>
              <a:off x="3239865" y="4021425"/>
              <a:ext cx="706723" cy="646716"/>
            </a:xfrm>
            <a:prstGeom prst="straightConnector1">
              <a:avLst/>
            </a:prstGeom>
            <a:grpFill/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1"/>
            <p:cNvSpPr txBox="1">
              <a:spLocks noChangeArrowheads="1"/>
            </p:cNvSpPr>
            <p:nvPr/>
          </p:nvSpPr>
          <p:spPr bwMode="auto">
            <a:xfrm>
              <a:off x="2411760" y="3251984"/>
              <a:ext cx="1656209" cy="769441"/>
            </a:xfrm>
            <a:prstGeom prst="rect">
              <a:avLst/>
            </a:prstGeom>
            <a:grp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Няндомский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район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Долматово-Няндома-Каргополь-Пудож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23,20 км</a:t>
              </a:r>
            </a:p>
          </p:txBody>
        </p:sp>
        <p:sp>
          <p:nvSpPr>
            <p:cNvPr id="36" name="TextBox 25"/>
            <p:cNvSpPr txBox="1">
              <a:spLocks noChangeArrowheads="1"/>
            </p:cNvSpPr>
            <p:nvPr/>
          </p:nvSpPr>
          <p:spPr bwMode="auto">
            <a:xfrm>
              <a:off x="971600" y="1700808"/>
              <a:ext cx="2304256" cy="600164"/>
            </a:xfrm>
            <a:prstGeom prst="rect">
              <a:avLst/>
            </a:prstGeom>
            <a:grp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Приморский район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Подъезд к аэропорту Васьково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8,87 км</a:t>
              </a:r>
              <a:endParaRPr lang="ru-RU" altLang="ru-RU" sz="11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37" name="Прямая со стрелкой 36"/>
            <p:cNvCxnSpPr>
              <a:cxnSpLocks/>
              <a:stCxn id="36" idx="3"/>
            </p:cNvCxnSpPr>
            <p:nvPr/>
          </p:nvCxnSpPr>
          <p:spPr>
            <a:xfrm>
              <a:off x="3275856" y="2000890"/>
              <a:ext cx="216024" cy="347990"/>
            </a:xfrm>
            <a:prstGeom prst="straightConnector1">
              <a:avLst/>
            </a:prstGeom>
            <a:grpFill/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31"/>
            <p:cNvSpPr txBox="1">
              <a:spLocks noChangeArrowheads="1"/>
            </p:cNvSpPr>
            <p:nvPr/>
          </p:nvSpPr>
          <p:spPr bwMode="auto">
            <a:xfrm>
              <a:off x="5220072" y="2724151"/>
              <a:ext cx="1656184" cy="600164"/>
            </a:xfrm>
            <a:prstGeom prst="rect">
              <a:avLst/>
            </a:prstGeom>
            <a:grp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Верхнетоемский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район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Усть-Вага-Ядриха</a:t>
              </a: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10,15 км</a:t>
              </a:r>
            </a:p>
          </p:txBody>
        </p:sp>
        <p:cxnSp>
          <p:nvCxnSpPr>
            <p:cNvPr id="42" name="Прямая со стрелкой 41"/>
            <p:cNvCxnSpPr>
              <a:cxnSpLocks/>
              <a:stCxn id="41" idx="2"/>
              <a:endCxn id="51" idx="2"/>
            </p:cNvCxnSpPr>
            <p:nvPr/>
          </p:nvCxnSpPr>
          <p:spPr>
            <a:xfrm flipH="1">
              <a:off x="5026708" y="3324315"/>
              <a:ext cx="1021456" cy="623747"/>
            </a:xfrm>
            <a:prstGeom prst="straightConnector1">
              <a:avLst/>
            </a:prstGeom>
            <a:grpFill/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олилиния: фигура 3"/>
            <p:cNvSpPr/>
            <p:nvPr/>
          </p:nvSpPr>
          <p:spPr>
            <a:xfrm flipH="1">
              <a:off x="4859655" y="5157788"/>
              <a:ext cx="45719" cy="71412"/>
            </a:xfrm>
            <a:custGeom>
              <a:avLst/>
              <a:gdLst>
                <a:gd name="connsiteX0" fmla="*/ 0 w 95539"/>
                <a:gd name="connsiteY0" fmla="*/ 0 h 75363"/>
                <a:gd name="connsiteX1" fmla="*/ 40193 w 95539"/>
                <a:gd name="connsiteY1" fmla="*/ 32657 h 75363"/>
                <a:gd name="connsiteX2" fmla="*/ 62802 w 95539"/>
                <a:gd name="connsiteY2" fmla="*/ 50242 h 75363"/>
                <a:gd name="connsiteX3" fmla="*/ 90435 w 95539"/>
                <a:gd name="connsiteY3" fmla="*/ 67827 h 75363"/>
                <a:gd name="connsiteX4" fmla="*/ 95459 w 95539"/>
                <a:gd name="connsiteY4" fmla="*/ 75363 h 7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39" h="75363">
                  <a:moveTo>
                    <a:pt x="0" y="0"/>
                  </a:moveTo>
                  <a:lnTo>
                    <a:pt x="40193" y="32657"/>
                  </a:lnTo>
                  <a:cubicBezTo>
                    <a:pt x="50660" y="41031"/>
                    <a:pt x="54428" y="44380"/>
                    <a:pt x="62802" y="50242"/>
                  </a:cubicBezTo>
                  <a:cubicBezTo>
                    <a:pt x="71176" y="56104"/>
                    <a:pt x="90435" y="67827"/>
                    <a:pt x="90435" y="67827"/>
                  </a:cubicBezTo>
                  <a:cubicBezTo>
                    <a:pt x="95878" y="72014"/>
                    <a:pt x="95668" y="73688"/>
                    <a:pt x="95459" y="75363"/>
                  </a:cubicBezTo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TextBox 47"/>
            <p:cNvSpPr txBox="1">
              <a:spLocks noChangeArrowheads="1"/>
            </p:cNvSpPr>
            <p:nvPr/>
          </p:nvSpPr>
          <p:spPr bwMode="auto">
            <a:xfrm>
              <a:off x="5580112" y="4695825"/>
              <a:ext cx="1716038" cy="769441"/>
            </a:xfrm>
            <a:prstGeom prst="rect">
              <a:avLst/>
            </a:prstGeom>
            <a:grp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Устьянский</a:t>
              </a:r>
              <a:r>
                <a:rPr lang="ru-RU" altLang="ru-RU" sz="11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район</a:t>
              </a:r>
              <a:endParaRPr lang="ru-RU" altLang="ru-RU" sz="11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Костылево</a:t>
              </a: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– </a:t>
              </a:r>
              <a:r>
                <a:rPr lang="ru-RU" altLang="ru-RU" sz="11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Тарногский</a:t>
              </a: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Городок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4,0км </a:t>
              </a:r>
            </a:p>
          </p:txBody>
        </p:sp>
        <p:cxnSp>
          <p:nvCxnSpPr>
            <p:cNvPr id="50" name="Прямая со стрелкой 49"/>
            <p:cNvCxnSpPr>
              <a:cxnSpLocks/>
              <a:stCxn id="49" idx="1"/>
              <a:endCxn id="43" idx="1"/>
            </p:cNvCxnSpPr>
            <p:nvPr/>
          </p:nvCxnSpPr>
          <p:spPr>
            <a:xfrm flipH="1">
              <a:off x="4886140" y="5080546"/>
              <a:ext cx="693972" cy="108187"/>
            </a:xfrm>
            <a:prstGeom prst="straightConnector1">
              <a:avLst/>
            </a:prstGeom>
            <a:grpFill/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: фигура 3"/>
            <p:cNvSpPr/>
            <p:nvPr/>
          </p:nvSpPr>
          <p:spPr>
            <a:xfrm>
              <a:off x="4932040" y="3900057"/>
              <a:ext cx="144016" cy="72008"/>
            </a:xfrm>
            <a:custGeom>
              <a:avLst/>
              <a:gdLst>
                <a:gd name="connsiteX0" fmla="*/ 0 w 95539"/>
                <a:gd name="connsiteY0" fmla="*/ 0 h 75363"/>
                <a:gd name="connsiteX1" fmla="*/ 40193 w 95539"/>
                <a:gd name="connsiteY1" fmla="*/ 32657 h 75363"/>
                <a:gd name="connsiteX2" fmla="*/ 62802 w 95539"/>
                <a:gd name="connsiteY2" fmla="*/ 50242 h 75363"/>
                <a:gd name="connsiteX3" fmla="*/ 90435 w 95539"/>
                <a:gd name="connsiteY3" fmla="*/ 67827 h 75363"/>
                <a:gd name="connsiteX4" fmla="*/ 95459 w 95539"/>
                <a:gd name="connsiteY4" fmla="*/ 75363 h 7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39" h="75363">
                  <a:moveTo>
                    <a:pt x="0" y="0"/>
                  </a:moveTo>
                  <a:lnTo>
                    <a:pt x="40193" y="32657"/>
                  </a:lnTo>
                  <a:cubicBezTo>
                    <a:pt x="50660" y="41031"/>
                    <a:pt x="54428" y="44380"/>
                    <a:pt x="62802" y="50242"/>
                  </a:cubicBezTo>
                  <a:cubicBezTo>
                    <a:pt x="71176" y="56104"/>
                    <a:pt x="90435" y="67827"/>
                    <a:pt x="90435" y="67827"/>
                  </a:cubicBezTo>
                  <a:cubicBezTo>
                    <a:pt x="95878" y="72014"/>
                    <a:pt x="95668" y="73688"/>
                    <a:pt x="95459" y="75363"/>
                  </a:cubicBezTo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Полилиния: фигура 3"/>
            <p:cNvSpPr/>
            <p:nvPr/>
          </p:nvSpPr>
          <p:spPr>
            <a:xfrm>
              <a:off x="3995936" y="4692144"/>
              <a:ext cx="144016" cy="45719"/>
            </a:xfrm>
            <a:custGeom>
              <a:avLst/>
              <a:gdLst>
                <a:gd name="connsiteX0" fmla="*/ 0 w 95539"/>
                <a:gd name="connsiteY0" fmla="*/ 0 h 75363"/>
                <a:gd name="connsiteX1" fmla="*/ 40193 w 95539"/>
                <a:gd name="connsiteY1" fmla="*/ 32657 h 75363"/>
                <a:gd name="connsiteX2" fmla="*/ 62802 w 95539"/>
                <a:gd name="connsiteY2" fmla="*/ 50242 h 75363"/>
                <a:gd name="connsiteX3" fmla="*/ 90435 w 95539"/>
                <a:gd name="connsiteY3" fmla="*/ 67827 h 75363"/>
                <a:gd name="connsiteX4" fmla="*/ 95459 w 95539"/>
                <a:gd name="connsiteY4" fmla="*/ 75363 h 7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39" h="75363">
                  <a:moveTo>
                    <a:pt x="0" y="0"/>
                  </a:moveTo>
                  <a:lnTo>
                    <a:pt x="40193" y="32657"/>
                  </a:lnTo>
                  <a:cubicBezTo>
                    <a:pt x="50660" y="41031"/>
                    <a:pt x="54428" y="44380"/>
                    <a:pt x="62802" y="50242"/>
                  </a:cubicBezTo>
                  <a:cubicBezTo>
                    <a:pt x="71176" y="56104"/>
                    <a:pt x="90435" y="67827"/>
                    <a:pt x="90435" y="67827"/>
                  </a:cubicBezTo>
                  <a:cubicBezTo>
                    <a:pt x="95878" y="72014"/>
                    <a:pt x="95668" y="73688"/>
                    <a:pt x="95459" y="75363"/>
                  </a:cubicBezTo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Полилиния: фигура 3"/>
            <p:cNvSpPr/>
            <p:nvPr/>
          </p:nvSpPr>
          <p:spPr>
            <a:xfrm flipH="1" flipV="1">
              <a:off x="2627784" y="4764152"/>
              <a:ext cx="71438" cy="45719"/>
            </a:xfrm>
            <a:custGeom>
              <a:avLst/>
              <a:gdLst>
                <a:gd name="connsiteX0" fmla="*/ 0 w 95539"/>
                <a:gd name="connsiteY0" fmla="*/ 0 h 75363"/>
                <a:gd name="connsiteX1" fmla="*/ 40193 w 95539"/>
                <a:gd name="connsiteY1" fmla="*/ 32657 h 75363"/>
                <a:gd name="connsiteX2" fmla="*/ 62802 w 95539"/>
                <a:gd name="connsiteY2" fmla="*/ 50242 h 75363"/>
                <a:gd name="connsiteX3" fmla="*/ 90435 w 95539"/>
                <a:gd name="connsiteY3" fmla="*/ 67827 h 75363"/>
                <a:gd name="connsiteX4" fmla="*/ 95459 w 95539"/>
                <a:gd name="connsiteY4" fmla="*/ 75363 h 7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39" h="75363">
                  <a:moveTo>
                    <a:pt x="0" y="0"/>
                  </a:moveTo>
                  <a:lnTo>
                    <a:pt x="40193" y="32657"/>
                  </a:lnTo>
                  <a:cubicBezTo>
                    <a:pt x="50660" y="41031"/>
                    <a:pt x="54428" y="44380"/>
                    <a:pt x="62802" y="50242"/>
                  </a:cubicBezTo>
                  <a:cubicBezTo>
                    <a:pt x="71176" y="56104"/>
                    <a:pt x="90435" y="67827"/>
                    <a:pt x="90435" y="67827"/>
                  </a:cubicBezTo>
                  <a:cubicBezTo>
                    <a:pt x="95878" y="72014"/>
                    <a:pt x="95668" y="73688"/>
                    <a:pt x="95459" y="75363"/>
                  </a:cubicBezTo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-63500" y="11113"/>
            <a:ext cx="9237663" cy="600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7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Комплексное развитие объединенной дорожной сети Архангельской области и Архангельской городской агломерации»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лилиния: фигура 3"/>
          <p:cNvSpPr/>
          <p:nvPr/>
        </p:nvSpPr>
        <p:spPr>
          <a:xfrm>
            <a:off x="3779838" y="4652963"/>
            <a:ext cx="144462" cy="71437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5545" name="TextBox 71"/>
          <p:cNvSpPr txBox="1">
            <a:spLocks noChangeArrowheads="1"/>
          </p:cNvSpPr>
          <p:nvPr/>
        </p:nvSpPr>
        <p:spPr bwMode="auto">
          <a:xfrm>
            <a:off x="1908175" y="5373688"/>
            <a:ext cx="1655763" cy="768350"/>
          </a:xfrm>
          <a:prstGeom prst="rect">
            <a:avLst/>
          </a:prstGeom>
          <a:solidFill>
            <a:schemeClr val="tx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Вельский район</a:t>
            </a:r>
          </a:p>
          <a:p>
            <a:pPr algn="ctr" eaLnBrk="1" hangingPunct="1"/>
            <a:r>
              <a:rPr lang="ru-RU" altLang="ru-RU" sz="1100" b="1">
                <a:solidFill>
                  <a:srgbClr val="000000"/>
                </a:solidFill>
                <a:latin typeface="Calibri" pitchFamily="34" charset="0"/>
              </a:rPr>
              <a:t>Долматово-Няндома-Каргополь-Пудож</a:t>
            </a:r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1100" b="1">
                <a:solidFill>
                  <a:srgbClr val="000000"/>
                </a:solidFill>
                <a:latin typeface="Calibri" pitchFamily="34" charset="0"/>
              </a:rPr>
              <a:t>41,96 км</a:t>
            </a:r>
          </a:p>
        </p:txBody>
      </p:sp>
      <p:cxnSp>
        <p:nvCxnSpPr>
          <p:cNvPr id="100" name="Прямая со стрелкой 99"/>
          <p:cNvCxnSpPr>
            <a:cxnSpLocks/>
          </p:cNvCxnSpPr>
          <p:nvPr/>
        </p:nvCxnSpPr>
        <p:spPr>
          <a:xfrm flipV="1">
            <a:off x="3563938" y="4797425"/>
            <a:ext cx="503237" cy="815975"/>
          </a:xfrm>
          <a:prstGeom prst="straightConnector1">
            <a:avLst/>
          </a:prstGeom>
          <a:solidFill>
            <a:schemeClr val="tx1"/>
          </a:solidFill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7" name="TextBox 71"/>
          <p:cNvSpPr txBox="1">
            <a:spLocks noChangeArrowheads="1"/>
          </p:cNvSpPr>
          <p:nvPr/>
        </p:nvSpPr>
        <p:spPr bwMode="auto">
          <a:xfrm>
            <a:off x="539750" y="3789363"/>
            <a:ext cx="1655763" cy="768350"/>
          </a:xfrm>
          <a:prstGeom prst="rect">
            <a:avLst/>
          </a:prstGeom>
          <a:solidFill>
            <a:schemeClr val="tx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Каргопольский район </a:t>
            </a:r>
          </a:p>
          <a:p>
            <a:pPr algn="ctr" eaLnBrk="1" hangingPunct="1"/>
            <a:r>
              <a:rPr lang="ru-RU" altLang="ru-RU" sz="1100" b="1">
                <a:solidFill>
                  <a:srgbClr val="000000"/>
                </a:solidFill>
                <a:latin typeface="Calibri" pitchFamily="34" charset="0"/>
              </a:rPr>
              <a:t>Долматово-Няндома-Каргополь-Пудож</a:t>
            </a:r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ru-RU" altLang="ru-RU" sz="11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1100" b="1">
                <a:solidFill>
                  <a:srgbClr val="000000"/>
                </a:solidFill>
                <a:latin typeface="Calibri" pitchFamily="34" charset="0"/>
              </a:rPr>
              <a:t>6,21 км</a:t>
            </a:r>
          </a:p>
        </p:txBody>
      </p:sp>
      <p:cxnSp>
        <p:nvCxnSpPr>
          <p:cNvPr id="105" name="Прямая со стрелкой 104"/>
          <p:cNvCxnSpPr>
            <a:cxnSpLocks/>
            <a:stCxn id="65547" idx="2"/>
            <a:endCxn id="57" idx="2"/>
          </p:cNvCxnSpPr>
          <p:nvPr/>
        </p:nvCxnSpPr>
        <p:spPr>
          <a:xfrm>
            <a:off x="1368425" y="4557713"/>
            <a:ext cx="1211263" cy="254000"/>
          </a:xfrm>
          <a:prstGeom prst="straightConnector1">
            <a:avLst/>
          </a:prstGeom>
          <a:solidFill>
            <a:schemeClr val="tx1"/>
          </a:solidFill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олилиния: фигура 3"/>
          <p:cNvSpPr/>
          <p:nvPr/>
        </p:nvSpPr>
        <p:spPr>
          <a:xfrm flipV="1">
            <a:off x="3419475" y="4652963"/>
            <a:ext cx="73025" cy="46037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32" name="Прямая со стрелкой 131"/>
          <p:cNvCxnSpPr>
            <a:cxnSpLocks/>
            <a:endCxn id="130" idx="2"/>
          </p:cNvCxnSpPr>
          <p:nvPr/>
        </p:nvCxnSpPr>
        <p:spPr>
          <a:xfrm>
            <a:off x="3203575" y="4076700"/>
            <a:ext cx="263525" cy="592138"/>
          </a:xfrm>
          <a:prstGeom prst="straightConnector1">
            <a:avLst/>
          </a:prstGeom>
          <a:solidFill>
            <a:schemeClr val="tx1"/>
          </a:solidFill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2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113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63843" y="11113"/>
            <a:ext cx="9238006" cy="599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7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Комплексное развитие объединенной дорожной сети Архангельской области и Архангельской городской агломерации»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9050" y="3068960"/>
            <a:ext cx="4772841" cy="25545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65000"/>
              </a:sys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Отремонтировано в 2020 году – 62,1 км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Архангельск – 36,8 км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Северодвинск – 16,9 км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Новодвинск – 4,1 км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Приморский район – 4,4 км</a:t>
            </a:r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58106"/>
              </p:ext>
            </p:extLst>
          </p:nvPr>
        </p:nvGraphicFramePr>
        <p:xfrm>
          <a:off x="-19050" y="1041697"/>
          <a:ext cx="9193214" cy="1651948"/>
        </p:xfrm>
        <a:graphic>
          <a:graphicData uri="http://schemas.openxmlformats.org/drawingml/2006/table">
            <a:tbl>
              <a:tblPr/>
              <a:tblGrid>
                <a:gridCol w="603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6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37074" marR="370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37074" marR="370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6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37074" marR="370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37074" marR="370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протяженности дорожной сети городской агломерации, соответствующая нормативным требованиям к их транспортно-эксплуатационному состоянию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55,3 %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214009"/>
              </p:ext>
            </p:extLst>
          </p:nvPr>
        </p:nvGraphicFramePr>
        <p:xfrm>
          <a:off x="4609297" y="3047504"/>
          <a:ext cx="468052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687B337-DD3B-4152-8C85-BBD096D256E9}"/>
              </a:ext>
            </a:extLst>
          </p:cNvPr>
          <p:cNvSpPr txBox="1"/>
          <p:nvPr/>
        </p:nvSpPr>
        <p:spPr>
          <a:xfrm>
            <a:off x="0" y="610809"/>
            <a:ext cx="9144000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Региональный проект «Программа комплексного развития объединенной дорожной сети Архангельской области, Архангельской агломерации»,  федеральный проект «Дорожная сеть» национального проекта «БКАД»</a:t>
            </a:r>
          </a:p>
        </p:txBody>
      </p:sp>
    </p:spTree>
    <p:extLst>
      <p:ext uri="{BB962C8B-B14F-4D97-AF65-F5344CB8AC3E}">
        <p14:creationId xmlns:p14="http://schemas.microsoft.com/office/powerpoint/2010/main" val="3396755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 eaLnBrk="1" hangingPunct="1"/>
            <a:endParaRPr lang="ru-RU" alt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6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eaLnBrk="1" hangingPunct="1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95237" name="Прямоугольник 1"/>
          <p:cNvSpPr>
            <a:spLocks noChangeArrowheads="1"/>
          </p:cNvSpPr>
          <p:nvPr/>
        </p:nvSpPr>
        <p:spPr bwMode="auto">
          <a:xfrm>
            <a:off x="1588" y="765175"/>
            <a:ext cx="8712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реализована с итоговой оценкой 83,4 балла   </a:t>
            </a:r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(средняя эффективность)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88601"/>
              </p:ext>
            </p:extLst>
          </p:nvPr>
        </p:nvGraphicFramePr>
        <p:xfrm>
          <a:off x="237740" y="2060848"/>
          <a:ext cx="8665344" cy="3825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1434" marR="91434" marT="45721" marB="45721"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оценки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 marL="91434" marR="91434" marT="45721" marB="45721"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показателя</a:t>
                      </a:r>
                    </a:p>
                  </a:txBody>
                  <a:tcPr marL="91434" marR="91434" marT="45721" marB="45721"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оценка</a:t>
                      </a:r>
                    </a:p>
                  </a:txBody>
                  <a:tcPr marL="91434" marR="91434" marT="45721" marB="45721">
                    <a:solidFill>
                      <a:srgbClr val="8B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2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реализации государственной программы</a:t>
                      </a: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качества планирования</a:t>
                      </a:r>
                    </a:p>
                  </a:txBody>
                  <a:tcPr marL="91434" marR="91434" marT="45721" marB="45721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</a:p>
                  </a:txBody>
                  <a:tcPr marL="91434" marR="91434" marT="45721" marB="45721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1434" marR="91434" marT="45721" marB="45721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91434" marR="91434" marT="45721" marB="45721"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Интегральная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эффективности реализации государственной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91434" marR="91434" marT="45721" marB="45721">
                    <a:solidFill>
                      <a:srgbClr val="C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3175" y="-22225"/>
            <a:ext cx="9147175" cy="858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транспортной системы Архангельской области»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40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2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5DF4C1-5302-43D6-805B-98D7A4553CA8}"/>
              </a:ext>
            </a:extLst>
          </p:cNvPr>
          <p:cNvSpPr/>
          <p:nvPr/>
        </p:nvSpPr>
        <p:spPr>
          <a:xfrm>
            <a:off x="105893" y="2601977"/>
            <a:ext cx="8924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86624-A5FC-4AFA-A9EA-842B4FA2A1CF}"/>
              </a:ext>
            </a:extLst>
          </p:cNvPr>
          <p:cNvSpPr/>
          <p:nvPr/>
        </p:nvSpPr>
        <p:spPr>
          <a:xfrm>
            <a:off x="228642" y="692151"/>
            <a:ext cx="8663838" cy="598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деятельности </a:t>
            </a:r>
          </a:p>
          <a:p>
            <a:pPr algn="ctr" eaLnBrk="0" hangingPunct="0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eaLnBrk="0" hangingPunct="0"/>
            <a:endParaRPr lang="ru-RU" sz="1200" b="1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достижение целевых показателей, результатов региональных проектов в рамках нацпроекта «Безопасные и качественные автомобильные дороги».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бесперебойное движение на сети региональных автомобильных дорог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Привести пешеходные переходы в соответствие с требованиями национальных стандартов</a:t>
            </a:r>
          </a:p>
          <a:p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Продолжить развитие сети местных воздушных линий на территории Архангельской области, а также расширение географии полетов на межрегиональных линиях</a:t>
            </a:r>
          </a:p>
          <a:p>
            <a:endParaRPr lang="ru-RU" sz="1200" strike="sngStrik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контроль за реализацией мероприятий, предусмотренных государственной программой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175"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22202"/>
            <a:ext cx="9143999" cy="714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транспортной системы Архангельской области»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36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1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5DF4C1-5302-43D6-805B-98D7A4553CA8}"/>
              </a:ext>
            </a:extLst>
          </p:cNvPr>
          <p:cNvSpPr/>
          <p:nvPr/>
        </p:nvSpPr>
        <p:spPr>
          <a:xfrm>
            <a:off x="105893" y="2601977"/>
            <a:ext cx="8924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22202"/>
            <a:ext cx="9143999" cy="714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транспортной системы Архангельской области»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8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4AE12A6-D705-478D-B2E5-B5D4EECF9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866456"/>
              </p:ext>
            </p:extLst>
          </p:nvPr>
        </p:nvGraphicFramePr>
        <p:xfrm>
          <a:off x="0" y="1484784"/>
          <a:ext cx="914400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9831">
                  <a:extLst>
                    <a:ext uri="{9D8B030D-6E8A-4147-A177-3AD203B41FA5}">
                      <a16:colId xmlns:a16="http://schemas.microsoft.com/office/drawing/2014/main" val="2392914244"/>
                    </a:ext>
                  </a:extLst>
                </a:gridCol>
                <a:gridCol w="2404169">
                  <a:extLst>
                    <a:ext uri="{9D8B030D-6E8A-4147-A177-3AD203B41FA5}">
                      <a16:colId xmlns:a16="http://schemas.microsoft.com/office/drawing/2014/main" val="141835659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B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9756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180C54C-4FBE-45CD-BF9D-0055B2A42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74209"/>
              </p:ext>
            </p:extLst>
          </p:nvPr>
        </p:nvGraphicFramePr>
        <p:xfrm>
          <a:off x="-18257" y="680661"/>
          <a:ext cx="9162256" cy="570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0">
                  <a:extLst>
                    <a:ext uri="{9D8B030D-6E8A-4147-A177-3AD203B41FA5}">
                      <a16:colId xmlns:a16="http://schemas.microsoft.com/office/drawing/2014/main" val="2411906151"/>
                    </a:ext>
                  </a:extLst>
                </a:gridCol>
                <a:gridCol w="435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837">
                  <a:extLst>
                    <a:ext uri="{9D8B030D-6E8A-4147-A177-3AD203B41FA5}">
                      <a16:colId xmlns:a16="http://schemas.microsoft.com/office/drawing/2014/main" val="1403019824"/>
                    </a:ext>
                  </a:extLst>
                </a:gridCol>
                <a:gridCol w="1077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79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мероприятий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выполнено в полном</a:t>
                      </a:r>
                      <a:r>
                        <a:rPr lang="ru-RU" sz="12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объеме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целевых показателей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Кассовое</a:t>
                      </a:r>
                      <a:r>
                        <a:rPr lang="ru-RU" sz="12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исполнение, %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39721"/>
                  </a:ext>
                </a:extLst>
              </a:tr>
              <a:tr h="55437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сбалансированной государственной политики на транспорте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0578"/>
                  </a:ext>
                </a:extLst>
              </a:tr>
              <a:tr h="700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общественного пассажирского</a:t>
                      </a:r>
                    </a:p>
                    <a:p>
                      <a:pPr algn="l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транспорта и транспортной инфраструктуры Архангельской области </a:t>
                      </a:r>
                      <a:endParaRPr lang="ru-RU" sz="14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71020"/>
                  </a:ext>
                </a:extLst>
              </a:tr>
              <a:tr h="508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Развитие и совершенствование сети автомобильных дорог общего пользования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регионального значения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69979"/>
                  </a:ext>
                </a:extLst>
              </a:tr>
              <a:tr h="9045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реализации государственной программы и осуществления иных расходов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0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дорожного движения в Архангельской области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09225"/>
                  </a:ext>
                </a:extLst>
              </a:tr>
              <a:tr h="7002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развитие объединенной дорожной сети Архангельской области и Архангельской городской агломерации </a:t>
                      </a:r>
                      <a:endParaRPr lang="ru-RU" sz="1400" b="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8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34109" y="0"/>
            <a:ext cx="9156074" cy="680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транспортной системы Архангельской области»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893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21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</a:rPr>
              <a:t>Финансирование подпрограммы – 771,2 млн. рублей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3274613"/>
              </p:ext>
            </p:extLst>
          </p:nvPr>
        </p:nvGraphicFramePr>
        <p:xfrm>
          <a:off x="143508" y="1327200"/>
          <a:ext cx="885698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14259" r="26607" b="22042"/>
          <a:stretch/>
        </p:blipFill>
        <p:spPr bwMode="auto">
          <a:xfrm>
            <a:off x="107504" y="1340768"/>
            <a:ext cx="32196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2545"/>
            <a:ext cx="3227850" cy="1729205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234660"/>
              </p:ext>
            </p:extLst>
          </p:nvPr>
        </p:nvGraphicFramePr>
        <p:xfrm>
          <a:off x="827584" y="1363292"/>
          <a:ext cx="5616624" cy="501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66119" y="-27384"/>
            <a:ext cx="9210119" cy="692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1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Проведение сбалансированной государственной политики на транспорте»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80" y="32561"/>
            <a:ext cx="9211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-108520" y="6381328"/>
            <a:ext cx="9252520" cy="457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-108520" y="6409134"/>
            <a:ext cx="925252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31936" y="835224"/>
            <a:ext cx="9252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</a:rPr>
              <a:t>Количество перевезенных пассажиров в 2014 – 2020 годах, человек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106856"/>
              </p:ext>
            </p:extLst>
          </p:nvPr>
        </p:nvGraphicFramePr>
        <p:xfrm>
          <a:off x="-67480" y="1412776"/>
          <a:ext cx="4380842" cy="258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292504"/>
              </p:ext>
            </p:extLst>
          </p:nvPr>
        </p:nvGraphicFramePr>
        <p:xfrm>
          <a:off x="4403118" y="1521519"/>
          <a:ext cx="4320480" cy="248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416436"/>
              </p:ext>
            </p:extLst>
          </p:nvPr>
        </p:nvGraphicFramePr>
        <p:xfrm>
          <a:off x="0" y="4005064"/>
          <a:ext cx="4572000" cy="237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727496"/>
              </p:ext>
            </p:extLst>
          </p:nvPr>
        </p:nvGraphicFramePr>
        <p:xfrm>
          <a:off x="4572000" y="4005064"/>
          <a:ext cx="438084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-67479" y="-27384"/>
            <a:ext cx="9211480" cy="692150"/>
          </a:xfrm>
          <a:prstGeom prst="rect">
            <a:avLst/>
          </a:prstGeom>
          <a:solidFill>
            <a:srgbClr val="052F61">
              <a:lumMod val="40000"/>
              <a:lumOff val="60000"/>
            </a:srgbClr>
          </a:solidFill>
          <a:ln w="9525" cap="rnd" cmpd="sng" algn="ctr">
            <a:solidFill>
              <a:srgbClr val="052F61">
                <a:tint val="76000"/>
                <a:alpha val="6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Подпрограмма № 1 «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сбалансированной государственной политики на транспорте»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1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A50E8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32774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614203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Группа 14"/>
          <p:cNvGrpSpPr>
            <a:grpSpLocks/>
          </p:cNvGrpSpPr>
          <p:nvPr/>
        </p:nvGrpSpPr>
        <p:grpSpPr bwMode="auto">
          <a:xfrm>
            <a:off x="468313" y="981075"/>
            <a:ext cx="2352675" cy="2376488"/>
            <a:chOff x="467544" y="981612"/>
            <a:chExt cx="2353370" cy="2375380"/>
          </a:xfrm>
        </p:grpSpPr>
        <p:sp>
          <p:nvSpPr>
            <p:cNvPr id="32777" name="TextBox 18"/>
            <p:cNvSpPr txBox="1">
              <a:spLocks noChangeArrowheads="1"/>
            </p:cNvSpPr>
            <p:nvPr/>
          </p:nvSpPr>
          <p:spPr bwMode="auto">
            <a:xfrm>
              <a:off x="467544" y="981612"/>
              <a:ext cx="2349500" cy="60007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100" b="1">
                  <a:solidFill>
                    <a:prstClr val="black"/>
                  </a:solidFill>
                  <a:latin typeface="Calibri" pitchFamily="34" charset="0"/>
                </a:rPr>
                <a:t>Реконструкция мостового перехода ч/р Никольское Устье в Северодвинске, ввод в 202</a:t>
              </a:r>
              <a:r>
                <a:rPr lang="en-US" altLang="ru-RU" sz="1100" b="1">
                  <a:solidFill>
                    <a:prstClr val="black"/>
                  </a:solidFill>
                  <a:latin typeface="Calibri" pitchFamily="34" charset="0"/>
                </a:rPr>
                <a:t>3</a:t>
              </a:r>
              <a:r>
                <a:rPr lang="ru-RU" altLang="ru-RU" sz="1100" b="1">
                  <a:solidFill>
                    <a:prstClr val="black"/>
                  </a:solidFill>
                  <a:latin typeface="Calibri" pitchFamily="34" charset="0"/>
                </a:rPr>
                <a:t>г</a:t>
              </a:r>
            </a:p>
          </p:txBody>
        </p:sp>
        <p:pic>
          <p:nvPicPr>
            <p:cNvPr id="32778" name="Picture 4" descr="C:\Documents and Settings\eugeneal\Рабочий стол\Стройка 2019\Ник Устье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9" y="1593279"/>
              <a:ext cx="2352675" cy="176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2820988" y="1547813"/>
            <a:ext cx="742950" cy="873125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-66119" y="-27384"/>
            <a:ext cx="9210119" cy="692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2 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Развитие общественного пассажирского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транспорта и транспортной инфраструктуры Архангельской области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96324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878" y="-203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B6177-1C8C-4410-B3AC-A9B81506D1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518" r="1074" b="17110"/>
          <a:stretch/>
        </p:blipFill>
        <p:spPr>
          <a:xfrm>
            <a:off x="-90878" y="4653136"/>
            <a:ext cx="9135699" cy="3032188"/>
          </a:xfrm>
          <a:prstGeom prst="rect">
            <a:avLst/>
          </a:prstGeom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CB5DF-84E3-47B8-95CE-6F9E20F240A9}"/>
              </a:ext>
            </a:extLst>
          </p:cNvPr>
          <p:cNvSpPr txBox="1"/>
          <p:nvPr/>
        </p:nvSpPr>
        <p:spPr>
          <a:xfrm>
            <a:off x="-33059" y="980728"/>
            <a:ext cx="90778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Ремонт Авнюгской узкоколейной железной дороги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66119" y="-27384"/>
            <a:ext cx="9210119" cy="692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2 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Развитие общественного пассажирского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транспорта и транспортной инфраструктуры Архангельской области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9F43BD-FED3-45A8-A846-6F7D58477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72" y="1593306"/>
            <a:ext cx="4446506" cy="33348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2764D9-9445-46FC-BC8C-91B6571F48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306"/>
            <a:ext cx="4446507" cy="33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7" y="-2107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CB5DF-84E3-47B8-95CE-6F9E20F240A9}"/>
              </a:ext>
            </a:extLst>
          </p:cNvPr>
          <p:cNvSpPr txBox="1"/>
          <p:nvPr/>
        </p:nvSpPr>
        <p:spPr>
          <a:xfrm>
            <a:off x="9706" y="982104"/>
            <a:ext cx="451584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Капитальный ремонт пассажирских судов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83357"/>
            <a:ext cx="9144000" cy="875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2 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Развитие общественного пассажирского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транспорта и транспортной инфраструктуры Архангельской области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kuznetsovaty\Local Settings\Temp\91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" y="1700809"/>
            <a:ext cx="4567203" cy="23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060" y="4365104"/>
            <a:ext cx="44644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т/х </a:t>
            </a:r>
            <a:r>
              <a:rPr lang="ru-RU" sz="1100" b="1" dirty="0" err="1">
                <a:solidFill>
                  <a:schemeClr val="bg1"/>
                </a:solidFill>
              </a:rPr>
              <a:t>Тойнокурье</a:t>
            </a:r>
            <a:r>
              <a:rPr lang="ru-RU" sz="1100" b="1" dirty="0">
                <a:solidFill>
                  <a:schemeClr val="bg1"/>
                </a:solidFill>
              </a:rPr>
              <a:t> (</a:t>
            </a:r>
            <a:r>
              <a:rPr lang="ru-RU" sz="1100" b="1" dirty="0" err="1">
                <a:solidFill>
                  <a:schemeClr val="bg1"/>
                </a:solidFill>
              </a:rPr>
              <a:t>Новодвинск</a:t>
            </a:r>
            <a:r>
              <a:rPr lang="ru-RU" sz="1100" b="1" dirty="0">
                <a:solidFill>
                  <a:schemeClr val="bg1"/>
                </a:solidFill>
              </a:rPr>
              <a:t> – Ягодник- Дедов Полой) 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                  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т/х Вознесенье (</a:t>
            </a:r>
            <a:r>
              <a:rPr lang="ru-RU" sz="1100" b="1" dirty="0" err="1">
                <a:solidFill>
                  <a:schemeClr val="bg1"/>
                </a:solidFill>
              </a:rPr>
              <a:t>Хорьково</a:t>
            </a:r>
            <a:r>
              <a:rPr lang="ru-RU" sz="1100" b="1" dirty="0">
                <a:solidFill>
                  <a:schemeClr val="bg1"/>
                </a:solidFill>
              </a:rPr>
              <a:t> – Кузьмино)</a:t>
            </a:r>
          </a:p>
          <a:p>
            <a:endParaRPr lang="ru-RU" sz="1100" b="1" dirty="0">
              <a:solidFill>
                <a:schemeClr val="bg1"/>
              </a:solidFill>
            </a:endParaRPr>
          </a:p>
          <a:p>
            <a:r>
              <a:rPr lang="ru-RU" sz="1100" b="1" dirty="0">
                <a:solidFill>
                  <a:schemeClr val="bg1"/>
                </a:solidFill>
              </a:rPr>
              <a:t>т/х Заря311Р  (Онега – Легашевская запань)    </a:t>
            </a:r>
          </a:p>
          <a:p>
            <a:endParaRPr lang="ru-RU" sz="1100" b="1" dirty="0"/>
          </a:p>
          <a:p>
            <a:r>
              <a:rPr lang="ru-RU" sz="1100" b="1" dirty="0">
                <a:solidFill>
                  <a:schemeClr val="bg1"/>
                </a:solidFill>
              </a:rPr>
              <a:t>Паром «60» (</a:t>
            </a:r>
            <a:r>
              <a:rPr lang="ru-RU" sz="1100" b="1" dirty="0" err="1">
                <a:solidFill>
                  <a:schemeClr val="bg1"/>
                </a:solidFill>
              </a:rPr>
              <a:t>Усть</a:t>
            </a:r>
            <a:r>
              <a:rPr lang="ru-RU" sz="1100" b="1" dirty="0">
                <a:solidFill>
                  <a:schemeClr val="bg1"/>
                </a:solidFill>
              </a:rPr>
              <a:t>-Емца – </a:t>
            </a:r>
            <a:r>
              <a:rPr lang="ru-RU" sz="1100" b="1" dirty="0" err="1">
                <a:solidFill>
                  <a:schemeClr val="bg1"/>
                </a:solidFill>
              </a:rPr>
              <a:t>Пиньгиша</a:t>
            </a:r>
            <a:r>
              <a:rPr lang="ru-RU" sz="1100" b="1" dirty="0">
                <a:solidFill>
                  <a:schemeClr val="bg1"/>
                </a:solidFill>
              </a:rPr>
              <a:t> – </a:t>
            </a:r>
            <a:r>
              <a:rPr lang="ru-RU" sz="1100" b="1" dirty="0" err="1">
                <a:solidFill>
                  <a:schemeClr val="bg1"/>
                </a:solidFill>
              </a:rPr>
              <a:t>Пукшеньга</a:t>
            </a:r>
            <a:r>
              <a:rPr lang="ru-RU" sz="1100" b="1" dirty="0">
                <a:solidFill>
                  <a:schemeClr val="bg1"/>
                </a:solidFill>
              </a:rPr>
              <a:t>)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E0F268-DFF6-40B4-9ED8-5FE757C3FB49}"/>
              </a:ext>
            </a:extLst>
          </p:cNvPr>
          <p:cNvPicPr/>
          <p:nvPr/>
        </p:nvPicPr>
        <p:blipFill rotWithShape="1">
          <a:blip r:embed="rId6"/>
          <a:srcRect r="10732"/>
          <a:stretch/>
        </p:blipFill>
        <p:spPr bwMode="auto">
          <a:xfrm>
            <a:off x="4860032" y="1700809"/>
            <a:ext cx="4104456" cy="2383669"/>
          </a:xfrm>
          <a:prstGeom prst="rect">
            <a:avLst/>
          </a:prstGeom>
          <a:ln w="9525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ECB5DF-84E3-47B8-95CE-6F9E20F240A9}"/>
              </a:ext>
            </a:extLst>
          </p:cNvPr>
          <p:cNvSpPr txBox="1"/>
          <p:nvPr/>
        </p:nvSpPr>
        <p:spPr>
          <a:xfrm>
            <a:off x="4698835" y="982104"/>
            <a:ext cx="444516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Организация буксирных перевозок</a:t>
            </a:r>
          </a:p>
          <a:p>
            <a:pPr algn="ctr"/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98835" y="436510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Межмуниципальный маршрут «</a:t>
            </a:r>
            <a:r>
              <a:rPr lang="ru-RU" sz="1200" b="1" dirty="0" err="1">
                <a:solidFill>
                  <a:schemeClr val="bg1"/>
                </a:solidFill>
              </a:rPr>
              <a:t>Хабарка</a:t>
            </a:r>
            <a:r>
              <a:rPr lang="ru-RU" sz="1200" b="1" dirty="0">
                <a:solidFill>
                  <a:schemeClr val="bg1"/>
                </a:solidFill>
              </a:rPr>
              <a:t> – Выселки»</a:t>
            </a:r>
          </a:p>
          <a:p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192 часа работы в период весеннего ледохода и осеннего ледостава</a:t>
            </a:r>
          </a:p>
        </p:txBody>
      </p:sp>
    </p:spTree>
    <p:extLst>
      <p:ext uri="{BB962C8B-B14F-4D97-AF65-F5344CB8AC3E}">
        <p14:creationId xmlns:p14="http://schemas.microsoft.com/office/powerpoint/2010/main" val="24058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33" y="11832"/>
            <a:ext cx="91925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5DF4C1-5302-43D6-805B-98D7A4553CA8}"/>
              </a:ext>
            </a:extLst>
          </p:cNvPr>
          <p:cNvSpPr/>
          <p:nvPr/>
        </p:nvSpPr>
        <p:spPr>
          <a:xfrm>
            <a:off x="40078" y="779941"/>
            <a:ext cx="892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закупочных процедур по организации перевозок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E6119C-5496-43F2-A16B-36DFFE18FEED}"/>
              </a:ext>
            </a:extLst>
          </p:cNvPr>
          <p:cNvSpPr/>
          <p:nvPr/>
        </p:nvSpPr>
        <p:spPr>
          <a:xfrm>
            <a:off x="5293701" y="1713141"/>
            <a:ext cx="338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перевозок по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межмуниципальным маршрутам автомобильного транспорта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8EFA9F-1C75-44EC-898D-209141766175}"/>
              </a:ext>
            </a:extLst>
          </p:cNvPr>
          <p:cNvSpPr/>
          <p:nvPr/>
        </p:nvSpPr>
        <p:spPr>
          <a:xfrm>
            <a:off x="251520" y="467426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выполненных работ по заключенным контрактам направлено 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718 тыс. руб.</a:t>
            </a:r>
          </a:p>
        </p:txBody>
      </p:sp>
      <p:pic>
        <p:nvPicPr>
          <p:cNvPr id="11" name="Picture 4" descr="Архангельская область, НефАЗ-5299-17-52 № М 057 ТО 29">
            <a:extLst>
              <a:ext uri="{FF2B5EF4-FFF2-40B4-BE49-F238E27FC236}">
                <a16:creationId xmlns:a16="http://schemas.microsoft.com/office/drawing/2014/main" id="{DC9AB1E6-10AF-4733-8D10-5B5403F0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9" y="1407144"/>
            <a:ext cx="459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Архангельская область, НефАЗ-5299-11-52 № 1805">
            <a:extLst>
              <a:ext uri="{FF2B5EF4-FFF2-40B4-BE49-F238E27FC236}">
                <a16:creationId xmlns:a16="http://schemas.microsoft.com/office/drawing/2014/main" id="{FBF34328-CBC4-4499-B7FF-E0A64920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93" y="3399847"/>
            <a:ext cx="4372451" cy="29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2074" y="12036"/>
            <a:ext cx="9156074" cy="692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№ 2 «Развитие общественного пассажирского транспорта и транспортной инфраструктуры Архангельской области»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34899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Сектор">
    <a:maj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ектор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3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2700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Сектор">
    <a:maj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ектор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3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2700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10369</TotalTime>
  <Words>2145</Words>
  <Application>Microsoft Office PowerPoint</Application>
  <PresentationFormat>Экран (4:3)</PresentationFormat>
  <Paragraphs>443</Paragraphs>
  <Slides>27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Calibri</vt:lpstr>
      <vt:lpstr>Century Gothic</vt:lpstr>
      <vt:lpstr>Franklin Gothic Book</vt:lpstr>
      <vt:lpstr>Times New Roman</vt:lpstr>
      <vt:lpstr>Trebuchet MS</vt:lpstr>
      <vt:lpstr>Wingdings 3</vt:lpstr>
      <vt:lpstr>Сектор</vt:lpstr>
      <vt:lpstr>Оформление по умолчанию</vt:lpstr>
      <vt:lpstr>1_Сектор</vt:lpstr>
      <vt:lpstr>6_Сектор</vt:lpstr>
      <vt:lpstr>2_Сектор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</dc:title>
  <dc:creator>ddd</dc:creator>
  <cp:lastModifiedBy>Попов Юрий Владимирович</cp:lastModifiedBy>
  <cp:revision>580</cp:revision>
  <cp:lastPrinted>2021-04-16T11:04:54Z</cp:lastPrinted>
  <dcterms:created xsi:type="dcterms:W3CDTF">2013-03-19T13:16:46Z</dcterms:created>
  <dcterms:modified xsi:type="dcterms:W3CDTF">2021-04-16T11:08:27Z</dcterms:modified>
</cp:coreProperties>
</file>