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8" r:id="rId2"/>
    <p:sldId id="264" r:id="rId3"/>
    <p:sldId id="277" r:id="rId4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AF297"/>
    <a:srgbClr val="4E67C8"/>
    <a:srgbClr val="E9EBF5"/>
    <a:srgbClr val="91B0C7"/>
    <a:srgbClr val="EFE85F"/>
    <a:srgbClr val="E8DE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5556" autoAdjust="0"/>
  </p:normalViewPr>
  <p:slideViewPr>
    <p:cSldViewPr>
      <p:cViewPr>
        <p:scale>
          <a:sx n="125" d="100"/>
          <a:sy n="125" d="100"/>
        </p:scale>
        <p:origin x="600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8F2ED-C381-4C56-B4F1-5C677AC5BC6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E982-0100-4F2B-B8B5-B943E9E55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58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5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20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82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3ECF55-2912-42AC-AB4F-D7BF60F27499}"/>
              </a:ext>
            </a:extLst>
          </p:cNvPr>
          <p:cNvSpPr txBox="1"/>
          <p:nvPr/>
        </p:nvSpPr>
        <p:spPr>
          <a:xfrm>
            <a:off x="0" y="2387314"/>
            <a:ext cx="990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Об обновлении подвижного состава</a:t>
            </a:r>
          </a:p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пригородных поездов, курсирующих по территории Архангельской области</a:t>
            </a:r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xmlns="" id="{0D581614-51DA-4228-B31C-D27E3BA1FBA3}"/>
              </a:ext>
            </a:extLst>
          </p:cNvPr>
          <p:cNvGrpSpPr>
            <a:grpSpLocks/>
          </p:cNvGrpSpPr>
          <p:nvPr/>
        </p:nvGrpSpPr>
        <p:grpSpPr bwMode="auto">
          <a:xfrm>
            <a:off x="4418806" y="240489"/>
            <a:ext cx="1068388" cy="1065213"/>
            <a:chOff x="1973" y="754"/>
            <a:chExt cx="1190" cy="1187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428C90F2-F482-418F-AA1C-26DC09ADB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4E623682-0900-4E62-B91E-33BD1A9BD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AC157A75-3ABE-479F-87E1-D9947F4736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A64C41A-8270-46F8-A4E2-4BE95C674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86BD6503-D2D3-424A-9DFE-31FC25B57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C86DC997-54CA-4E6D-A1C3-29FEBBF4C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16AC72A5-27A6-47AB-A638-8CF28C224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0E4A8D02-3514-45BF-B1D3-D3B1D393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xmlns="" id="{50ECE185-873D-4A4C-B365-82141CF74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D1AAC212-CE8F-4F71-BA2E-2D3D5973C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xmlns="" id="{3706A822-E91F-4B10-9E54-9648A4DD6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xmlns="" id="{778BF9AC-3C3C-4179-850A-1441C730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66E7E401-852F-4F88-B3C6-7A99069C8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xmlns="" id="{E8CD264F-743E-4AA0-9889-F427B7428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xmlns="" id="{5E4B6987-5C0C-41A0-AFA9-B0732D0B7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xmlns="" id="{C72B98FD-A42C-401D-B77F-DE06C870C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xmlns="" id="{D2DA56E2-7688-41D2-9DC8-082384188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xmlns="" id="{1426CBC5-4269-440A-A211-9AF763D66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xmlns="" id="{19466179-AE7F-4A0D-A50C-E1B649CFA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xmlns="" id="{A038DC50-2288-4D8F-BF77-84D43B5F1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xmlns="" id="{02FA875D-BECF-4D20-882C-39C66228C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xmlns="" id="{33576966-8A36-4A9C-BD2D-1484E8DCB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xmlns="" id="{F269794C-72CE-4C62-AF04-F7C73A855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xmlns="" id="{2D5DA486-09AA-4A93-B736-BBDFD4A46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xmlns="" id="{8A1D00EA-D82F-45A3-866A-68935B3F2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xmlns="" id="{71DED33E-4AEA-47AC-BFBC-FBE40F89B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E62805B2-7B86-41C0-B233-D539F4C8977F}"/>
              </a:ext>
            </a:extLst>
          </p:cNvPr>
          <p:cNvSpPr/>
          <p:nvPr/>
        </p:nvSpPr>
        <p:spPr>
          <a:xfrm>
            <a:off x="0" y="1411637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62805B2-7B86-41C0-B233-D539F4C8977F}"/>
              </a:ext>
            </a:extLst>
          </p:cNvPr>
          <p:cNvSpPr/>
          <p:nvPr/>
        </p:nvSpPr>
        <p:spPr>
          <a:xfrm>
            <a:off x="3689718" y="621166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г. Архангельск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2021 год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CCB58A4-1991-4C33-98A6-BF273C76B429}"/>
              </a:ext>
            </a:extLst>
          </p:cNvPr>
          <p:cNvSpPr/>
          <p:nvPr/>
        </p:nvSpPr>
        <p:spPr>
          <a:xfrm>
            <a:off x="279218" y="4022492"/>
            <a:ext cx="9906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Докладчик: министр транспорта Архангельской области</a:t>
            </a:r>
          </a:p>
          <a:p>
            <a:pPr algn="ctr"/>
            <a:r>
              <a:rPr 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Роднев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 Сергей Витальевич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304349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958A06-DCD3-4008-90AF-68317C9C10D6}"/>
              </a:ext>
            </a:extLst>
          </p:cNvPr>
          <p:cNvSpPr txBox="1"/>
          <p:nvPr/>
        </p:nvSpPr>
        <p:spPr>
          <a:xfrm>
            <a:off x="-3" y="0"/>
            <a:ext cx="9906004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Обновление подвижного состава пригородных поездов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5074C91-5B55-4F46-A144-0759CD2CE832}"/>
              </a:ext>
            </a:extLst>
          </p:cNvPr>
          <p:cNvSpPr/>
          <p:nvPr/>
        </p:nvSpPr>
        <p:spPr>
          <a:xfrm>
            <a:off x="4805286" y="2536493"/>
            <a:ext cx="5007223" cy="820499"/>
          </a:xfrm>
          <a:prstGeom prst="rect">
            <a:avLst/>
          </a:prstGeom>
          <a:solidFill>
            <a:srgbClr val="4E67C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353 млн. рублей</a:t>
            </a:r>
          </a:p>
          <a:p>
            <a:pPr algn="ctr"/>
            <a:r>
              <a:rPr lang="ru-RU" sz="1200" dirty="0"/>
              <a:t>запланировано в областном бюджете на 2021 год в целях обеспечение перевозок пассажиров и багажа в пригородном сообщении</a:t>
            </a:r>
          </a:p>
        </p:txBody>
      </p:sp>
      <p:pic>
        <p:nvPicPr>
          <p:cNvPr id="55" name="Picture 12">
            <a:extLst>
              <a:ext uri="{FF2B5EF4-FFF2-40B4-BE49-F238E27FC236}">
                <a16:creationId xmlns:a16="http://schemas.microsoft.com/office/drawing/2014/main" xmlns="" id="{C6C2F6FB-E712-45D9-BE4E-A7A03B353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1926251" y="998601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1C378606-ED21-4A62-A676-61F38849F9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73684"/>
            <a:ext cx="4448944" cy="628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0C4DE51-6A87-482E-871C-3ECA0B71D2A6}"/>
              </a:ext>
            </a:extLst>
          </p:cNvPr>
          <p:cNvSpPr txBox="1"/>
          <p:nvPr/>
        </p:nvSpPr>
        <p:spPr>
          <a:xfrm>
            <a:off x="3474943" y="1502741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Архангельск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E7B78F1-3CDE-47CB-B455-2838FB867A61}"/>
              </a:ext>
            </a:extLst>
          </p:cNvPr>
          <p:cNvSpPr txBox="1"/>
          <p:nvPr/>
        </p:nvSpPr>
        <p:spPr>
          <a:xfrm>
            <a:off x="3290619" y="1133443"/>
            <a:ext cx="1196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Северодвинск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66433E0-B3CE-4A6D-A1FD-F130C22B47FC}"/>
              </a:ext>
            </a:extLst>
          </p:cNvPr>
          <p:cNvSpPr txBox="1"/>
          <p:nvPr/>
        </p:nvSpPr>
        <p:spPr>
          <a:xfrm>
            <a:off x="2923723" y="697183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Ненокса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2A5D466-6832-4747-80D3-6F34E3CC083B}"/>
              </a:ext>
            </a:extLst>
          </p:cNvPr>
          <p:cNvSpPr txBox="1"/>
          <p:nvPr/>
        </p:nvSpPr>
        <p:spPr>
          <a:xfrm>
            <a:off x="1199802" y="1157215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Онега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DB4F423-F687-41FF-B771-C4ECE061FBA8}"/>
              </a:ext>
            </a:extLst>
          </p:cNvPr>
          <p:cNvSpPr txBox="1"/>
          <p:nvPr/>
        </p:nvSpPr>
        <p:spPr>
          <a:xfrm>
            <a:off x="1239719" y="1926881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Обозерская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F594ABF-50FE-4278-BCD3-D202B29C9C3D}"/>
              </a:ext>
            </a:extLst>
          </p:cNvPr>
          <p:cNvSpPr txBox="1"/>
          <p:nvPr/>
        </p:nvSpPr>
        <p:spPr>
          <a:xfrm>
            <a:off x="3897959" y="2931719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Карпогоры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FCED305-3CFF-47DF-A32A-85838D72ECAC}"/>
              </a:ext>
            </a:extLst>
          </p:cNvPr>
          <p:cNvSpPr txBox="1"/>
          <p:nvPr/>
        </p:nvSpPr>
        <p:spPr>
          <a:xfrm>
            <a:off x="2681642" y="4891726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Котлас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B6E9FA1-7F35-4409-8D10-83A2B070A3CA}"/>
              </a:ext>
            </a:extLst>
          </p:cNvPr>
          <p:cNvSpPr txBox="1"/>
          <p:nvPr/>
        </p:nvSpPr>
        <p:spPr>
          <a:xfrm>
            <a:off x="2629095" y="5825964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 err="1"/>
              <a:t>Сусоловка</a:t>
            </a:r>
            <a:r>
              <a:rPr lang="ru-RU" dirty="0"/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856C8AF-7A0E-4BD5-9376-6975B8C6F362}"/>
              </a:ext>
            </a:extLst>
          </p:cNvPr>
          <p:cNvSpPr txBox="1"/>
          <p:nvPr/>
        </p:nvSpPr>
        <p:spPr>
          <a:xfrm>
            <a:off x="3590785" y="5056825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Урдома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C75885C-2EB4-47EC-B468-4F113A5EC4EE}"/>
              </a:ext>
            </a:extLst>
          </p:cNvPr>
          <p:cNvSpPr txBox="1"/>
          <p:nvPr/>
        </p:nvSpPr>
        <p:spPr>
          <a:xfrm>
            <a:off x="1453859" y="3940826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Вельск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07C7ED1E-01BD-49B4-A5DD-2B6922109802}"/>
              </a:ext>
            </a:extLst>
          </p:cNvPr>
          <p:cNvSpPr txBox="1"/>
          <p:nvPr/>
        </p:nvSpPr>
        <p:spPr>
          <a:xfrm>
            <a:off x="1875671" y="2862436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Пукса 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276FB48A-B080-4D3B-9571-F4781E28A3FE}"/>
              </a:ext>
            </a:extLst>
          </p:cNvPr>
          <p:cNvSpPr/>
          <p:nvPr/>
        </p:nvSpPr>
        <p:spPr>
          <a:xfrm>
            <a:off x="2833735" y="1140737"/>
            <a:ext cx="94920" cy="697116"/>
          </a:xfrm>
          <a:custGeom>
            <a:avLst/>
            <a:gdLst>
              <a:gd name="connsiteX0" fmla="*/ 72427 w 94920"/>
              <a:gd name="connsiteY0" fmla="*/ 697116 h 697116"/>
              <a:gd name="connsiteX1" fmla="*/ 90534 w 94920"/>
              <a:gd name="connsiteY1" fmla="*/ 434566 h 697116"/>
              <a:gd name="connsiteX2" fmla="*/ 0 w 94920"/>
              <a:gd name="connsiteY2" fmla="*/ 0 h 69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920" h="697116">
                <a:moveTo>
                  <a:pt x="72427" y="697116"/>
                </a:moveTo>
                <a:cubicBezTo>
                  <a:pt x="87516" y="623934"/>
                  <a:pt x="102605" y="550752"/>
                  <a:pt x="90534" y="434566"/>
                </a:cubicBezTo>
                <a:cubicBezTo>
                  <a:pt x="78463" y="318380"/>
                  <a:pt x="39231" y="159190"/>
                  <a:pt x="0" y="0"/>
                </a:cubicBezTo>
              </a:path>
            </a:pathLst>
          </a:custGeom>
          <a:noFill/>
          <a:ln w="762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8BC5FEA-22B1-4E65-A729-DB48A62A5FEC}"/>
              </a:ext>
            </a:extLst>
          </p:cNvPr>
          <p:cNvSpPr txBox="1"/>
          <p:nvPr/>
        </p:nvSpPr>
        <p:spPr>
          <a:xfrm>
            <a:off x="2023102" y="4410795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Кизема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259CEDA-8AB5-4389-833A-DA2BA2E45FE8}"/>
              </a:ext>
            </a:extLst>
          </p:cNvPr>
          <p:cNvSpPr txBox="1"/>
          <p:nvPr/>
        </p:nvSpPr>
        <p:spPr>
          <a:xfrm>
            <a:off x="3687843" y="2483000"/>
            <a:ext cx="47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Сия 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DE17ECB8-A1C5-42C9-BE04-FED0228AF90C}"/>
              </a:ext>
            </a:extLst>
          </p:cNvPr>
          <p:cNvSpPr/>
          <p:nvPr/>
        </p:nvSpPr>
        <p:spPr>
          <a:xfrm>
            <a:off x="2060980" y="1376127"/>
            <a:ext cx="1125840" cy="841713"/>
          </a:xfrm>
          <a:custGeom>
            <a:avLst/>
            <a:gdLst>
              <a:gd name="connsiteX0" fmla="*/ 39424 w 1125840"/>
              <a:gd name="connsiteY0" fmla="*/ 0 h 841713"/>
              <a:gd name="connsiteX1" fmla="*/ 3210 w 1125840"/>
              <a:gd name="connsiteY1" fmla="*/ 162962 h 841713"/>
              <a:gd name="connsiteX2" fmla="*/ 111852 w 1125840"/>
              <a:gd name="connsiteY2" fmla="*/ 172016 h 841713"/>
              <a:gd name="connsiteX3" fmla="*/ 283868 w 1125840"/>
              <a:gd name="connsiteY3" fmla="*/ 588475 h 841713"/>
              <a:gd name="connsiteX4" fmla="*/ 292921 w 1125840"/>
              <a:gd name="connsiteY4" fmla="*/ 778598 h 841713"/>
              <a:gd name="connsiteX5" fmla="*/ 555471 w 1125840"/>
              <a:gd name="connsiteY5" fmla="*/ 832919 h 841713"/>
              <a:gd name="connsiteX6" fmla="*/ 745594 w 1125840"/>
              <a:gd name="connsiteY6" fmla="*/ 615635 h 841713"/>
              <a:gd name="connsiteX7" fmla="*/ 1035305 w 1125840"/>
              <a:gd name="connsiteY7" fmla="*/ 380245 h 841713"/>
              <a:gd name="connsiteX8" fmla="*/ 1125840 w 1125840"/>
              <a:gd name="connsiteY8" fmla="*/ 353085 h 84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40" h="841713">
                <a:moveTo>
                  <a:pt x="39424" y="0"/>
                </a:moveTo>
                <a:cubicBezTo>
                  <a:pt x="15281" y="67146"/>
                  <a:pt x="-8861" y="134293"/>
                  <a:pt x="3210" y="162962"/>
                </a:cubicBezTo>
                <a:cubicBezTo>
                  <a:pt x="15281" y="191631"/>
                  <a:pt x="65076" y="101097"/>
                  <a:pt x="111852" y="172016"/>
                </a:cubicBezTo>
                <a:cubicBezTo>
                  <a:pt x="158628" y="242935"/>
                  <a:pt x="253690" y="487378"/>
                  <a:pt x="283868" y="588475"/>
                </a:cubicBezTo>
                <a:cubicBezTo>
                  <a:pt x="314046" y="689572"/>
                  <a:pt x="247654" y="737857"/>
                  <a:pt x="292921" y="778598"/>
                </a:cubicBezTo>
                <a:cubicBezTo>
                  <a:pt x="338188" y="819339"/>
                  <a:pt x="480026" y="860080"/>
                  <a:pt x="555471" y="832919"/>
                </a:cubicBezTo>
                <a:cubicBezTo>
                  <a:pt x="630917" y="805759"/>
                  <a:pt x="665622" y="691081"/>
                  <a:pt x="745594" y="615635"/>
                </a:cubicBezTo>
                <a:cubicBezTo>
                  <a:pt x="825566" y="540189"/>
                  <a:pt x="971931" y="424003"/>
                  <a:pt x="1035305" y="380245"/>
                </a:cubicBezTo>
                <a:cubicBezTo>
                  <a:pt x="1098679" y="336487"/>
                  <a:pt x="1112259" y="344786"/>
                  <a:pt x="1125840" y="353085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12">
            <a:extLst>
              <a:ext uri="{FF2B5EF4-FFF2-40B4-BE49-F238E27FC236}">
                <a16:creationId xmlns:a16="http://schemas.microsoft.com/office/drawing/2014/main" xmlns="" id="{70B97E74-EE8C-4E2E-BB13-0B13F8797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2152547" y="2123992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>
            <a:extLst>
              <a:ext uri="{FF2B5EF4-FFF2-40B4-BE49-F238E27FC236}">
                <a16:creationId xmlns:a16="http://schemas.microsoft.com/office/drawing/2014/main" xmlns="" id="{EAA3A90D-E546-499A-B9BE-6A3681F9B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3102623" y="1580622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>
            <a:extLst>
              <a:ext uri="{FF2B5EF4-FFF2-40B4-BE49-F238E27FC236}">
                <a16:creationId xmlns:a16="http://schemas.microsoft.com/office/drawing/2014/main" xmlns="" id="{980A8509-79C9-43ED-862A-E5105E22C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2553439" y="828143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>
            <a:extLst>
              <a:ext uri="{FF2B5EF4-FFF2-40B4-BE49-F238E27FC236}">
                <a16:creationId xmlns:a16="http://schemas.microsoft.com/office/drawing/2014/main" xmlns="" id="{170DF6BC-4728-4962-B22F-BCAA9FC62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3716890" y="5449184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>
            <a:extLst>
              <a:ext uri="{FF2B5EF4-FFF2-40B4-BE49-F238E27FC236}">
                <a16:creationId xmlns:a16="http://schemas.microsoft.com/office/drawing/2014/main" xmlns="" id="{B55830D2-8695-4CCB-89A0-DFED39080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2933619" y="1270992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865EE4F-2D10-4AEA-B342-1E4341A74E65}"/>
              </a:ext>
            </a:extLst>
          </p:cNvPr>
          <p:cNvSpPr/>
          <p:nvPr/>
        </p:nvSpPr>
        <p:spPr>
          <a:xfrm>
            <a:off x="3168713" y="1937442"/>
            <a:ext cx="579422" cy="1312752"/>
          </a:xfrm>
          <a:custGeom>
            <a:avLst/>
            <a:gdLst>
              <a:gd name="connsiteX0" fmla="*/ 0 w 579422"/>
              <a:gd name="connsiteY0" fmla="*/ 0 h 1312752"/>
              <a:gd name="connsiteX1" fmla="*/ 72428 w 579422"/>
              <a:gd name="connsiteY1" fmla="*/ 389299 h 1312752"/>
              <a:gd name="connsiteX2" fmla="*/ 54321 w 579422"/>
              <a:gd name="connsiteY2" fmla="*/ 579421 h 1312752"/>
              <a:gd name="connsiteX3" fmla="*/ 226337 w 579422"/>
              <a:gd name="connsiteY3" fmla="*/ 805758 h 1312752"/>
              <a:gd name="connsiteX4" fmla="*/ 579422 w 579422"/>
              <a:gd name="connsiteY4" fmla="*/ 1312752 h 131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22" h="1312752">
                <a:moveTo>
                  <a:pt x="0" y="0"/>
                </a:moveTo>
                <a:cubicBezTo>
                  <a:pt x="31687" y="146364"/>
                  <a:pt x="63375" y="292729"/>
                  <a:pt x="72428" y="389299"/>
                </a:cubicBezTo>
                <a:cubicBezTo>
                  <a:pt x="81481" y="485869"/>
                  <a:pt x="28669" y="510011"/>
                  <a:pt x="54321" y="579421"/>
                </a:cubicBezTo>
                <a:cubicBezTo>
                  <a:pt x="79973" y="648831"/>
                  <a:pt x="138820" y="683536"/>
                  <a:pt x="226337" y="805758"/>
                </a:cubicBezTo>
                <a:cubicBezTo>
                  <a:pt x="313854" y="927980"/>
                  <a:pt x="446638" y="1120366"/>
                  <a:pt x="579422" y="1312752"/>
                </a:cubicBezTo>
              </a:path>
            </a:pathLst>
          </a:custGeom>
          <a:noFill/>
          <a:ln w="762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Picture 12">
            <a:extLst>
              <a:ext uri="{FF2B5EF4-FFF2-40B4-BE49-F238E27FC236}">
                <a16:creationId xmlns:a16="http://schemas.microsoft.com/office/drawing/2014/main" xmlns="" id="{B4DE588F-2384-4B3A-B76A-D9C9996C8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3319452" y="2680487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>
            <a:extLst>
              <a:ext uri="{FF2B5EF4-FFF2-40B4-BE49-F238E27FC236}">
                <a16:creationId xmlns:a16="http://schemas.microsoft.com/office/drawing/2014/main" xmlns="" id="{9576CD76-0186-4844-BFFD-C9C2C763D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3556619" y="3091393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4CB60A4-1A75-4497-B6CD-C11F31EBD2C9}"/>
              </a:ext>
            </a:extLst>
          </p:cNvPr>
          <p:cNvSpPr/>
          <p:nvPr/>
        </p:nvSpPr>
        <p:spPr>
          <a:xfrm>
            <a:off x="1810693" y="2417275"/>
            <a:ext cx="353085" cy="235390"/>
          </a:xfrm>
          <a:custGeom>
            <a:avLst/>
            <a:gdLst>
              <a:gd name="connsiteX0" fmla="*/ 353085 w 353085"/>
              <a:gd name="connsiteY0" fmla="*/ 0 h 235390"/>
              <a:gd name="connsiteX1" fmla="*/ 181069 w 353085"/>
              <a:gd name="connsiteY1" fmla="*/ 117695 h 235390"/>
              <a:gd name="connsiteX2" fmla="*/ 0 w 353085"/>
              <a:gd name="connsiteY2" fmla="*/ 235390 h 23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085" h="235390">
                <a:moveTo>
                  <a:pt x="353085" y="0"/>
                </a:moveTo>
                <a:lnTo>
                  <a:pt x="181069" y="117695"/>
                </a:lnTo>
                <a:cubicBezTo>
                  <a:pt x="122222" y="156927"/>
                  <a:pt x="61111" y="196158"/>
                  <a:pt x="0" y="235390"/>
                </a:cubicBezTo>
              </a:path>
            </a:pathLst>
          </a:custGeom>
          <a:noFill/>
          <a:ln w="762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12">
            <a:extLst>
              <a:ext uri="{FF2B5EF4-FFF2-40B4-BE49-F238E27FC236}">
                <a16:creationId xmlns:a16="http://schemas.microsoft.com/office/drawing/2014/main" xmlns="" id="{16310DD0-8561-4D4E-B9D2-90F7D54B3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1563026" y="2628491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0E46AC4F-6CB9-4608-A763-2E671E8961D8}"/>
              </a:ext>
            </a:extLst>
          </p:cNvPr>
          <p:cNvSpPr/>
          <p:nvPr/>
        </p:nvSpPr>
        <p:spPr>
          <a:xfrm>
            <a:off x="1376127" y="4282289"/>
            <a:ext cx="479833" cy="443620"/>
          </a:xfrm>
          <a:custGeom>
            <a:avLst/>
            <a:gdLst>
              <a:gd name="connsiteX0" fmla="*/ 0 w 479833"/>
              <a:gd name="connsiteY0" fmla="*/ 0 h 443620"/>
              <a:gd name="connsiteX1" fmla="*/ 162962 w 479833"/>
              <a:gd name="connsiteY1" fmla="*/ 226337 h 443620"/>
              <a:gd name="connsiteX2" fmla="*/ 253497 w 479833"/>
              <a:gd name="connsiteY2" fmla="*/ 353085 h 443620"/>
              <a:gd name="connsiteX3" fmla="*/ 479833 w 479833"/>
              <a:gd name="connsiteY3" fmla="*/ 443620 h 44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833" h="443620">
                <a:moveTo>
                  <a:pt x="0" y="0"/>
                </a:moveTo>
                <a:lnTo>
                  <a:pt x="162962" y="226337"/>
                </a:lnTo>
                <a:cubicBezTo>
                  <a:pt x="205211" y="285184"/>
                  <a:pt x="200685" y="316871"/>
                  <a:pt x="253497" y="353085"/>
                </a:cubicBezTo>
                <a:cubicBezTo>
                  <a:pt x="306309" y="389299"/>
                  <a:pt x="393071" y="416459"/>
                  <a:pt x="479833" y="443620"/>
                </a:cubicBezTo>
              </a:path>
            </a:pathLst>
          </a:custGeom>
          <a:noFill/>
          <a:ln w="762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5178F524-37C7-4567-ACCA-3DCFB4781FD3}"/>
              </a:ext>
            </a:extLst>
          </p:cNvPr>
          <p:cNvSpPr/>
          <p:nvPr/>
        </p:nvSpPr>
        <p:spPr>
          <a:xfrm>
            <a:off x="2743200" y="5504507"/>
            <a:ext cx="968721" cy="126748"/>
          </a:xfrm>
          <a:custGeom>
            <a:avLst/>
            <a:gdLst>
              <a:gd name="connsiteX0" fmla="*/ 0 w 968721"/>
              <a:gd name="connsiteY0" fmla="*/ 0 h 126748"/>
              <a:gd name="connsiteX1" fmla="*/ 208230 w 968721"/>
              <a:gd name="connsiteY1" fmla="*/ 81481 h 126748"/>
              <a:gd name="connsiteX2" fmla="*/ 561315 w 968721"/>
              <a:gd name="connsiteY2" fmla="*/ 63374 h 126748"/>
              <a:gd name="connsiteX3" fmla="*/ 968721 w 968721"/>
              <a:gd name="connsiteY3" fmla="*/ 126748 h 12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721" h="126748">
                <a:moveTo>
                  <a:pt x="0" y="0"/>
                </a:moveTo>
                <a:cubicBezTo>
                  <a:pt x="57339" y="35459"/>
                  <a:pt x="114678" y="70919"/>
                  <a:pt x="208230" y="81481"/>
                </a:cubicBezTo>
                <a:cubicBezTo>
                  <a:pt x="301783" y="92043"/>
                  <a:pt x="434567" y="55830"/>
                  <a:pt x="561315" y="63374"/>
                </a:cubicBezTo>
                <a:cubicBezTo>
                  <a:pt x="688063" y="70918"/>
                  <a:pt x="828392" y="98833"/>
                  <a:pt x="968721" y="126748"/>
                </a:cubicBezTo>
              </a:path>
            </a:pathLst>
          </a:custGeom>
          <a:noFill/>
          <a:ln w="762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12">
            <a:extLst>
              <a:ext uri="{FF2B5EF4-FFF2-40B4-BE49-F238E27FC236}">
                <a16:creationId xmlns:a16="http://schemas.microsoft.com/office/drawing/2014/main" xmlns="" id="{D5CD09A6-074C-4DF0-8DFA-F43990011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1051723" y="3997053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A183A253-8C56-4CF2-BA1A-7CB2BDD55DDE}"/>
              </a:ext>
            </a:extLst>
          </p:cNvPr>
          <p:cNvSpPr/>
          <p:nvPr/>
        </p:nvSpPr>
        <p:spPr>
          <a:xfrm>
            <a:off x="2426329" y="5450186"/>
            <a:ext cx="45267" cy="434566"/>
          </a:xfrm>
          <a:custGeom>
            <a:avLst/>
            <a:gdLst>
              <a:gd name="connsiteX0" fmla="*/ 45267 w 45267"/>
              <a:gd name="connsiteY0" fmla="*/ 0 h 434566"/>
              <a:gd name="connsiteX1" fmla="*/ 0 w 45267"/>
              <a:gd name="connsiteY1" fmla="*/ 434566 h 43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67" h="434566">
                <a:moveTo>
                  <a:pt x="45267" y="0"/>
                </a:moveTo>
                <a:lnTo>
                  <a:pt x="0" y="434566"/>
                </a:lnTo>
              </a:path>
            </a:pathLst>
          </a:custGeom>
          <a:noFill/>
          <a:ln w="762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6FC715C6-131E-4C9B-9193-EB58D415DE52}"/>
              </a:ext>
            </a:extLst>
          </p:cNvPr>
          <p:cNvCxnSpPr/>
          <p:nvPr/>
        </p:nvCxnSpPr>
        <p:spPr>
          <a:xfrm>
            <a:off x="200472" y="5505802"/>
            <a:ext cx="432048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01E8EB32-5A58-4643-8535-EC092E6BC4E3}"/>
              </a:ext>
            </a:extLst>
          </p:cNvPr>
          <p:cNvCxnSpPr>
            <a:cxnSpLocks/>
          </p:cNvCxnSpPr>
          <p:nvPr/>
        </p:nvCxnSpPr>
        <p:spPr>
          <a:xfrm>
            <a:off x="200472" y="5777007"/>
            <a:ext cx="432048" cy="0"/>
          </a:xfrm>
          <a:prstGeom prst="line">
            <a:avLst/>
          </a:prstGeom>
          <a:noFill/>
          <a:ln w="762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19D77C13-4356-4BCD-B6BB-F18CB79EC718}"/>
              </a:ext>
            </a:extLst>
          </p:cNvPr>
          <p:cNvCxnSpPr/>
          <p:nvPr/>
        </p:nvCxnSpPr>
        <p:spPr>
          <a:xfrm>
            <a:off x="200472" y="6058743"/>
            <a:ext cx="432048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A01B55-02F0-4651-92C3-6E890C9FFDB2}"/>
              </a:ext>
            </a:extLst>
          </p:cNvPr>
          <p:cNvSpPr txBox="1"/>
          <p:nvPr/>
        </p:nvSpPr>
        <p:spPr>
          <a:xfrm>
            <a:off x="140843" y="4851605"/>
            <a:ext cx="168794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маршрутная</a:t>
            </a:r>
            <a:r>
              <a:rPr lang="ru-RU" sz="1200" b="1" dirty="0">
                <a:solidFill>
                  <a:srgbClr val="FF0000"/>
                </a:solidFill>
              </a:rPr>
              <a:t> сеть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 РА-3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21FD2E4-86CF-4874-93C4-72BC36A2D681}"/>
              </a:ext>
            </a:extLst>
          </p:cNvPr>
          <p:cNvSpPr txBox="1"/>
          <p:nvPr/>
        </p:nvSpPr>
        <p:spPr>
          <a:xfrm>
            <a:off x="679264" y="5349868"/>
            <a:ext cx="883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2020 год </a:t>
            </a:r>
          </a:p>
        </p:txBody>
      </p:sp>
      <p:pic>
        <p:nvPicPr>
          <p:cNvPr id="73" name="Picture 12">
            <a:extLst>
              <a:ext uri="{FF2B5EF4-FFF2-40B4-BE49-F238E27FC236}">
                <a16:creationId xmlns:a16="http://schemas.microsoft.com/office/drawing/2014/main" xmlns="" id="{68E20FCF-4602-4F64-98B7-525C65EE8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2204237" y="5804580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EE2F671-C0D4-4BDA-AD3E-A956A576ED85}"/>
              </a:ext>
            </a:extLst>
          </p:cNvPr>
          <p:cNvSpPr txBox="1"/>
          <p:nvPr/>
        </p:nvSpPr>
        <p:spPr>
          <a:xfrm>
            <a:off x="683374" y="5638507"/>
            <a:ext cx="969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2021 год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4468D43-1BB9-4A9F-97B2-79C94F6B3EDA}"/>
              </a:ext>
            </a:extLst>
          </p:cNvPr>
          <p:cNvSpPr txBox="1"/>
          <p:nvPr/>
        </p:nvSpPr>
        <p:spPr>
          <a:xfrm>
            <a:off x="672252" y="5915506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2022 год </a:t>
            </a:r>
          </a:p>
        </p:txBody>
      </p:sp>
      <p:pic>
        <p:nvPicPr>
          <p:cNvPr id="71" name="Picture 12">
            <a:extLst>
              <a:ext uri="{FF2B5EF4-FFF2-40B4-BE49-F238E27FC236}">
                <a16:creationId xmlns:a16="http://schemas.microsoft.com/office/drawing/2014/main" xmlns="" id="{D0F62906-FC6F-42DA-B443-1D76D21C5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2493646" y="5219854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>
            <a:extLst>
              <a:ext uri="{FF2B5EF4-FFF2-40B4-BE49-F238E27FC236}">
                <a16:creationId xmlns:a16="http://schemas.microsoft.com/office/drawing/2014/main" xmlns="" id="{1870E1D4-2FDD-4A2B-889C-FAFBC2249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1902739" y="1053573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8E4DD9C-E94D-4A79-97A2-47ECCA348596}"/>
              </a:ext>
            </a:extLst>
          </p:cNvPr>
          <p:cNvSpPr txBox="1"/>
          <p:nvPr/>
        </p:nvSpPr>
        <p:spPr>
          <a:xfrm>
            <a:off x="4624376" y="4590251"/>
            <a:ext cx="512215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sz="1400" b="1" dirty="0">
                <a:solidFill>
                  <a:srgbClr val="FF0000"/>
                </a:solidFill>
              </a:rPr>
              <a:t>Особенности рельсового автобуса РА-3 »Орлан»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Улучшен интерьер салона в соответствии с современными требованиями эстетики, пожарной и санитарно-гигиенической безопасности;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Увеличено количество мест для сидений на 15%;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Установлена система пассивной безопасности;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Пассажирский салон и кабина машиниста оборудованы системой климат-контроля с </a:t>
            </a:r>
            <a:r>
              <a:rPr lang="ru-RU" dirty="0" err="1"/>
              <a:t>обеззараживателями</a:t>
            </a:r>
            <a:r>
              <a:rPr lang="ru-RU" dirty="0"/>
              <a:t> воздуха;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Предусмотрены места для инвалидов в креслах-колясках, подъемники для их посадки-высадки, универсальные </a:t>
            </a:r>
            <a:r>
              <a:rPr lang="ru-RU"/>
              <a:t>санитарные комплексы</a:t>
            </a:r>
            <a:endParaRPr lang="ru-RU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204A5043-3AFF-42CD-8F40-378F57F34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33899" y="656459"/>
            <a:ext cx="2656394" cy="180411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777D69C-677A-4384-B16A-8677EC109D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37264" y="670718"/>
            <a:ext cx="2399018" cy="1817446"/>
          </a:xfrm>
          <a:prstGeom prst="rect">
            <a:avLst/>
          </a:prstGeom>
        </p:spPr>
      </p:pic>
      <p:graphicFrame>
        <p:nvGraphicFramePr>
          <p:cNvPr id="98" name="Таблица 97">
            <a:extLst>
              <a:ext uri="{FF2B5EF4-FFF2-40B4-BE49-F238E27FC236}">
                <a16:creationId xmlns:a16="http://schemas.microsoft.com/office/drawing/2014/main" xmlns="" id="{7AECEF9B-627D-4469-BB46-887A193D7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9570820"/>
              </p:ext>
            </p:extLst>
          </p:nvPr>
        </p:nvGraphicFramePr>
        <p:xfrm>
          <a:off x="4695059" y="3419192"/>
          <a:ext cx="5141222" cy="1170840"/>
        </p:xfrm>
        <a:graphic>
          <a:graphicData uri="http://schemas.openxmlformats.org/drawingml/2006/table">
            <a:tbl>
              <a:tblPr/>
              <a:tblGrid>
                <a:gridCol w="3478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32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7092" marR="470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Arial Unicode MS" pitchFamily="34" charset="-128"/>
                        </a:rPr>
                        <a:t>9 месяцев 2021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(тыс. пасс)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Arial Unicode MS" pitchFamily="34" charset="-128"/>
                        </a:rPr>
                        <a:t>Перевезено в пригородных поездах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7092" marR="470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1 132,1</a:t>
                      </a:r>
                    </a:p>
                  </a:txBody>
                  <a:tcPr marL="47092" marR="470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2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Из них на рельсовых автобусов РА-3</a:t>
                      </a:r>
                    </a:p>
                  </a:txBody>
                  <a:tcPr marL="47092" marR="470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355,9</a:t>
                      </a:r>
                    </a:p>
                  </a:txBody>
                  <a:tcPr marL="47092" marR="470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2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857311"/>
                  </a:ext>
                </a:extLst>
              </a:tr>
            </a:tbl>
          </a:graphicData>
        </a:graphic>
      </p:graphicFrame>
      <p:pic>
        <p:nvPicPr>
          <p:cNvPr id="81" name="Picture 12">
            <a:extLst>
              <a:ext uri="{FF2B5EF4-FFF2-40B4-BE49-F238E27FC236}">
                <a16:creationId xmlns:a16="http://schemas.microsoft.com/office/drawing/2014/main" xmlns="" id="{84079F20-819F-45CA-9736-1F435AD1E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1" r="22281"/>
          <a:stretch/>
        </p:blipFill>
        <p:spPr bwMode="auto">
          <a:xfrm>
            <a:off x="1778548" y="4637657"/>
            <a:ext cx="375992" cy="37678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олилиния: фигура 12">
            <a:extLst>
              <a:ext uri="{FF2B5EF4-FFF2-40B4-BE49-F238E27FC236}">
                <a16:creationId xmlns:a16="http://schemas.microsoft.com/office/drawing/2014/main" xmlns="" id="{5178F524-37C7-4567-ACCA-3DCFB4781FD3}"/>
              </a:ext>
            </a:extLst>
          </p:cNvPr>
          <p:cNvSpPr/>
          <p:nvPr/>
        </p:nvSpPr>
        <p:spPr>
          <a:xfrm rot="2523586">
            <a:off x="2033559" y="5125347"/>
            <a:ext cx="537368" cy="86756"/>
          </a:xfrm>
          <a:custGeom>
            <a:avLst/>
            <a:gdLst>
              <a:gd name="connsiteX0" fmla="*/ 0 w 968721"/>
              <a:gd name="connsiteY0" fmla="*/ 0 h 126748"/>
              <a:gd name="connsiteX1" fmla="*/ 208230 w 968721"/>
              <a:gd name="connsiteY1" fmla="*/ 81481 h 126748"/>
              <a:gd name="connsiteX2" fmla="*/ 561315 w 968721"/>
              <a:gd name="connsiteY2" fmla="*/ 63374 h 126748"/>
              <a:gd name="connsiteX3" fmla="*/ 968721 w 968721"/>
              <a:gd name="connsiteY3" fmla="*/ 126748 h 12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721" h="126748">
                <a:moveTo>
                  <a:pt x="0" y="0"/>
                </a:moveTo>
                <a:cubicBezTo>
                  <a:pt x="57339" y="35459"/>
                  <a:pt x="114678" y="70919"/>
                  <a:pt x="208230" y="81481"/>
                </a:cubicBezTo>
                <a:cubicBezTo>
                  <a:pt x="301783" y="92043"/>
                  <a:pt x="434567" y="55830"/>
                  <a:pt x="561315" y="63374"/>
                </a:cubicBezTo>
                <a:cubicBezTo>
                  <a:pt x="688063" y="70918"/>
                  <a:pt x="828392" y="98833"/>
                  <a:pt x="968721" y="126748"/>
                </a:cubicBezTo>
              </a:path>
            </a:pathLst>
          </a:custGeom>
          <a:solidFill>
            <a:schemeClr val="bg2">
              <a:lumMod val="90000"/>
            </a:schemeClr>
          </a:solidFill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19D77C13-4356-4BCD-B6BB-F18CB79EC718}"/>
              </a:ext>
            </a:extLst>
          </p:cNvPr>
          <p:cNvCxnSpPr/>
          <p:nvPr/>
        </p:nvCxnSpPr>
        <p:spPr>
          <a:xfrm>
            <a:off x="200472" y="6309320"/>
            <a:ext cx="432048" cy="0"/>
          </a:xfrm>
          <a:prstGeom prst="line">
            <a:avLst/>
          </a:prstGeom>
          <a:noFill/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4468D43-1BB9-4A9F-97B2-79C94F6B3EDA}"/>
              </a:ext>
            </a:extLst>
          </p:cNvPr>
          <p:cNvSpPr txBox="1"/>
          <p:nvPr/>
        </p:nvSpPr>
        <p:spPr>
          <a:xfrm>
            <a:off x="648581" y="6195225"/>
            <a:ext cx="110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2023 год </a:t>
            </a:r>
          </a:p>
        </p:txBody>
      </p:sp>
    </p:spTree>
    <p:extLst>
      <p:ext uri="{BB962C8B-B14F-4D97-AF65-F5344CB8AC3E}">
        <p14:creationId xmlns:p14="http://schemas.microsoft.com/office/powerpoint/2010/main" xmlns="" val="37857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745678-0ECA-4FD5-A2B5-3FAE53A8ED72}"/>
              </a:ext>
            </a:extLst>
          </p:cNvPr>
          <p:cNvSpPr txBox="1"/>
          <p:nvPr/>
        </p:nvSpPr>
        <p:spPr>
          <a:xfrm>
            <a:off x="-3" y="0"/>
            <a:ext cx="9906004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ПРЕДЛОЖЕНИЯ В ПРОЕКТ РЕШЕНИЯ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F375A2-EFB3-49A8-AFA4-063C6C3996C5}"/>
              </a:ext>
            </a:extLst>
          </p:cNvPr>
          <p:cNvSpPr txBox="1"/>
          <p:nvPr/>
        </p:nvSpPr>
        <p:spPr>
          <a:xfrm>
            <a:off x="0" y="532608"/>
            <a:ext cx="9906000" cy="33855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6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Министерству транспорта Архангельской области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00C3D9-66E0-4174-831F-FBFB45F35155}"/>
              </a:ext>
            </a:extLst>
          </p:cNvPr>
          <p:cNvSpPr txBox="1"/>
          <p:nvPr/>
        </p:nvSpPr>
        <p:spPr>
          <a:xfrm>
            <a:off x="-37678" y="923103"/>
            <a:ext cx="990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Совместно с АО «Российские железные дороги» и АО «Северная пригородная пассажирская компания» продолжить работу по комплексному обновлению подвижного состава пригородных поездов на территории Архангельской области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4824B7-0AAB-4037-B912-F2CB050C2F86}"/>
              </a:ext>
            </a:extLst>
          </p:cNvPr>
          <p:cNvSpPr txBox="1"/>
          <p:nvPr/>
        </p:nvSpPr>
        <p:spPr>
          <a:xfrm>
            <a:off x="-3750" y="1836174"/>
            <a:ext cx="9920090" cy="33855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6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Архангельскому областному Собранию депутатов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00C3D9-66E0-4174-831F-FBFB45F35155}"/>
              </a:ext>
            </a:extLst>
          </p:cNvPr>
          <p:cNvSpPr txBox="1"/>
          <p:nvPr/>
        </p:nvSpPr>
        <p:spPr>
          <a:xfrm>
            <a:off x="10340" y="2259646"/>
            <a:ext cx="990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Оказать поддержку министерству транспорта Архангельской области в части обеспечения необходимого объема финансирования за счет средств областного бюджета на мероприятия по компенсации выпадающих доходов, возникающих в результате государственного регулирования тарифов на перевозку пассажиров и багажа в пригородном сообщении на территории Архангельской области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27968" y="6430787"/>
            <a:ext cx="49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3920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2611</TotalTime>
  <Words>196</Words>
  <Application>Microsoft Office PowerPoint</Application>
  <PresentationFormat>Лист A4 (210x297 мм)</PresentationFormat>
  <Paragraphs>51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дополнительных путей  на станциях Вельск, Вага в рамках строительства Северного широтного хода</dc:title>
  <dc:creator>Епонишников Илья Валерьевич</dc:creator>
  <cp:lastModifiedBy>Пользователь</cp:lastModifiedBy>
  <cp:revision>220</cp:revision>
  <cp:lastPrinted>2021-08-20T09:34:38Z</cp:lastPrinted>
  <dcterms:created xsi:type="dcterms:W3CDTF">2020-06-18T12:12:37Z</dcterms:created>
  <dcterms:modified xsi:type="dcterms:W3CDTF">2021-10-20T20:06:39Z</dcterms:modified>
</cp:coreProperties>
</file>