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25" r:id="rId2"/>
    <p:sldId id="321" r:id="rId3"/>
    <p:sldId id="334" r:id="rId4"/>
    <p:sldId id="327" r:id="rId5"/>
    <p:sldId id="328" r:id="rId6"/>
    <p:sldId id="329" r:id="rId7"/>
    <p:sldId id="335" r:id="rId8"/>
    <p:sldId id="330" r:id="rId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48" autoAdjust="0"/>
  </p:normalViewPr>
  <p:slideViewPr>
    <p:cSldViewPr>
      <p:cViewPr varScale="1">
        <p:scale>
          <a:sx n="66" d="100"/>
          <a:sy n="66" d="100"/>
        </p:scale>
        <p:origin x="12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Microsoft_Excel_Worksheet2.xlsx"/><Relationship Id="rId1" Type="http://schemas.openxmlformats.org/officeDocument/2006/relationships/image" Target="../media/image2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1.4118102648754653E-2"/>
          <c:y val="7.5818330524141473E-3"/>
          <c:w val="0.97152947918067911"/>
          <c:h val="0.6503482139977313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 счет собственных средств областного бюджета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1.5947124858956135E-3"/>
                  <c:y val="-2.274549915724248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97 214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4.7841374576866359E-3"/>
                  <c:y val="-0.11372749578621226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112 739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 baseline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(первоначально)</c:v>
                </c:pt>
                <c:pt idx="1">
                  <c:v>2022 г. (уточненный план)</c:v>
                </c:pt>
                <c:pt idx="2">
                  <c:v>2023г. (проект)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97214</c:v>
                </c:pt>
                <c:pt idx="1">
                  <c:v>100468</c:v>
                </c:pt>
                <c:pt idx="2">
                  <c:v>112739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 счет целевых средств от бюджетов других уровней (организаций)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94712485895555E-3"/>
                  <c:y val="1.01091107365521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28 107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37 602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30 409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1800" b="1" i="0" u="none" strike="noStrike" kern="1200" baseline="0">
                    <a:solidFill>
                      <a:prstClr val="black"/>
                    </a:solidFill>
                    <a:latin typeface="Times New Roman" pitchFamily="18" charset="0"/>
                    <a:ea typeface="+mn-ea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2022 г. (первоначально)</c:v>
                </c:pt>
                <c:pt idx="1">
                  <c:v>2022 г. (уточненный план)</c:v>
                </c:pt>
                <c:pt idx="2">
                  <c:v>2023г. (проект)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28107</c:v>
                </c:pt>
                <c:pt idx="1">
                  <c:v>37602</c:v>
                </c:pt>
                <c:pt idx="2">
                  <c:v>30409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7"/>
        <c:overlap val="100"/>
        <c:axId val="485459824"/>
        <c:axId val="485459280"/>
      </c:barChart>
      <c:catAx>
        <c:axId val="48545982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rgbClr val="000000"/>
                </a:solidFill>
              </a:defRPr>
            </a:pPr>
            <a:endParaRPr lang="ru-RU"/>
          </a:p>
        </c:txPr>
        <c:crossAx val="485459280"/>
        <c:crosses val="autoZero"/>
        <c:auto val="1"/>
        <c:lblAlgn val="ctr"/>
        <c:lblOffset val="100"/>
        <c:noMultiLvlLbl val="0"/>
      </c:catAx>
      <c:valAx>
        <c:axId val="485459280"/>
        <c:scaling>
          <c:orientation val="minMax"/>
        </c:scaling>
        <c:delete val="1"/>
        <c:axPos val="l"/>
        <c:majorGridlines/>
        <c:numFmt formatCode="#,##0" sourceLinked="1"/>
        <c:majorTickMark val="out"/>
        <c:minorTickMark val="none"/>
        <c:tickLblPos val="none"/>
        <c:crossAx val="48545982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820416639866525E-2"/>
          <c:y val="0.77429434363924021"/>
          <c:w val="0.89516247707369778"/>
          <c:h val="0.19485894936404918"/>
        </c:manualLayout>
      </c:layout>
      <c:overlay val="0"/>
      <c:txPr>
        <a:bodyPr/>
        <a:lstStyle/>
        <a:p>
          <a:pPr>
            <a:defRPr sz="1400" baseline="0">
              <a:solidFill>
                <a:srgbClr val="000000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2.2086147516176425E-2"/>
          <c:y val="6.3425492405605813E-4"/>
          <c:w val="0.97630611285846858"/>
          <c:h val="0.5701683939879689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"указные" категории работников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chemeClr val="accent2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4247</c:v>
                </c:pt>
                <c:pt idx="1">
                  <c:v>3167</c:v>
                </c:pt>
                <c:pt idx="2">
                  <c:v>1080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повышение МРОТ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9819483658903852E-3"/>
                  <c:y val="-6.15387972764931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1262</c:v>
                </c:pt>
                <c:pt idx="1">
                  <c:v>686</c:v>
                </c:pt>
                <c:pt idx="2">
                  <c:v>576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индексация фонда оплаты труда с 01.10.2023 на 5,5% (в т.ч. другие решения по повышению оплаты труда работников бюджетной сферы)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 baseline="0">
                    <a:solidFill>
                      <a:schemeClr val="bg1"/>
                    </a:solidFill>
                    <a:latin typeface="Times New Roman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Потребность</c:v>
                </c:pt>
                <c:pt idx="1">
                  <c:v>Распределено по ГРБС и МО</c:v>
                </c:pt>
                <c:pt idx="2">
                  <c:v>Резерв по минфину АО</c:v>
                </c:pt>
              </c:strCache>
            </c:strRef>
          </c:cat>
          <c:val>
            <c:numRef>
              <c:f>Лист1!$D$2:$D$4</c:f>
              <c:numCache>
                <c:formatCode>#,##0</c:formatCode>
                <c:ptCount val="3"/>
                <c:pt idx="0">
                  <c:v>2490</c:v>
                </c:pt>
                <c:pt idx="1">
                  <c:v>2490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85465808"/>
        <c:axId val="485460368"/>
      </c:barChart>
      <c:catAx>
        <c:axId val="48546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 b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485460368"/>
        <c:crosses val="autoZero"/>
        <c:auto val="1"/>
        <c:lblAlgn val="ctr"/>
        <c:lblOffset val="100"/>
        <c:noMultiLvlLbl val="0"/>
      </c:catAx>
      <c:valAx>
        <c:axId val="485460368"/>
        <c:scaling>
          <c:orientation val="minMax"/>
        </c:scaling>
        <c:delete val="1"/>
        <c:axPos val="l"/>
        <c:numFmt formatCode="#,##0" sourceLinked="1"/>
        <c:majorTickMark val="out"/>
        <c:minorTickMark val="none"/>
        <c:tickLblPos val="none"/>
        <c:crossAx val="48546580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"/>
          <c:y val="0.71543776881933696"/>
          <c:w val="0.9873491068042245"/>
          <c:h val="0.28011828050851495"/>
        </c:manualLayout>
      </c:layout>
      <c:overlay val="0"/>
      <c:txPr>
        <a:bodyPr/>
        <a:lstStyle/>
        <a:p>
          <a:pPr>
            <a:defRPr sz="1600">
              <a:solidFill>
                <a:srgbClr val="000000"/>
              </a:solidFill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0.42021</cdr:x>
      <cdr:y>0.02343</cdr:y>
    </cdr:from>
    <cdr:to>
      <cdr:x>0.58475</cdr:x>
      <cdr:y>0.11966</cdr:y>
    </cdr:to>
    <cdr:sp macro="" textlink="">
      <cdr:nvSpPr>
        <cdr:cNvPr id="7" name="TextBox 1"/>
        <cdr:cNvSpPr txBox="1"/>
      </cdr:nvSpPr>
      <cdr:spPr>
        <a:xfrm xmlns:a="http://schemas.openxmlformats.org/drawingml/2006/main">
          <a:off x="3346500" y="117731"/>
          <a:ext cx="1310367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138 070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0.73199</cdr:x>
      <cdr:y>0</cdr:y>
    </cdr:from>
    <cdr:to>
      <cdr:x>0.90378</cdr:x>
      <cdr:y>0.09623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5829410" y="0"/>
          <a:ext cx="1368152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143 148</a:t>
          </a:r>
        </a:p>
        <a:p xmlns:a="http://schemas.openxmlformats.org/drawingml/2006/main">
          <a:pPr algn="r"/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0.12272</cdr:x>
      <cdr:y>0.88525</cdr:y>
    </cdr:from>
    <cdr:to>
      <cdr:x>0.16758</cdr:x>
      <cdr:y>0.94212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977332" y="4448536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rgbClr val="326064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0.12272</cdr:x>
      <cdr:y>0.79927</cdr:y>
    </cdr:from>
    <cdr:to>
      <cdr:x>0.16758</cdr:x>
      <cdr:y>0.85614</cdr:y>
    </cdr:to>
    <cdr:sp macro="" textlink="">
      <cdr:nvSpPr>
        <cdr:cNvPr id="11" name="Прямоугольник 10"/>
        <cdr:cNvSpPr/>
      </cdr:nvSpPr>
      <cdr:spPr>
        <a:xfrm xmlns:a="http://schemas.openxmlformats.org/drawingml/2006/main">
          <a:off x="977332" y="4016488"/>
          <a:ext cx="357257" cy="285781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40000"/>
            <a:lumOff val="60000"/>
          </a:schemeClr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0.52028</cdr:x>
      <cdr:y>0.31275</cdr:y>
    </cdr:from>
    <cdr:to>
      <cdr:x>0.6351</cdr:x>
      <cdr:y>0.38383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43404" y="1571636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2400" b="1" dirty="0">
            <a:solidFill>
              <a:srgbClr val="C00000"/>
            </a:solidFill>
          </a:endParaRPr>
        </a:p>
      </cdr:txBody>
    </cdr:sp>
  </cdr:relSizeAnchor>
  <cdr:relSizeAnchor xmlns:cdr="http://schemas.openxmlformats.org/drawingml/2006/chartDrawing">
    <cdr:from>
      <cdr:x>0.5819</cdr:x>
      <cdr:y>0.26405</cdr:y>
    </cdr:from>
    <cdr:to>
      <cdr:x>0.74287</cdr:x>
      <cdr:y>0.36547</cdr:y>
    </cdr:to>
    <cdr:cxnSp macro="">
      <cdr:nvCxnSpPr>
        <cdr:cNvPr id="4" name="Прямая со стрелкой 3"/>
        <cdr:cNvCxnSpPr/>
      </cdr:nvCxnSpPr>
      <cdr:spPr>
        <a:xfrm xmlns:a="http://schemas.openxmlformats.org/drawingml/2006/main" flipV="1">
          <a:off x="4634129" y="1326911"/>
          <a:ext cx="1281931" cy="509616"/>
        </a:xfrm>
        <a:prstGeom xmlns:a="http://schemas.openxmlformats.org/drawingml/2006/main" prst="straightConnector1">
          <a:avLst/>
        </a:prstGeom>
        <a:ln xmlns:a="http://schemas.openxmlformats.org/drawingml/2006/main" w="47625">
          <a:solidFill>
            <a:schemeClr val="accent2">
              <a:lumMod val="75000"/>
            </a:schemeClr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0.1027</cdr:x>
      <cdr:y>0.08195</cdr:y>
    </cdr:from>
    <cdr:to>
      <cdr:x>0.26723</cdr:x>
      <cdr:y>0.17818</cdr:y>
    </cdr:to>
    <cdr:sp macro="" textlink="">
      <cdr:nvSpPr>
        <cdr:cNvPr id="9" name="TextBox 1"/>
        <cdr:cNvSpPr txBox="1"/>
      </cdr:nvSpPr>
      <cdr:spPr>
        <a:xfrm xmlns:a="http://schemas.openxmlformats.org/drawingml/2006/main">
          <a:off x="817880" y="411811"/>
          <a:ext cx="1310314" cy="4835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r"/>
          <a:r>
            <a:rPr lang="ru-RU" sz="2200" b="1" dirty="0" smtClean="0">
              <a:latin typeface="Times New Roman" pitchFamily="18" charset="0"/>
              <a:cs typeface="Times New Roman" pitchFamily="18" charset="0"/>
            </a:rPr>
            <a:t>125 321</a:t>
          </a:r>
          <a:endParaRPr lang="ru-RU" sz="22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0.58427</cdr:x>
      <cdr:y>0.2</cdr:y>
    </cdr:from>
    <cdr:to>
      <cdr:x>0.7222</cdr:x>
      <cdr:y>0.27575</cdr:y>
    </cdr:to>
    <cdr:sp macro="" textlink="">
      <cdr:nvSpPr>
        <cdr:cNvPr id="16" name="TextBox 15"/>
        <cdr:cNvSpPr txBox="1"/>
      </cdr:nvSpPr>
      <cdr:spPr>
        <a:xfrm xmlns:a="http://schemas.openxmlformats.org/drawingml/2006/main" flipH="1">
          <a:off x="3744416" y="1008112"/>
          <a:ext cx="883954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6 343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0.24719</cdr:x>
      <cdr:y>0.08571</cdr:y>
    </cdr:from>
    <cdr:to>
      <cdr:x>0.37745</cdr:x>
      <cdr:y>0.16526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84176" y="432048"/>
          <a:ext cx="834799" cy="4009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7 999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0.75281</cdr:x>
      <cdr:y>0.35714</cdr:y>
    </cdr:from>
    <cdr:to>
      <cdr:x>0.91373</cdr:x>
      <cdr:y>0.43289</cdr:y>
    </cdr:to>
    <cdr:sp macro="" textlink="">
      <cdr:nvSpPr>
        <cdr:cNvPr id="6" name="TextBox 1"/>
        <cdr:cNvSpPr txBox="1"/>
      </cdr:nvSpPr>
      <cdr:spPr>
        <a:xfrm xmlns:a="http://schemas.openxmlformats.org/drawingml/2006/main" flipH="1">
          <a:off x="4824536" y="1800200"/>
          <a:ext cx="1031290" cy="3818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Georgia"/>
            </a:defRPr>
          </a:lvl1pPr>
          <a:lvl2pPr marL="457200" indent="0">
            <a:defRPr sz="1100">
              <a:latin typeface="Georgia"/>
            </a:defRPr>
          </a:lvl2pPr>
          <a:lvl3pPr marL="914400" indent="0">
            <a:defRPr sz="1100">
              <a:latin typeface="Georgia"/>
            </a:defRPr>
          </a:lvl3pPr>
          <a:lvl4pPr marL="1371600" indent="0">
            <a:defRPr sz="1100">
              <a:latin typeface="Georgia"/>
            </a:defRPr>
          </a:lvl4pPr>
          <a:lvl5pPr marL="1828800" indent="0">
            <a:defRPr sz="1100">
              <a:latin typeface="Georgia"/>
            </a:defRPr>
          </a:lvl5pPr>
          <a:lvl6pPr marL="2286000" indent="0">
            <a:defRPr sz="1100">
              <a:latin typeface="Georgia"/>
            </a:defRPr>
          </a:lvl6pPr>
          <a:lvl7pPr marL="2743200" indent="0">
            <a:defRPr sz="1100">
              <a:latin typeface="Georgia"/>
            </a:defRPr>
          </a:lvl7pPr>
          <a:lvl8pPr marL="3200400" indent="0">
            <a:defRPr sz="1100">
              <a:latin typeface="Georgia"/>
            </a:defRPr>
          </a:lvl8pPr>
          <a:lvl9pPr marL="3657600" indent="0">
            <a:defRPr sz="1100">
              <a:latin typeface="Georgia"/>
            </a:defRPr>
          </a:lvl9pPr>
        </a:lstStyle>
        <a:p xmlns:a="http://schemas.openxmlformats.org/drawingml/2006/main">
          <a:pPr algn="ctr"/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1 656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E516B-522E-4A12-ACE8-BEAFF9B44C7A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30219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FB3C6-A629-4A1D-8FB8-E5F0948AB4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922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805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t>27.10.2022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612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FD13145-CDF9-49EF-989B-C82765CC5061}" type="datetime1">
              <a:rPr lang="ru-RU" smtClean="0"/>
              <a:t>27.10.2022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16408-3EB2-4BF2-BE40-83290DBAC4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4542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4357C82-D086-4E7C-9AD3-E731BCF1B0FA}" type="datetime1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Министерство финансов Архангельской области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09ACD69-000A-4DFE-8A40-8645A2C3B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sz="3100" dirty="0" smtClean="0">
                <a:latin typeface="+mn-lt"/>
              </a:rPr>
              <a:t>О бюджетных проектировках на 202</a:t>
            </a:r>
            <a:r>
              <a:rPr lang="en-US" sz="3100" dirty="0" smtClean="0">
                <a:latin typeface="+mn-lt"/>
              </a:rPr>
              <a:t>3</a:t>
            </a:r>
            <a:r>
              <a:rPr lang="ru-RU" sz="3100" dirty="0" smtClean="0">
                <a:latin typeface="+mn-lt"/>
              </a:rPr>
              <a:t> год 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и на плановый период 202</a:t>
            </a:r>
            <a:r>
              <a:rPr lang="en-US" sz="3100" dirty="0" smtClean="0">
                <a:latin typeface="+mn-lt"/>
              </a:rPr>
              <a:t>4</a:t>
            </a:r>
            <a:r>
              <a:rPr lang="ru-RU" sz="3100" dirty="0" smtClean="0">
                <a:latin typeface="+mn-lt"/>
              </a:rPr>
              <a:t> и 202</a:t>
            </a:r>
            <a:r>
              <a:rPr lang="en-US" sz="3100" dirty="0" smtClean="0">
                <a:latin typeface="+mn-lt"/>
              </a:rPr>
              <a:t>5</a:t>
            </a:r>
            <a:r>
              <a:rPr lang="ru-RU" sz="3100" dirty="0" smtClean="0">
                <a:latin typeface="+mn-lt"/>
              </a:rPr>
              <a:t> годов 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по государственной программе</a:t>
            </a:r>
            <a:br>
              <a:rPr lang="ru-RU" sz="3100" dirty="0" smtClean="0">
                <a:latin typeface="+mn-lt"/>
              </a:rPr>
            </a:br>
            <a:r>
              <a:rPr lang="ru-RU" sz="3100" dirty="0" smtClean="0">
                <a:latin typeface="+mn-lt"/>
              </a:rPr>
              <a:t>«Управление государственными финансами                            и государственным долгом Архангельской области»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700" dirty="0">
                <a:latin typeface="+mn-lt"/>
              </a:rPr>
              <a:t/>
            </a:r>
            <a:br>
              <a:rPr lang="en-US" sz="2700" dirty="0">
                <a:latin typeface="+mn-lt"/>
              </a:rPr>
            </a:br>
            <a:r>
              <a:rPr lang="en-US" sz="2700" dirty="0" smtClean="0">
                <a:latin typeface="+mn-lt"/>
              </a:rPr>
              <a:t/>
            </a:r>
            <a:br>
              <a:rPr lang="en-US" sz="2700" dirty="0" smtClean="0">
                <a:latin typeface="+mn-lt"/>
              </a:rPr>
            </a:br>
            <a:r>
              <a:rPr lang="ru-RU" sz="2700" b="1" dirty="0" smtClean="0">
                <a:latin typeface="+mn-lt"/>
              </a:rPr>
              <a:t/>
            </a:r>
            <a:br>
              <a:rPr lang="ru-RU" sz="2700" b="1" dirty="0" smtClean="0">
                <a:latin typeface="+mn-lt"/>
              </a:rPr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685776" y="1916832"/>
            <a:ext cx="8001024" cy="1752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 областного закона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«Об областном бюджете на 2023 год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на плановый период   </a:t>
            </a:r>
          </a:p>
          <a:p>
            <a:pPr algn="ctr">
              <a:buNone/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2024 и 2025 годов»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39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995" y="138242"/>
            <a:ext cx="9286908" cy="500069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Динамика налоговых и неналоговых доходов 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областного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бюджета                         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(исходя из показателей прогноза СЭР Архангельской области и Ненецкого АО)</a:t>
            </a:r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619051"/>
              </p:ext>
            </p:extLst>
          </p:nvPr>
        </p:nvGraphicFramePr>
        <p:xfrm>
          <a:off x="107504" y="764704"/>
          <a:ext cx="8893650" cy="5943384"/>
        </p:xfrm>
        <a:graphic>
          <a:graphicData uri="http://schemas.openxmlformats.org/drawingml/2006/table">
            <a:tbl>
              <a:tblPr/>
              <a:tblGrid>
                <a:gridCol w="2772971"/>
                <a:gridCol w="1440160"/>
                <a:gridCol w="1224136"/>
                <a:gridCol w="1139907"/>
                <a:gridCol w="1164349"/>
                <a:gridCol w="1152127"/>
              </a:tblGrid>
              <a:tr h="347091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2023 г.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3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поправками),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оценка,   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прогноз,</a:t>
                      </a:r>
                      <a:b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</a:t>
                      </a:r>
                    </a:p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 оценки 2022 г.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1DA"/>
                    </a:solidFill>
                  </a:tcPr>
                </a:tc>
              </a:tr>
              <a:tr h="1455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прибыль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28 520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29 833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1 313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НДФЛ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23 434 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24 337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26 229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1 892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108 %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8 809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9 088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3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4 763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4 485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5 072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113 %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3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имущество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10 493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10 492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9 691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- 801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92 %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за пользование природными ресурсами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3 883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3 823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3 858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101 %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9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налоги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121</a:t>
                      </a:r>
                      <a:endParaRPr kumimoji="0" lang="ru-RU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117 %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8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</a:t>
                      </a: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277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2 325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- 355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Wingdings 3" pitchFamily="18" charset="2"/>
                        </a:rPr>
                        <a:t>85 %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6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налоговые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неналоговые доходы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104 %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143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 Дорожный фонд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8 853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7 947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- 906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5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Справочно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                и неналоговые доходы                   без Дорожного фонда АО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73 078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74 037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77 910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3 873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105 %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313" name="Rectangle 84"/>
          <p:cNvSpPr>
            <a:spLocks noChangeArrowheads="1"/>
          </p:cNvSpPr>
          <p:nvPr/>
        </p:nvSpPr>
        <p:spPr bwMode="auto">
          <a:xfrm flipV="1">
            <a:off x="323850" y="6811965"/>
            <a:ext cx="8820150" cy="4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ru-RU" sz="1200" b="1">
              <a:solidFill>
                <a:schemeClr val="tx2"/>
              </a:solidFill>
              <a:latin typeface="Georgia" pitchFamily="18" charset="0"/>
            </a:endParaRPr>
          </a:p>
        </p:txBody>
      </p:sp>
      <p:sp>
        <p:nvSpPr>
          <p:cNvPr id="9314" name="Rectangle 2"/>
          <p:cNvSpPr>
            <a:spLocks noChangeArrowheads="1"/>
          </p:cNvSpPr>
          <p:nvPr/>
        </p:nvSpPr>
        <p:spPr bwMode="auto">
          <a:xfrm rot="10800000" flipV="1">
            <a:off x="251521" y="6309322"/>
            <a:ext cx="8429625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b="1">
                <a:solidFill>
                  <a:schemeClr val="tx2"/>
                </a:solidFill>
                <a:latin typeface="Trebuchet MS" pitchFamily="34" charset="0"/>
              </a:rPr>
              <a:t> </a:t>
            </a:r>
            <a:endParaRPr lang="ru-RU" b="1">
              <a:solidFill>
                <a:schemeClr val="tx2"/>
              </a:solidFill>
            </a:endParaRPr>
          </a:p>
          <a:p>
            <a:endParaRPr lang="ru-RU" sz="1600">
              <a:solidFill>
                <a:schemeClr val="tx2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978149" y="-52679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146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3</a:t>
            </a:fld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875309"/>
              </p:ext>
            </p:extLst>
          </p:nvPr>
        </p:nvGraphicFramePr>
        <p:xfrm>
          <a:off x="179510" y="836711"/>
          <a:ext cx="8773122" cy="4644304"/>
        </p:xfrm>
        <a:graphic>
          <a:graphicData uri="http://schemas.openxmlformats.org/drawingml/2006/table">
            <a:tbl>
              <a:tblPr/>
              <a:tblGrid>
                <a:gridCol w="4392490"/>
                <a:gridCol w="1224136"/>
                <a:gridCol w="1152128"/>
                <a:gridCol w="1152128"/>
                <a:gridCol w="852240"/>
              </a:tblGrid>
              <a:tr h="627847"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межбюджетных трансфертов</a:t>
                      </a:r>
                      <a:endParaRPr lang="ru-RU" sz="15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(ожидаемое/</a:t>
                      </a:r>
                      <a:r>
                        <a:rPr lang="ru-RU" sz="15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оценка</a:t>
                      </a:r>
                      <a:r>
                        <a:rPr lang="ru-RU" sz="15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</a:t>
                      </a:r>
                    </a:p>
                    <a:p>
                      <a:pPr algn="ctr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  <a:endParaRPr lang="ru-RU" sz="13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2023 г. -2022 г., млн. рублей</a:t>
                      </a:r>
                      <a:endParaRPr lang="ru-RU" sz="13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3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Темп  прироста </a:t>
                      </a:r>
                      <a:r>
                        <a:rPr kumimoji="0" lang="ru-RU" sz="14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2023/2022</a:t>
                      </a:r>
                    </a:p>
                  </a:txBody>
                  <a:tcPr marL="36000" marR="36000" marT="36000" marB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484241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+ 4 %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Безвозмездные поступления, всего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48 517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43 612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216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- 4 905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67376">
                <a:tc>
                  <a:txBody>
                    <a:bodyPr/>
                    <a:lstStyle/>
                    <a:p>
                      <a:r>
                        <a:rPr lang="ru-RU" sz="1200" i="1" dirty="0" smtClean="0">
                          <a:solidFill>
                            <a:srgbClr val="000000"/>
                          </a:solidFill>
                        </a:rPr>
                        <a:t>из них:</a:t>
                      </a:r>
                      <a:endParaRPr lang="ru-RU" sz="1200" i="1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45519">
                <a:tc>
                  <a:txBody>
                    <a:bodyPr/>
                    <a:lstStyle/>
                    <a:p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</a:t>
                      </a:r>
                      <a:r>
                        <a:rPr lang="ru-RU" sz="16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обеспеченности и на повышение оплаты труда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1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12 121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203 </a:t>
                      </a:r>
                      <a:r>
                        <a:rPr lang="ru-RU" sz="1800" b="0" i="0" u="none" strike="noStrike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(?)</a:t>
                      </a:r>
                      <a:endParaRPr lang="ru-RU" sz="1800" b="0" i="0" u="none" strike="noStrike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1 082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+ 9 %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7812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субсидии, субвенции и иные целевые межбюджетные трансферты из </a:t>
                      </a:r>
                      <a:r>
                        <a:rPr kumimoji="0" lang="ru-RU" sz="16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фед.бюджета</a:t>
                      </a:r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*</a:t>
                      </a:r>
                      <a:endParaRPr kumimoji="0" lang="ru-RU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28 138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24 260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44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r" fontAlgn="ctr">
                        <a:buFontTx/>
                        <a:buNone/>
                      </a:pP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- 3 878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- 14 %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8096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Фонда ЖКХ</a:t>
                      </a:r>
                      <a:endParaRPr kumimoji="0" lang="ru-RU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7 233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6 000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-1 233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- 13 %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6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поступления от организаций</a:t>
                      </a:r>
                      <a:endParaRPr kumimoji="0" lang="ru-RU" sz="1600" b="0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298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150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44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- 148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R="108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- 50 %</a:t>
                      </a:r>
                      <a:endParaRPr lang="ru-RU" sz="18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0673"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ru-RU" sz="1800" b="1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ДОХОДОВ</a:t>
                      </a:r>
                      <a:endParaRPr kumimoji="0" lang="ru-RU" sz="1800" b="1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21600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131 407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129 469</a:t>
                      </a:r>
                      <a:endParaRPr lang="ru-RU" sz="20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- 1 938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20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368032"/>
            <a:ext cx="8820472" cy="428628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Доходы  областного бюджета 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107504" y="6093296"/>
            <a:ext cx="8712968" cy="44901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71022" y="386108"/>
            <a:ext cx="8229600" cy="107157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Структура расходов областного бюджета 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(по источникам финансирования), млн. рублей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4272395"/>
              </p:ext>
            </p:extLst>
          </p:nvPr>
        </p:nvGraphicFramePr>
        <p:xfrm>
          <a:off x="263686" y="1250387"/>
          <a:ext cx="7963818" cy="50251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4</a:t>
            </a:fld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004048" y="1811677"/>
            <a:ext cx="1152128" cy="361413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05110" y="2252180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+ 12%</a:t>
            </a:r>
            <a:endParaRPr lang="ru-RU" sz="2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5616" y="3620425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28184" y="2972039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37058" y="1897844"/>
            <a:ext cx="9361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- 19 %</a:t>
            </a:r>
            <a:endParaRPr lang="ru-RU" sz="2000" b="1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3686" y="6100532"/>
            <a:ext cx="8757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 года сформированы с дефицитом– 15,9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 </a:t>
            </a:r>
            <a:r>
              <a:rPr lang="ru-RU" sz="1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(с учетом допустимых превышений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619996" y="2833539"/>
            <a:ext cx="12422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100 468</a:t>
            </a:r>
          </a:p>
          <a:p>
            <a:pPr algn="ctr"/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областные средства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4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8174736" y="116632"/>
            <a:ext cx="762000" cy="432048"/>
          </a:xfrm>
        </p:spPr>
        <p:txBody>
          <a:bodyPr/>
          <a:lstStyle/>
          <a:p>
            <a:r>
              <a:rPr lang="ru-RU" dirty="0" smtClean="0"/>
              <a:t>99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179512" y="548680"/>
            <a:ext cx="8784976" cy="10229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Информация о дополнительной потребности на 2023 год на повышение заработной платы работников бюджетной сферы Архангельской области –                      </a:t>
            </a:r>
            <a:r>
              <a:rPr kumimoji="0" lang="ru-RU" sz="20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прирост к  2022 году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, млн. рублей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0" name="Содержимое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8266503"/>
              </p:ext>
            </p:extLst>
          </p:nvPr>
        </p:nvGraphicFramePr>
        <p:xfrm>
          <a:off x="2555776" y="1628800"/>
          <a:ext cx="640871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2875487"/>
              </p:ext>
            </p:extLst>
          </p:nvPr>
        </p:nvGraphicFramePr>
        <p:xfrm>
          <a:off x="0" y="1844824"/>
          <a:ext cx="2555776" cy="195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29179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МРОТ,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4305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12 130 (+ 7,5%)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01.01.2021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12 792 (+ 5,5%)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40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13 890 (+ 8,6%)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01.06.2022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15 279 (+10,0%)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01.01.2023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16 242 (+6,3%)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354644"/>
              </p:ext>
            </p:extLst>
          </p:nvPr>
        </p:nvGraphicFramePr>
        <p:xfrm>
          <a:off x="0" y="4077072"/>
          <a:ext cx="2555776" cy="2468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440160"/>
              </a:tblGrid>
              <a:tr h="36576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Заработная плата «указных» категорий, рублей/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мес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49 200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53 726 (+ 9,2%)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59 045 (+ 9,9%)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2024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63 592 (+ 7,7%)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917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2025 год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67 725 (+ 6,5%)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Номер слайда 4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</a:t>
            </a: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606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-190624" y="110648"/>
            <a:ext cx="9144064" cy="39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440" tIns="45220" rIns="90440" bIns="45220">
            <a:spAutoFit/>
          </a:bodyPr>
          <a:lstStyle/>
          <a:p>
            <a:pPr algn="ctr" defTabSz="904875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Расходы на реализацию национальных проектов, млн. рублей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157" name="Group 1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0859577"/>
              </p:ext>
            </p:extLst>
          </p:nvPr>
        </p:nvGraphicFramePr>
        <p:xfrm>
          <a:off x="323529" y="494357"/>
          <a:ext cx="8629911" cy="63212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69422"/>
                <a:gridCol w="950273"/>
                <a:gridCol w="901735"/>
                <a:gridCol w="926407"/>
                <a:gridCol w="997669"/>
                <a:gridCol w="1068931"/>
                <a:gridCol w="915474"/>
              </a:tblGrid>
              <a:tr h="489591">
                <a:tc rowSpan="2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 </a:t>
                      </a:r>
                    </a:p>
                  </a:txBody>
                  <a:tcPr marL="89016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(уточненный план)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ru-RU" sz="13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  </a:t>
                      </a: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Отклонение                          2023 г.-2022 г. 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09279">
                <a:tc vMerge="1">
                  <a:txBody>
                    <a:bodyPr/>
                    <a:lstStyle/>
                    <a:p>
                      <a:pPr marL="0" marR="0" lvl="0" indent="0" algn="ct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500" b="1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89016" marR="89016" marT="46288" marB="46288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200" b="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1200" b="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за счет  областного бюджета</a:t>
                      </a:r>
                    </a:p>
                  </a:txBody>
                  <a:tcPr marL="18000" marR="18000" marT="36000" marB="36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357594">
                <a:tc>
                  <a:txBody>
                    <a:bodyPr/>
                    <a:lstStyle/>
                    <a:p>
                      <a:pPr marL="0" marR="0" lvl="0" indent="0" algn="l" defTabSz="938213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 РАСХОДОВ</a:t>
                      </a:r>
                      <a:endParaRPr kumimoji="0" lang="ru-RU" sz="1600" b="1" i="0" u="sng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108000" marR="89016" marT="46288" marB="46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26 186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5 629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22 509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5 811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800" b="1" i="0" u="sng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3 677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1" i="0" u="sng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</a:t>
                      </a:r>
                      <a:endParaRPr lang="ru-RU" sz="1400" b="1" i="0" u="sng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4453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Демография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3 077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3 149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38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Здравоохранение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4 193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341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1 589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- 2 604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-187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3860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Образование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1 298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156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-94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-20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1263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Жилье и городская среда</a:t>
                      </a:r>
                      <a:endParaRPr kumimoji="0" lang="ru-RU" sz="160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11 243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870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7 314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-3 929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-666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81405">
                <a:tc>
                  <a:txBody>
                    <a:bodyPr/>
                    <a:lstStyle/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Безопасные  качественные </a:t>
                      </a:r>
                    </a:p>
                    <a:p>
                      <a:pPr algn="l" fontAlgn="ctr">
                        <a:lnSpc>
                          <a:spcPts val="18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дороги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5 346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3 276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7 986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4 047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2 640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772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7503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Культура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392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257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227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61922">
                <a:tc>
                  <a:txBody>
                    <a:bodyPr/>
                    <a:lstStyle/>
                    <a:p>
                      <a:pPr algn="l" fontAlgn="ctr">
                        <a:lnSpc>
                          <a:spcPts val="182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Туризм и индустрия гостеприимства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0054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ts val="182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МСП и поддержка </a:t>
                      </a:r>
                      <a:r>
                        <a:rPr kumimoji="0" lang="ru-RU" sz="160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предприним</a:t>
                      </a: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инициативы 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175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15142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Экология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164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111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03807">
                <a:tc>
                  <a:txBody>
                    <a:bodyPr/>
                    <a:lstStyle/>
                    <a:p>
                      <a:pPr algn="l" fontAlgn="ctr"/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Цифровая экономика РФ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-8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2387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6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Производительность труда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-1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78532">
                <a:tc>
                  <a:txBody>
                    <a:bodyPr/>
                    <a:lstStyle/>
                    <a:p>
                      <a:pPr algn="l" fontAlgn="ctr">
                        <a:lnSpc>
                          <a:spcPts val="1700"/>
                        </a:lnSpc>
                      </a:pPr>
                      <a:r>
                        <a:rPr kumimoji="0" lang="ru-RU" sz="15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Комплексный план модернизации</a:t>
                      </a:r>
                    </a:p>
                  </a:txBody>
                  <a:tcPr marL="108000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-332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38213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-33</a:t>
                      </a:r>
                    </a:p>
                  </a:txBody>
                  <a:tcPr marL="9525" marR="108000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497" name="Text Box 72"/>
          <p:cNvSpPr txBox="1">
            <a:spLocks noChangeArrowheads="1"/>
          </p:cNvSpPr>
          <p:nvPr/>
        </p:nvSpPr>
        <p:spPr bwMode="auto">
          <a:xfrm>
            <a:off x="7974013" y="4279900"/>
            <a:ext cx="7604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440" tIns="45220" rIns="90440" bIns="45220">
            <a:spAutoFit/>
          </a:bodyPr>
          <a:lstStyle/>
          <a:p>
            <a:pPr defTabSz="904875">
              <a:spcBef>
                <a:spcPct val="50000"/>
              </a:spcBef>
            </a:pPr>
            <a:endParaRPr lang="ru-RU" sz="1300" b="1">
              <a:solidFill>
                <a:srgbClr val="FF3300"/>
              </a:solidFill>
              <a:latin typeface="Franklin Gothic Book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6</a:t>
            </a:fld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529735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>
          <a:xfrm>
            <a:off x="-151950" y="505098"/>
            <a:ext cx="9144000" cy="481256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Отдельные сопоставимые виды </a:t>
            </a:r>
            <a:r>
              <a:rPr lang="ru-RU" sz="20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нецелевой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финансовой поддержки                               муниципальных образований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4392" name="Group 7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66293171"/>
              </p:ext>
            </p:extLst>
          </p:nvPr>
        </p:nvGraphicFramePr>
        <p:xfrm>
          <a:off x="323527" y="1275725"/>
          <a:ext cx="8640961" cy="4770544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896544"/>
                <a:gridCol w="1368152"/>
                <a:gridCol w="1224136"/>
                <a:gridCol w="1152129"/>
              </a:tblGrid>
              <a:tr h="732854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63" marR="89663" marT="46957" marB="46957" anchor="ctr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(уточненный план)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60000"/>
                        <a:lumOff val="40000"/>
                        <a:alpha val="44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(проект)</a:t>
                      </a:r>
                    </a:p>
                  </a:txBody>
                  <a:tcPr marL="89663" marR="89663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Сравнение (2023 г. </a:t>
                      </a:r>
                      <a:b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kumimoji="0" lang="ru-RU" sz="14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- 2022 г.)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000" marR="36000" marT="46957" marB="46957" horzOverflow="overflow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бюджетной обеспеченности (БО) поселений *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- 27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(- 39 %)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2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 процента норматива НДФЛ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для муниципальных округов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+ 48       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(+ 208%)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840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Дотация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выравнивание БО муниципальных районов (муниципальных округов, городских округов)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1 999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+302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(+ 18 %)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46240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Дотация на сбалансированность бюджетов</a:t>
                      </a:r>
                    </a:p>
                  </a:txBody>
                  <a:tcPr marL="89663" marR="89663" marT="46957" marB="46957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- 417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64416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Субсидия 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kumimoji="0" lang="ru-RU" sz="1600" b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софинансирование</a:t>
                      </a:r>
                      <a:r>
                        <a:rPr kumimoji="0" lang="ru-RU" sz="16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вопросов местного значения</a:t>
                      </a:r>
                      <a:endParaRPr kumimoji="0" lang="ru-RU" sz="1600" b="1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2000" marR="89663" marT="46957" marB="46957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4757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6134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+ 1 377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(+ 29 %)</a:t>
                      </a:r>
                    </a:p>
                  </a:txBody>
                  <a:tcPr marL="90129" marR="72000" marT="45452" marB="45452" anchor="ctr" horzOverflow="overflow">
                    <a:solidFill>
                      <a:schemeClr val="bg1"/>
                    </a:solidFill>
                  </a:tcPr>
                </a:tc>
              </a:tr>
              <a:tr h="7354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ru-RU" sz="1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средства областного бюджета</a:t>
                      </a:r>
                      <a:endParaRPr kumimoji="0" lang="ru-RU" sz="18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6 942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ru-RU" sz="20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8 246</a:t>
                      </a:r>
                      <a:endParaRPr kumimoji="0" lang="ru-RU" sz="20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+ 1 304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(+ 19 %)</a:t>
                      </a:r>
                    </a:p>
                  </a:txBody>
                  <a:tcPr marL="0" marR="72000" marT="0" marB="0" anchor="ctr" horzOverflow="overflow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6" name="Номер слайда 9"/>
          <p:cNvSpPr txBox="1">
            <a:spLocks/>
          </p:cNvSpPr>
          <p:nvPr/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40EE5C9-CD71-4368-B7D6-7B48A21416D4}" type="slidenum">
              <a:rPr kumimoji="0" lang="ru-RU" sz="18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20446" y="909604"/>
            <a:ext cx="15716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млн. рублей</a:t>
            </a:r>
            <a:endParaRPr lang="ru-RU" sz="16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259" y="6182643"/>
            <a:ext cx="89644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500" i="1" dirty="0" smtClean="0">
                <a:solidFill>
                  <a:prstClr val="black"/>
                </a:solidFill>
              </a:rPr>
              <a:t>*</a:t>
            </a: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дотации на выравнивание  поселений обусловлено сокращением численности постоянного населения и исключением 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новых муниципальных округов из получателей дотации</a:t>
            </a:r>
            <a:endParaRPr lang="ru-RU" sz="1500" i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902896" y="56400"/>
            <a:ext cx="2133600" cy="476250"/>
          </a:xfrm>
        </p:spPr>
        <p:txBody>
          <a:bodyPr/>
          <a:lstStyle/>
          <a:p>
            <a:pPr>
              <a:defRPr/>
            </a:pPr>
            <a:fld id="{A2D12270-39D4-466B-96B2-8519A14626EB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88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2713B-F09B-4015-8520-55AF9AE3EE9B}" type="slidenum">
              <a:rPr lang="ru-RU" smtClean="0">
                <a:solidFill>
                  <a:schemeClr val="tx1"/>
                </a:solidFill>
              </a:rPr>
              <a:pPr/>
              <a:t>8</a:t>
            </a:fld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01271" y="280046"/>
            <a:ext cx="828092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Общие параметры областного бюджета на 2022 - 2023 годы</a:t>
            </a:r>
            <a:b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8482062"/>
              </p:ext>
            </p:extLst>
          </p:nvPr>
        </p:nvGraphicFramePr>
        <p:xfrm>
          <a:off x="113239" y="620688"/>
          <a:ext cx="8707232" cy="6206592"/>
        </p:xfrm>
        <a:graphic>
          <a:graphicData uri="http://schemas.openxmlformats.org/drawingml/2006/table">
            <a:tbl>
              <a:tblPr/>
              <a:tblGrid>
                <a:gridCol w="4097521"/>
                <a:gridCol w="1390230"/>
                <a:gridCol w="1170720"/>
                <a:gridCol w="976703"/>
                <a:gridCol w="1072058"/>
              </a:tblGrid>
              <a:tr h="488426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2022 год              </a:t>
                      </a: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(ожидаемое),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рублей</a:t>
                      </a: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2023 год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(проект), млн. рублей</a:t>
                      </a:r>
                      <a:endParaRPr lang="ru-RU" sz="14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Прирост(+)/снижение(-) к  </a:t>
                      </a: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ожидаемому 2022 г.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2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6609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млн. руб.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i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ru-RU" sz="1200" b="1" i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49580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131 407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129 469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- 1 938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82 890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85 857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2 967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+ 3 %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2336">
                <a:tc>
                  <a:txBody>
                    <a:bodyPr/>
                    <a:lstStyle/>
                    <a:p>
                      <a:pPr marL="108000" algn="l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48 517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43 612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- 4 905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- 10 %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73251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РАСХОДЫ, ВСЕГО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140 554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143 148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2 594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+ 2 %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6155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 (-)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- 9 147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- 13 679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- 4 532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5304"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% дефицита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16 %</a:t>
                      </a:r>
                      <a:endParaRPr lang="ru-RU" sz="14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+ 5 </a:t>
                      </a:r>
                      <a:r>
                        <a:rPr lang="ru-RU" sz="1400" b="0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b="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32314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ИСТОЧНИКИ ФИНАНСИРОВ-Я ДЕФИЦИТА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9 147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13 679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4 532</a:t>
                      </a:r>
                      <a:endParaRPr lang="ru-RU" sz="16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26535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</a:t>
                      </a:r>
                      <a:b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бюджетных кредитов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10 801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908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- 9 893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7711">
                <a:tc>
                  <a:txBody>
                    <a:bodyPr/>
                    <a:lstStyle/>
                    <a:p>
                      <a:pPr marL="108000" algn="l">
                        <a:lnSpc>
                          <a:spcPts val="15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сальдо по привлечению/погашению кредитов</a:t>
                      </a:r>
                      <a:r>
                        <a:rPr lang="ru-RU" sz="15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кредитных организаций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- 1 778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12 699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14 477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41577">
                <a:tc>
                  <a:txBody>
                    <a:bodyPr/>
                    <a:lstStyle/>
                    <a:p>
                      <a:pPr marL="108000" algn="l">
                        <a:lnSpc>
                          <a:spcPts val="1600"/>
                        </a:lnSpc>
                      </a:pPr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источники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124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ru-RU" sz="15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buFontTx/>
                        <a:buNone/>
                      </a:pPr>
                      <a:r>
                        <a:rPr lang="ru-RU" sz="15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- 52</a:t>
                      </a:r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5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95047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ГОСУДАРСТВЕННЫЙ ДОЛГ                    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конец периода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51 650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65 258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800" b="1" i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608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+26 %</a:t>
                      </a:r>
                      <a:endParaRPr lang="ru-RU" sz="1800" b="1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55304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Уровень государственного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долга (%)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62 %</a:t>
                      </a:r>
                      <a:endParaRPr lang="ru-RU" sz="16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6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76 %</a:t>
                      </a:r>
                      <a:endParaRPr lang="ru-RU" sz="16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+ 14 </a:t>
                      </a:r>
                      <a:r>
                        <a:rPr lang="ru-RU" sz="1400" i="0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п.п</a:t>
                      </a:r>
                      <a:r>
                        <a:rPr lang="ru-RU" sz="1400" i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i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19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2">
      <a:dk1>
        <a:srgbClr val="ADAFC0"/>
      </a:dk1>
      <a:lt1>
        <a:sysClr val="window" lastClr="FFFFFF"/>
      </a:lt1>
      <a:dk2>
        <a:srgbClr val="FFFFFF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5678</TotalTime>
  <Words>1058</Words>
  <Application>Microsoft Office PowerPoint</Application>
  <PresentationFormat>Экран (4:3)</PresentationFormat>
  <Paragraphs>395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Calibri</vt:lpstr>
      <vt:lpstr>Franklin Gothic Book</vt:lpstr>
      <vt:lpstr>Georgia</vt:lpstr>
      <vt:lpstr>Times New Roman</vt:lpstr>
      <vt:lpstr>Trebuchet MS</vt:lpstr>
      <vt:lpstr>Wingdings 2</vt:lpstr>
      <vt:lpstr>Wingdings 3</vt:lpstr>
      <vt:lpstr>Городская</vt:lpstr>
      <vt:lpstr>      О бюджетных проектировках на 2023 год  и на плановый период 2024 и 2025 годов  по государственной программе «Управление государственными финансами                            и государственным долгом Архангельской области»     </vt:lpstr>
      <vt:lpstr> Динамика налоговых и неналоговых доходов областного  бюджета                          (исходя из показателей прогноза СЭР Архангельской области и Ненецкого АО)</vt:lpstr>
      <vt:lpstr>Доходы  областного бюджета </vt:lpstr>
      <vt:lpstr>Презентация PowerPoint</vt:lpstr>
      <vt:lpstr>Презентация PowerPoint</vt:lpstr>
      <vt:lpstr>Презентация PowerPoint</vt:lpstr>
      <vt:lpstr>Отдельные сопоставимые виды нецелевой финансовой поддержки                               муниципальных образований</vt:lpstr>
      <vt:lpstr>Общие параметры областного бюджета на 2022 - 2023 годы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«Управление государственными финансами  и государственным долгом Архангельской области (2014-2016 годы)»</dc:title>
  <dc:creator>Суровцева</dc:creator>
  <cp:lastModifiedBy>minfin user</cp:lastModifiedBy>
  <cp:revision>827</cp:revision>
  <cp:lastPrinted>2022-10-20T09:35:54Z</cp:lastPrinted>
  <dcterms:modified xsi:type="dcterms:W3CDTF">2022-10-27T06:15:14Z</dcterms:modified>
</cp:coreProperties>
</file>