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339" r:id="rId2"/>
    <p:sldId id="380" r:id="rId3"/>
    <p:sldId id="381" r:id="rId4"/>
    <p:sldId id="317" r:id="rId5"/>
    <p:sldId id="343" r:id="rId6"/>
    <p:sldId id="383" r:id="rId7"/>
    <p:sldId id="384" r:id="rId8"/>
    <p:sldId id="385" r:id="rId9"/>
    <p:sldId id="354" r:id="rId10"/>
    <p:sldId id="355" r:id="rId11"/>
    <p:sldId id="340" r:id="rId12"/>
    <p:sldId id="378" r:id="rId13"/>
    <p:sldId id="379" r:id="rId14"/>
    <p:sldId id="377" r:id="rId15"/>
    <p:sldId id="372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3" r:id="rId24"/>
    <p:sldId id="374" r:id="rId25"/>
    <p:sldId id="375" r:id="rId26"/>
    <p:sldId id="376" r:id="rId27"/>
    <p:sldId id="346" r:id="rId28"/>
    <p:sldId id="323" r:id="rId29"/>
    <p:sldId id="331" r:id="rId30"/>
    <p:sldId id="356" r:id="rId31"/>
    <p:sldId id="363" r:id="rId32"/>
    <p:sldId id="360" r:id="rId33"/>
    <p:sldId id="361" r:id="rId34"/>
    <p:sldId id="342" r:id="rId35"/>
    <p:sldId id="352" r:id="rId36"/>
    <p:sldId id="362" r:id="rId37"/>
    <p:sldId id="350" r:id="rId38"/>
    <p:sldId id="358" r:id="rId39"/>
    <p:sldId id="359" r:id="rId40"/>
    <p:sldId id="382" r:id="rId41"/>
    <p:sldId id="338" r:id="rId42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F0A22E"/>
    <a:srgbClr val="8A0000"/>
    <a:srgbClr val="FF5B5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2500" autoAdjust="0"/>
  </p:normalViewPr>
  <p:slideViewPr>
    <p:cSldViewPr>
      <p:cViewPr>
        <p:scale>
          <a:sx n="60" d="100"/>
          <a:sy n="60" d="100"/>
        </p:scale>
        <p:origin x="-161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84;&#1086;&#1089;&#1090;&#1089;&#1077;&#1088;&#1074;&#1080;&#1089;\&#1056;&#1072;&#1073;&#1086;&#1090;&#1072;\&#1041;&#1072;&#1079;&#1072;%202018\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соответствует транспортно-эксплуатационному состоянию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  <a:sp3d/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90.2</c:v>
                </c:pt>
                <c:pt idx="1">
                  <c:v>89.2</c:v>
                </c:pt>
                <c:pt idx="2">
                  <c:v>88.2</c:v>
                </c:pt>
                <c:pt idx="3">
                  <c:v>86.2</c:v>
                </c:pt>
                <c:pt idx="4">
                  <c:v>85.6</c:v>
                </c:pt>
                <c:pt idx="5">
                  <c:v>85.4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D2-4428-BC44-22C13582B0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Соответствует транспортно-эксплуатационному состоянию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10.4</c:v>
                </c:pt>
                <c:pt idx="1">
                  <c:v>11.8</c:v>
                </c:pt>
                <c:pt idx="2">
                  <c:v>12.4</c:v>
                </c:pt>
                <c:pt idx="3">
                  <c:v>13.8</c:v>
                </c:pt>
                <c:pt idx="4">
                  <c:v>14.4</c:v>
                </c:pt>
                <c:pt idx="5">
                  <c:v>14.6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D2-4428-BC44-22C13582B0EB}"/>
            </c:ext>
          </c:extLst>
        </c:ser>
        <c:shape val="box"/>
        <c:axId val="123820672"/>
        <c:axId val="123842944"/>
        <c:axId val="0"/>
      </c:bar3DChart>
      <c:catAx>
        <c:axId val="1238206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842944"/>
        <c:crosses val="autoZero"/>
        <c:auto val="1"/>
        <c:lblAlgn val="ctr"/>
        <c:lblOffset val="100"/>
      </c:catAx>
      <c:valAx>
        <c:axId val="123842944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82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106434972580987E-3"/>
          <c:y val="0.8117543447627994"/>
          <c:w val="0.99556612979981085"/>
          <c:h val="0.1683615155785186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Лист1!$A$7</c:f>
              <c:strCache>
                <c:ptCount val="1"/>
                <c:pt idx="0">
                  <c:v>Хорошее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130</a:t>
                    </a:r>
                  </a:p>
                </c:rich>
              </c:tx>
              <c:showVal val="1"/>
            </c:dLbl>
            <c:showVal val="1"/>
          </c:dLbls>
          <c:trendline>
            <c:spPr>
              <a:ln w="38100">
                <a:solidFill>
                  <a:srgbClr val="00B050"/>
                </a:solidFill>
                <a:prstDash val="sysDot"/>
              </a:ln>
            </c:spPr>
            <c:trendlineType val="linear"/>
          </c:trendline>
          <c:cat>
            <c:numRef>
              <c:f>Лист1!$B$6:$F$6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Лист1!$B$7:$F$7</c:f>
              <c:numCache>
                <c:formatCode>General</c:formatCode>
                <c:ptCount val="5"/>
                <c:pt idx="0">
                  <c:v>148</c:v>
                </c:pt>
                <c:pt idx="1">
                  <c:v>160</c:v>
                </c:pt>
                <c:pt idx="2">
                  <c:v>165</c:v>
                </c:pt>
                <c:pt idx="3">
                  <c:v>175</c:v>
                </c:pt>
                <c:pt idx="4">
                  <c:v>187</c:v>
                </c:pt>
              </c:numCache>
            </c:numRef>
          </c:val>
        </c:ser>
        <c:ser>
          <c:idx val="1"/>
          <c:order val="1"/>
          <c:tx>
            <c:strRef>
              <c:f>Лист1!$A$8</c:f>
              <c:strCache>
                <c:ptCount val="1"/>
                <c:pt idx="0">
                  <c:v>Удовлетворительное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numRef>
              <c:f>Лист1!$B$6:$F$6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Лист1!$B$8:$F$8</c:f>
              <c:numCache>
                <c:formatCode>General</c:formatCode>
                <c:ptCount val="5"/>
                <c:pt idx="0">
                  <c:v>313</c:v>
                </c:pt>
                <c:pt idx="1">
                  <c:v>304</c:v>
                </c:pt>
                <c:pt idx="2">
                  <c:v>299</c:v>
                </c:pt>
                <c:pt idx="3">
                  <c:v>289</c:v>
                </c:pt>
                <c:pt idx="4">
                  <c:v>283</c:v>
                </c:pt>
              </c:numCache>
            </c:numRef>
          </c:val>
        </c:ser>
        <c:ser>
          <c:idx val="2"/>
          <c:order val="2"/>
          <c:tx>
            <c:strRef>
              <c:f>Лист1!$A$9</c:f>
              <c:strCache>
                <c:ptCount val="1"/>
                <c:pt idx="0">
                  <c:v>Неудовлетворительное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4"/>
              <c:layout>
                <c:manualLayout>
                  <c:x val="0"/>
                  <c:y val="-1.3468013468013554E-2"/>
                </c:manualLayout>
              </c:layout>
              <c:showVal val="1"/>
            </c:dLbl>
            <c:showVal val="1"/>
          </c:dLbls>
          <c:cat>
            <c:numRef>
              <c:f>Лист1!$B$6:$F$6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Лист1!$B$9:$F$9</c:f>
              <c:numCache>
                <c:formatCode>General</c:formatCode>
                <c:ptCount val="5"/>
                <c:pt idx="0">
                  <c:v>167</c:v>
                </c:pt>
                <c:pt idx="1">
                  <c:v>151</c:v>
                </c:pt>
                <c:pt idx="2">
                  <c:v>149</c:v>
                </c:pt>
                <c:pt idx="3">
                  <c:v>137</c:v>
                </c:pt>
                <c:pt idx="4">
                  <c:v>132</c:v>
                </c:pt>
              </c:numCache>
            </c:numRef>
          </c:val>
        </c:ser>
        <c:ser>
          <c:idx val="3"/>
          <c:order val="3"/>
          <c:tx>
            <c:strRef>
              <c:f>Лист1!$A$10</c:f>
              <c:strCache>
                <c:ptCount val="1"/>
                <c:pt idx="0">
                  <c:v>Аварийное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trendline>
            <c:spPr>
              <a:ln w="38100">
                <a:solidFill>
                  <a:srgbClr val="FF3300"/>
                </a:solidFill>
                <a:prstDash val="sysDot"/>
              </a:ln>
            </c:spPr>
            <c:trendlineType val="linear"/>
          </c:trendline>
          <c:cat>
            <c:numRef>
              <c:f>Лист1!$B$6:$F$6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Лист1!$B$10:$F$10</c:f>
              <c:numCache>
                <c:formatCode>General</c:formatCode>
                <c:ptCount val="5"/>
                <c:pt idx="0">
                  <c:v>31</c:v>
                </c:pt>
                <c:pt idx="1">
                  <c:v>21</c:v>
                </c:pt>
                <c:pt idx="2">
                  <c:v>20</c:v>
                </c:pt>
                <c:pt idx="3">
                  <c:v>21</c:v>
                </c:pt>
                <c:pt idx="4">
                  <c:v>11</c:v>
                </c:pt>
              </c:numCache>
            </c:numRef>
          </c:val>
        </c:ser>
        <c:gapWidth val="196"/>
        <c:overlap val="-40"/>
        <c:axId val="82041472"/>
        <c:axId val="81928576"/>
      </c:barChart>
      <c:catAx>
        <c:axId val="82041472"/>
        <c:scaling>
          <c:orientation val="minMax"/>
        </c:scaling>
        <c:axPos val="b"/>
        <c:numFmt formatCode="General" sourceLinked="1"/>
        <c:tickLblPos val="nextTo"/>
        <c:crossAx val="81928576"/>
        <c:crosses val="autoZero"/>
        <c:auto val="1"/>
        <c:lblAlgn val="ctr"/>
        <c:lblOffset val="100"/>
      </c:catAx>
      <c:valAx>
        <c:axId val="81928576"/>
        <c:scaling>
          <c:orientation val="minMax"/>
        </c:scaling>
        <c:axPos val="l"/>
        <c:majorGridlines/>
        <c:numFmt formatCode="General" sourceLinked="1"/>
        <c:tickLblPos val="nextTo"/>
        <c:crossAx val="82041472"/>
        <c:crosses val="autoZero"/>
        <c:crossBetween val="between"/>
      </c:valAx>
    </c:plotArea>
    <c:legend>
      <c:legendPos val="b"/>
      <c:legendEntry>
        <c:idx val="4"/>
        <c:delete val="1"/>
      </c:legendEntry>
      <c:legendEntry>
        <c:idx val="5"/>
        <c:delete val="1"/>
      </c:legendEntry>
      <c:layout/>
    </c:legend>
    <c:plotVisOnly val="1"/>
    <c:dispBlanksAs val="gap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7"/>
          </a:xfrm>
          <a:prstGeom prst="rect">
            <a:avLst/>
          </a:prstGeom>
        </p:spPr>
        <p:txBody>
          <a:bodyPr vert="horz" lIns="91939" tIns="45970" rIns="91939" bIns="4597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7"/>
          </a:xfrm>
          <a:prstGeom prst="rect">
            <a:avLst/>
          </a:prstGeom>
        </p:spPr>
        <p:txBody>
          <a:bodyPr vert="horz" lIns="91939" tIns="45970" rIns="91939" bIns="45970" rtlCol="0"/>
          <a:lstStyle>
            <a:lvl1pPr algn="r">
              <a:defRPr sz="1200"/>
            </a:lvl1pPr>
          </a:lstStyle>
          <a:p>
            <a:fld id="{4D28FFD9-44CC-4D05-9571-6A6417D68B4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2950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39" tIns="45970" rIns="91939" bIns="4597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4876"/>
            <a:ext cx="5335588" cy="4467225"/>
          </a:xfrm>
          <a:prstGeom prst="rect">
            <a:avLst/>
          </a:prstGeom>
        </p:spPr>
        <p:txBody>
          <a:bodyPr vert="horz" lIns="91939" tIns="45970" rIns="91939" bIns="4597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889250" cy="496886"/>
          </a:xfrm>
          <a:prstGeom prst="rect">
            <a:avLst/>
          </a:prstGeom>
        </p:spPr>
        <p:txBody>
          <a:bodyPr vert="horz" lIns="91939" tIns="45970" rIns="91939" bIns="4597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8165"/>
            <a:ext cx="2889250" cy="496886"/>
          </a:xfrm>
          <a:prstGeom prst="rect">
            <a:avLst/>
          </a:prstGeom>
        </p:spPr>
        <p:txBody>
          <a:bodyPr vert="horz" lIns="91939" tIns="45970" rIns="91939" bIns="45970" rtlCol="0" anchor="b"/>
          <a:lstStyle>
            <a:lvl1pPr algn="r">
              <a:defRPr sz="1200"/>
            </a:lvl1pPr>
          </a:lstStyle>
          <a:p>
            <a:fld id="{20E0F720-161F-4262-8750-8240FBAF8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0F720-161F-4262-8750-8240FBAF85D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FFC8-418F-4D9E-B18A-B72F0DD881E2}" type="datetime1">
              <a:rPr lang="ru-RU" smtClean="0"/>
              <a:pPr/>
              <a:t>07.12.2018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EDF8-CBDC-48D3-AF97-C3669F785FDB}" type="datetime1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792D-0CA3-4A94-B575-A2B1A11B4C95}" type="datetime1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E2CD-4322-4F6C-8500-FB6DE1061B3B}" type="datetime1">
              <a:rPr lang="ru-RU" smtClean="0"/>
              <a:pPr/>
              <a:t>07.12.2018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9B43-9420-4884-9E26-323FCBB5340B}" type="datetime1">
              <a:rPr lang="ru-RU" smtClean="0"/>
              <a:pPr/>
              <a:t>07.12.2018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1779-D1E1-411E-979F-E37484AB4244}" type="datetime1">
              <a:rPr lang="ru-RU" smtClean="0"/>
              <a:pPr/>
              <a:t>07.12.2018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B2EF-1ED2-43D1-A228-FB748912D38E}" type="datetime1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A83B-0782-43CD-A848-34D01F2C52E4}" type="datetime1">
              <a:rPr lang="ru-RU" smtClean="0"/>
              <a:pPr/>
              <a:t>07.12.2018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5852-DC01-4166-8A4A-A71603AE67C1}" type="datetime1">
              <a:rPr lang="ru-RU" smtClean="0"/>
              <a:pPr/>
              <a:t>07.12.2018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3FE1-221F-407F-B5DD-E960215D1FD0}" type="datetime1">
              <a:rPr lang="ru-RU" smtClean="0"/>
              <a:pPr/>
              <a:t>07.12.2018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F442-4249-47FD-BB83-B139448C4F4E}" type="datetime1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E4F781-5722-4C7B-A893-4E3C820F3BBF}" type="datetime1">
              <a:rPr lang="ru-RU" smtClean="0"/>
              <a:pPr/>
              <a:t>07.12.2018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7584" y="-1107504"/>
            <a:ext cx="8064896" cy="778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FF52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endParaRPr lang="ru-RU" sz="3600" b="1" dirty="0">
              <a:solidFill>
                <a:srgbClr val="FF52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endParaRPr lang="ru-RU" sz="3600" b="1" dirty="0">
              <a:solidFill>
                <a:srgbClr val="FF52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endParaRPr lang="ru-RU" sz="3600" b="1" dirty="0">
              <a:solidFill>
                <a:srgbClr val="FF52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и  перспективы развития дорожной отрасли  Архангельской области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3600" b="1" dirty="0">
              <a:solidFill>
                <a:srgbClr val="FF52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3600" b="1" dirty="0">
              <a:solidFill>
                <a:srgbClr val="FF52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3600" dirty="0">
              <a:solidFill>
                <a:srgbClr val="FF5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4008" y="4322398"/>
            <a:ext cx="43577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Пинаев Игорь Николаевич 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ГКУ Архангельской области «Дорожное агентство «Архангельскавтодор»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2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260648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ГКУ Архангельской области </a:t>
            </a:r>
            <a:endParaRPr lang="en-US" b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«Дорожное агентство «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Архангельскавтодор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9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64" y="5949280"/>
            <a:ext cx="8715436" cy="561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Структура расходов дорожного фонда в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2018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году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3314" name="Picture 2" descr="D:\mydocuments\Documents\000-Общие для судьи, администрации и пр\презентация-расходы 201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031274"/>
            <a:ext cx="7215238" cy="375518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285720" y="1071547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4 135,27</a:t>
            </a:r>
            <a:r>
              <a:rPr lang="ru-RU" b="1" dirty="0" smtClean="0">
                <a:solidFill>
                  <a:srgbClr val="002060"/>
                </a:solidFill>
              </a:rPr>
              <a:t>млн.руб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8858080-6F5D-493F-A870-180EE8DAF9E5}"/>
              </a:ext>
            </a:extLst>
          </p:cNvPr>
          <p:cNvSpPr txBox="1"/>
          <p:nvPr/>
        </p:nvSpPr>
        <p:spPr>
          <a:xfrm>
            <a:off x="3825129" y="1273718"/>
            <a:ext cx="453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объем регионального дорожного фонда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-32" y="1857364"/>
            <a:ext cx="55721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5168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99592" y="285728"/>
            <a:ext cx="6480720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Объект реконструкции автомобильных дорог</a:t>
            </a: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2018 году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87727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7" name="Picture 56" descr="C:\Documents and Settings\eugenegp\Рабочий стол\Кудинов\Карта зелёные дороги.jpg">
            <a:extLst>
              <a:ext uri="{FF2B5EF4-FFF2-40B4-BE49-F238E27FC236}">
                <a16:creationId xmlns="" xmlns:a16="http://schemas.microsoft.com/office/drawing/2014/main" id="{F431DE71-F8F5-404B-BAB4-2ED7BB68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736" y="910414"/>
            <a:ext cx="6142528" cy="48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6" name="Полилиния: фигура 3">
            <a:extLst>
              <a:ext uri="{FF2B5EF4-FFF2-40B4-BE49-F238E27FC236}">
                <a16:creationId xmlns="" xmlns:a16="http://schemas.microsoft.com/office/drawing/2014/main" id="{C3A4D68B-08AF-4C52-AC49-063524965E63}"/>
              </a:ext>
            </a:extLst>
          </p:cNvPr>
          <p:cNvSpPr/>
          <p:nvPr/>
        </p:nvSpPr>
        <p:spPr>
          <a:xfrm>
            <a:off x="4634865" y="3587954"/>
            <a:ext cx="95539" cy="75363"/>
          </a:xfrm>
          <a:custGeom>
            <a:avLst/>
            <a:gdLst>
              <a:gd name="connsiteX0" fmla="*/ 0 w 95539"/>
              <a:gd name="connsiteY0" fmla="*/ 0 h 75363"/>
              <a:gd name="connsiteX1" fmla="*/ 40193 w 95539"/>
              <a:gd name="connsiteY1" fmla="*/ 32657 h 75363"/>
              <a:gd name="connsiteX2" fmla="*/ 62802 w 95539"/>
              <a:gd name="connsiteY2" fmla="*/ 50242 h 75363"/>
              <a:gd name="connsiteX3" fmla="*/ 90435 w 95539"/>
              <a:gd name="connsiteY3" fmla="*/ 67827 h 75363"/>
              <a:gd name="connsiteX4" fmla="*/ 95459 w 95539"/>
              <a:gd name="connsiteY4" fmla="*/ 75363 h 7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9" h="75363">
                <a:moveTo>
                  <a:pt x="0" y="0"/>
                </a:moveTo>
                <a:lnTo>
                  <a:pt x="40193" y="32657"/>
                </a:lnTo>
                <a:cubicBezTo>
                  <a:pt x="50660" y="41031"/>
                  <a:pt x="54428" y="44380"/>
                  <a:pt x="62802" y="50242"/>
                </a:cubicBezTo>
                <a:cubicBezTo>
                  <a:pt x="71176" y="56104"/>
                  <a:pt x="90435" y="67827"/>
                  <a:pt x="90435" y="67827"/>
                </a:cubicBezTo>
                <a:cubicBezTo>
                  <a:pt x="95878" y="72014"/>
                  <a:pt x="95668" y="73688"/>
                  <a:pt x="95459" y="7536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643570" y="3714752"/>
            <a:ext cx="3286148" cy="20002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Автодорога «Усть-Ваеньга – </a:t>
            </a:r>
            <a:r>
              <a:rPr lang="ru-RU" sz="1600" b="1" dirty="0" err="1" smtClean="0">
                <a:solidFill>
                  <a:srgbClr val="002060"/>
                </a:solidFill>
              </a:rPr>
              <a:t>Осиново</a:t>
            </a:r>
            <a:r>
              <a:rPr lang="ru-RU" sz="1600" b="1" dirty="0" smtClean="0">
                <a:solidFill>
                  <a:srgbClr val="002060"/>
                </a:solidFill>
              </a:rPr>
              <a:t>  - </a:t>
            </a:r>
            <a:r>
              <a:rPr lang="ru-RU" sz="1600" b="1" dirty="0" err="1" smtClean="0">
                <a:solidFill>
                  <a:srgbClr val="002060"/>
                </a:solidFill>
              </a:rPr>
              <a:t>Фалюки</a:t>
            </a:r>
            <a:r>
              <a:rPr lang="ru-RU" sz="1600" b="1" dirty="0" smtClean="0">
                <a:solidFill>
                  <a:srgbClr val="002060"/>
                </a:solidFill>
              </a:rPr>
              <a:t>»,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км 43+500 – км 63+000,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 I</a:t>
            </a:r>
            <a:r>
              <a:rPr lang="ru-RU" sz="1600" b="1" dirty="0" smtClean="0">
                <a:solidFill>
                  <a:srgbClr val="002060"/>
                </a:solidFill>
              </a:rPr>
              <a:t>-</a:t>
            </a:r>
            <a:r>
              <a:rPr lang="ru-RU" sz="1600" b="1" dirty="0" err="1" smtClean="0">
                <a:solidFill>
                  <a:srgbClr val="002060"/>
                </a:solidFill>
              </a:rPr>
              <a:t>й</a:t>
            </a:r>
            <a:r>
              <a:rPr lang="ru-RU" sz="1600" b="1" dirty="0" smtClean="0">
                <a:solidFill>
                  <a:srgbClr val="002060"/>
                </a:solidFill>
              </a:rPr>
              <a:t> пусковой комплекс,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6,3 км, ввод в  2019г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Подрядчик: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ООО «</a:t>
            </a:r>
            <a:r>
              <a:rPr lang="ru-RU" sz="1600" b="1" dirty="0" err="1" smtClean="0">
                <a:solidFill>
                  <a:srgbClr val="002060"/>
                </a:solidFill>
              </a:rPr>
              <a:t>Севзапдорстрой</a:t>
            </a:r>
            <a:r>
              <a:rPr lang="ru-RU" sz="1600" b="1" dirty="0" smtClean="0">
                <a:solidFill>
                  <a:srgbClr val="002060"/>
                </a:solidFill>
              </a:rPr>
              <a:t>»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285720" y="1071546"/>
            <a:ext cx="3286148" cy="2000264"/>
          </a:xfrm>
          <a:prstGeom prst="wedgeRectCallout">
            <a:avLst>
              <a:gd name="adj1" fmla="val 83487"/>
              <a:gd name="adj2" fmla="val 75306"/>
            </a:avLst>
          </a:prstGeom>
          <a:blipFill dpi="0" rotWithShape="1">
            <a:blip r:embed="rId6" cstate="print"/>
            <a:srcRect/>
            <a:stretch>
              <a:fillRect l="-6000" r="25000"/>
            </a:stretch>
          </a:blip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40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99592" y="285728"/>
            <a:ext cx="6480720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Объект капитального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ремонта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автомобильных дорог</a:t>
            </a: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2018 году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87727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7" name="Picture 56" descr="C:\Documents and Settings\eugenegp\Рабочий стол\Кудинов\Карта зелёные дороги.jpg">
            <a:extLst>
              <a:ext uri="{FF2B5EF4-FFF2-40B4-BE49-F238E27FC236}">
                <a16:creationId xmlns="" xmlns:a16="http://schemas.microsoft.com/office/drawing/2014/main" id="{F431DE71-F8F5-404B-BAB4-2ED7BB68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736" y="910414"/>
            <a:ext cx="6142528" cy="48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лилиния: фигура 3">
            <a:extLst>
              <a:ext uri="{FF2B5EF4-FFF2-40B4-BE49-F238E27FC236}">
                <a16:creationId xmlns="" xmlns:a16="http://schemas.microsoft.com/office/drawing/2014/main" id="{C3A4D68B-08AF-4C52-AC49-063524965E63}"/>
              </a:ext>
            </a:extLst>
          </p:cNvPr>
          <p:cNvSpPr/>
          <p:nvPr/>
        </p:nvSpPr>
        <p:spPr>
          <a:xfrm>
            <a:off x="5964390" y="4487597"/>
            <a:ext cx="95539" cy="75363"/>
          </a:xfrm>
          <a:custGeom>
            <a:avLst/>
            <a:gdLst>
              <a:gd name="connsiteX0" fmla="*/ 0 w 95539"/>
              <a:gd name="connsiteY0" fmla="*/ 0 h 75363"/>
              <a:gd name="connsiteX1" fmla="*/ 40193 w 95539"/>
              <a:gd name="connsiteY1" fmla="*/ 32657 h 75363"/>
              <a:gd name="connsiteX2" fmla="*/ 62802 w 95539"/>
              <a:gd name="connsiteY2" fmla="*/ 50242 h 75363"/>
              <a:gd name="connsiteX3" fmla="*/ 90435 w 95539"/>
              <a:gd name="connsiteY3" fmla="*/ 67827 h 75363"/>
              <a:gd name="connsiteX4" fmla="*/ 95459 w 95539"/>
              <a:gd name="connsiteY4" fmla="*/ 75363 h 7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9" h="75363">
                <a:moveTo>
                  <a:pt x="0" y="0"/>
                </a:moveTo>
                <a:lnTo>
                  <a:pt x="40193" y="32657"/>
                </a:lnTo>
                <a:cubicBezTo>
                  <a:pt x="50660" y="41031"/>
                  <a:pt x="54428" y="44380"/>
                  <a:pt x="62802" y="50242"/>
                </a:cubicBezTo>
                <a:cubicBezTo>
                  <a:pt x="71176" y="56104"/>
                  <a:pt x="90435" y="67827"/>
                  <a:pt x="90435" y="67827"/>
                </a:cubicBezTo>
                <a:cubicBezTo>
                  <a:pt x="95878" y="72014"/>
                  <a:pt x="95668" y="73688"/>
                  <a:pt x="95459" y="7536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1071546"/>
            <a:ext cx="3286148" cy="20002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Автодорога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«Усть-Вага – </a:t>
            </a:r>
            <a:r>
              <a:rPr lang="ru-RU" sz="1600" b="1" dirty="0" err="1" smtClean="0">
                <a:solidFill>
                  <a:srgbClr val="002060"/>
                </a:solidFill>
              </a:rPr>
              <a:t>Ядриха</a:t>
            </a:r>
            <a:r>
              <a:rPr lang="ru-RU" sz="1600" b="1" dirty="0" smtClean="0">
                <a:solidFill>
                  <a:srgbClr val="002060"/>
                </a:solidFill>
              </a:rPr>
              <a:t>»,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км 237 – 248,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с.Красноборск, 11 км,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 ввод в  2019г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Подрядчик: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АО «</a:t>
            </a:r>
            <a:r>
              <a:rPr lang="ru-RU" sz="1600" b="1" dirty="0" err="1" smtClean="0">
                <a:solidFill>
                  <a:srgbClr val="002060"/>
                </a:solidFill>
              </a:rPr>
              <a:t>Котласское</a:t>
            </a:r>
            <a:r>
              <a:rPr lang="ru-RU" sz="1600" b="1" dirty="0" smtClean="0">
                <a:solidFill>
                  <a:srgbClr val="002060"/>
                </a:solidFill>
              </a:rPr>
              <a:t> ДРСУ»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5572132" y="2143116"/>
            <a:ext cx="3286148" cy="2000264"/>
          </a:xfrm>
          <a:prstGeom prst="wedgeRectCallout">
            <a:avLst>
              <a:gd name="adj1" fmla="val -35406"/>
              <a:gd name="adj2" fmla="val 67588"/>
            </a:avLst>
          </a:prstGeom>
          <a:blipFill dpi="0" rotWithShape="1">
            <a:blip r:embed="rId6"/>
            <a:srcRect/>
            <a:stretch>
              <a:fillRect l="-6000" b="15000"/>
            </a:stretch>
          </a:blip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40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99592" y="285728"/>
            <a:ext cx="6480720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Объект ремонта автомобильных дорог</a:t>
            </a: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2018 году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87727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7" name="Picture 56" descr="C:\Documents and Settings\eugenegp\Рабочий стол\Кудинов\Карта зелёные дороги.jpg">
            <a:extLst>
              <a:ext uri="{FF2B5EF4-FFF2-40B4-BE49-F238E27FC236}">
                <a16:creationId xmlns="" xmlns:a16="http://schemas.microsoft.com/office/drawing/2014/main" id="{F431DE71-F8F5-404B-BAB4-2ED7BB68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736" y="910414"/>
            <a:ext cx="6142528" cy="48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1071546"/>
            <a:ext cx="3286148" cy="20002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Автодорога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«Подъезд к нефтебазе пос. </a:t>
            </a:r>
            <a:r>
              <a:rPr lang="ru-RU" sz="1600" b="1" dirty="0" err="1" smtClean="0">
                <a:solidFill>
                  <a:srgbClr val="002060"/>
                </a:solidFill>
              </a:rPr>
              <a:t>Талаги</a:t>
            </a:r>
            <a:r>
              <a:rPr lang="ru-RU" sz="1600" b="1" dirty="0" smtClean="0">
                <a:solidFill>
                  <a:srgbClr val="002060"/>
                </a:solidFill>
              </a:rPr>
              <a:t> от а/</a:t>
            </a:r>
            <a:r>
              <a:rPr lang="ru-RU" sz="1600" b="1" dirty="0" err="1" smtClean="0">
                <a:solidFill>
                  <a:srgbClr val="002060"/>
                </a:solidFill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</a:rPr>
              <a:t> Архангельск – аэропорт «</a:t>
            </a:r>
            <a:r>
              <a:rPr lang="ru-RU" sz="1600" b="1" dirty="0" err="1" smtClean="0">
                <a:solidFill>
                  <a:srgbClr val="002060"/>
                </a:solidFill>
              </a:rPr>
              <a:t>Талаги</a:t>
            </a:r>
            <a:r>
              <a:rPr lang="ru-RU" sz="1600" b="1" dirty="0" smtClean="0">
                <a:solidFill>
                  <a:srgbClr val="002060"/>
                </a:solidFill>
              </a:rPr>
              <a:t>»,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км 5+300 – км 7+650 Подрядчик: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ООО «</a:t>
            </a:r>
            <a:r>
              <a:rPr lang="ru-RU" sz="1600" b="1" dirty="0" err="1" smtClean="0">
                <a:solidFill>
                  <a:srgbClr val="002060"/>
                </a:solidFill>
              </a:rPr>
              <a:t>Севзапдорстрой</a:t>
            </a:r>
            <a:r>
              <a:rPr lang="ru-RU" sz="1600" b="1" dirty="0" smtClean="0">
                <a:solidFill>
                  <a:srgbClr val="002060"/>
                </a:solidFill>
              </a:rPr>
              <a:t>»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5572132" y="2928934"/>
            <a:ext cx="3286148" cy="2000264"/>
          </a:xfrm>
          <a:prstGeom prst="wedgeRectCallout">
            <a:avLst>
              <a:gd name="adj1" fmla="val -112379"/>
              <a:gd name="adj2" fmla="val -89146"/>
            </a:avLst>
          </a:prstGeom>
          <a:blipFill dpi="0" rotWithShape="1">
            <a:blip r:embed="rId6" cstate="print"/>
            <a:srcRect/>
            <a:stretch>
              <a:fillRect l="38000" t="28000" b="-1000"/>
            </a:stretch>
          </a:blip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3">
            <a:extLst>
              <a:ext uri="{FF2B5EF4-FFF2-40B4-BE49-F238E27FC236}">
                <a16:creationId xmlns="" xmlns:a16="http://schemas.microsoft.com/office/drawing/2014/main" id="{C3A4D68B-08AF-4C52-AC49-063524965E63}"/>
              </a:ext>
            </a:extLst>
          </p:cNvPr>
          <p:cNvSpPr/>
          <p:nvPr/>
        </p:nvSpPr>
        <p:spPr>
          <a:xfrm>
            <a:off x="3428992" y="2071678"/>
            <a:ext cx="95539" cy="75363"/>
          </a:xfrm>
          <a:custGeom>
            <a:avLst/>
            <a:gdLst>
              <a:gd name="connsiteX0" fmla="*/ 0 w 95539"/>
              <a:gd name="connsiteY0" fmla="*/ 0 h 75363"/>
              <a:gd name="connsiteX1" fmla="*/ 40193 w 95539"/>
              <a:gd name="connsiteY1" fmla="*/ 32657 h 75363"/>
              <a:gd name="connsiteX2" fmla="*/ 62802 w 95539"/>
              <a:gd name="connsiteY2" fmla="*/ 50242 h 75363"/>
              <a:gd name="connsiteX3" fmla="*/ 90435 w 95539"/>
              <a:gd name="connsiteY3" fmla="*/ 67827 h 75363"/>
              <a:gd name="connsiteX4" fmla="*/ 95459 w 95539"/>
              <a:gd name="connsiteY4" fmla="*/ 75363 h 7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9" h="75363">
                <a:moveTo>
                  <a:pt x="0" y="0"/>
                </a:moveTo>
                <a:lnTo>
                  <a:pt x="40193" y="32657"/>
                </a:lnTo>
                <a:cubicBezTo>
                  <a:pt x="50660" y="41031"/>
                  <a:pt x="54428" y="44380"/>
                  <a:pt x="62802" y="50242"/>
                </a:cubicBezTo>
                <a:cubicBezTo>
                  <a:pt x="71176" y="56104"/>
                  <a:pt x="90435" y="67827"/>
                  <a:pt x="90435" y="67827"/>
                </a:cubicBezTo>
                <a:cubicBezTo>
                  <a:pt x="95878" y="72014"/>
                  <a:pt x="95668" y="73688"/>
                  <a:pt x="95459" y="7536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40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Объекты капитального ремонта </a:t>
            </a: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искусственных сооружений в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2018 году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7" name="Picture 56" descr="C:\Documents and Settings\eugenegp\Рабочий стол\Кудинов\Карта зелёные дороги.jpg">
            <a:extLst>
              <a:ext uri="{FF2B5EF4-FFF2-40B4-BE49-F238E27FC236}">
                <a16:creationId xmlns="" xmlns:a16="http://schemas.microsoft.com/office/drawing/2014/main" id="{F431DE71-F8F5-404B-BAB4-2ED7BB68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910414"/>
            <a:ext cx="6142528" cy="48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BE626C7-7BE9-4EED-9713-CA7242DA0FB1}"/>
              </a:ext>
            </a:extLst>
          </p:cNvPr>
          <p:cNvSpPr/>
          <p:nvPr/>
        </p:nvSpPr>
        <p:spPr>
          <a:xfrm flipV="1">
            <a:off x="5004048" y="227687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980ADC6A-5769-42F1-8FBE-D156C2B02D5C}"/>
              </a:ext>
            </a:extLst>
          </p:cNvPr>
          <p:cNvSpPr/>
          <p:nvPr/>
        </p:nvSpPr>
        <p:spPr>
          <a:xfrm flipV="1">
            <a:off x="5652120" y="28792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V="1">
            <a:off x="4958329" y="3789040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B3007396-E8F4-45AF-8287-5464C7854552}"/>
              </a:ext>
            </a:extLst>
          </p:cNvPr>
          <p:cNvSpPr/>
          <p:nvPr/>
        </p:nvSpPr>
        <p:spPr>
          <a:xfrm flipV="1">
            <a:off x="3014113" y="3311273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42596C5D-17FC-4BAE-BB6E-D7E93C515204}"/>
              </a:ext>
            </a:extLst>
          </p:cNvPr>
          <p:cNvSpPr/>
          <p:nvPr/>
        </p:nvSpPr>
        <p:spPr>
          <a:xfrm flipV="1">
            <a:off x="2942105" y="429309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2B0897BE-DFCA-4309-9B2C-72A09F163F31}"/>
              </a:ext>
            </a:extLst>
          </p:cNvPr>
          <p:cNvSpPr/>
          <p:nvPr/>
        </p:nvSpPr>
        <p:spPr>
          <a:xfrm>
            <a:off x="2843213" y="5251450"/>
            <a:ext cx="46037" cy="444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4139952" y="4967457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BF0C6171-E29D-40C7-B94C-FD8C559DF0F5}"/>
              </a:ext>
            </a:extLst>
          </p:cNvPr>
          <p:cNvSpPr/>
          <p:nvPr/>
        </p:nvSpPr>
        <p:spPr>
          <a:xfrm flipV="1">
            <a:off x="4670297" y="436510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8A7F7E0B-F61F-4981-824D-F008DEDF757F}"/>
              </a:ext>
            </a:extLst>
          </p:cNvPr>
          <p:cNvSpPr/>
          <p:nvPr/>
        </p:nvSpPr>
        <p:spPr>
          <a:xfrm flipV="1">
            <a:off x="5004048" y="515719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E9464741-5E93-4AFE-8729-412A92C5562D}"/>
              </a:ext>
            </a:extLst>
          </p:cNvPr>
          <p:cNvSpPr/>
          <p:nvPr/>
        </p:nvSpPr>
        <p:spPr>
          <a:xfrm flipV="1">
            <a:off x="5508104" y="46794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F06202FF-650C-4022-BF28-172A70D9A042}"/>
              </a:ext>
            </a:extLst>
          </p:cNvPr>
          <p:cNvSpPr/>
          <p:nvPr/>
        </p:nvSpPr>
        <p:spPr>
          <a:xfrm flipV="1">
            <a:off x="5534393" y="4823441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H="1">
            <a:off x="5553823" y="424737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V="1">
            <a:off x="5724128" y="436510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3275856" y="515719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4292352" y="5119857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285720" y="1071546"/>
            <a:ext cx="3286148" cy="2000264"/>
          </a:xfrm>
          <a:prstGeom prst="wedgeRectCallout">
            <a:avLst>
              <a:gd name="adj1" fmla="val 93605"/>
              <a:gd name="adj2" fmla="val 11188"/>
            </a:avLst>
          </a:prstGeom>
          <a:blipFill dpi="0" rotWithShape="1">
            <a:blip r:embed="rId6"/>
            <a:srcRect/>
            <a:stretch>
              <a:fillRect l="-6000" r="30000"/>
            </a:stretch>
          </a:blip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643570" y="3714752"/>
            <a:ext cx="3286148" cy="20002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Автодорога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«Карпогоры – </a:t>
            </a:r>
            <a:r>
              <a:rPr lang="ru-RU" sz="1600" b="1" dirty="0" err="1" smtClean="0">
                <a:solidFill>
                  <a:srgbClr val="002060"/>
                </a:solidFill>
              </a:rPr>
              <a:t>Веегора</a:t>
            </a:r>
            <a:r>
              <a:rPr lang="ru-RU" sz="1600" b="1" dirty="0" smtClean="0">
                <a:solidFill>
                  <a:srgbClr val="002060"/>
                </a:solidFill>
              </a:rPr>
              <a:t> – Лешуконское»,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км 61+435, мостовой переход через ручей </a:t>
            </a:r>
            <a:r>
              <a:rPr lang="ru-RU" sz="1600" b="1" dirty="0" err="1" smtClean="0">
                <a:solidFill>
                  <a:srgbClr val="002060"/>
                </a:solidFill>
              </a:rPr>
              <a:t>Нанбас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Подрядчик: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АО «Мезенское дорожное управление» 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92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Объекты капитального ремонта </a:t>
            </a: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искусственных сооружений в 2018 году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7" name="Picture 56" descr="C:\Documents and Settings\eugenegp\Рабочий стол\Кудинов\Карта зелёные дороги.jpg">
            <a:extLst>
              <a:ext uri="{FF2B5EF4-FFF2-40B4-BE49-F238E27FC236}">
                <a16:creationId xmlns="" xmlns:a16="http://schemas.microsoft.com/office/drawing/2014/main" id="{F431DE71-F8F5-404B-BAB4-2ED7BB68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910414"/>
            <a:ext cx="6142528" cy="48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BE626C7-7BE9-4EED-9713-CA7242DA0FB1}"/>
              </a:ext>
            </a:extLst>
          </p:cNvPr>
          <p:cNvSpPr/>
          <p:nvPr/>
        </p:nvSpPr>
        <p:spPr>
          <a:xfrm flipV="1">
            <a:off x="5004048" y="227687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980ADC6A-5769-42F1-8FBE-D156C2B02D5C}"/>
              </a:ext>
            </a:extLst>
          </p:cNvPr>
          <p:cNvSpPr/>
          <p:nvPr/>
        </p:nvSpPr>
        <p:spPr>
          <a:xfrm flipV="1">
            <a:off x="5652120" y="28792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V="1">
            <a:off x="4958329" y="3789040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B3007396-E8F4-45AF-8287-5464C7854552}"/>
              </a:ext>
            </a:extLst>
          </p:cNvPr>
          <p:cNvSpPr/>
          <p:nvPr/>
        </p:nvSpPr>
        <p:spPr>
          <a:xfrm flipV="1">
            <a:off x="3014113" y="3311273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42596C5D-17FC-4BAE-BB6E-D7E93C515204}"/>
              </a:ext>
            </a:extLst>
          </p:cNvPr>
          <p:cNvSpPr/>
          <p:nvPr/>
        </p:nvSpPr>
        <p:spPr>
          <a:xfrm flipV="1">
            <a:off x="2942105" y="429309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2B0897BE-DFCA-4309-9B2C-72A09F163F31}"/>
              </a:ext>
            </a:extLst>
          </p:cNvPr>
          <p:cNvSpPr/>
          <p:nvPr/>
        </p:nvSpPr>
        <p:spPr>
          <a:xfrm>
            <a:off x="2843213" y="5251450"/>
            <a:ext cx="46037" cy="444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4139952" y="4967457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BF0C6171-E29D-40C7-B94C-FD8C559DF0F5}"/>
              </a:ext>
            </a:extLst>
          </p:cNvPr>
          <p:cNvSpPr/>
          <p:nvPr/>
        </p:nvSpPr>
        <p:spPr>
          <a:xfrm flipV="1">
            <a:off x="4670297" y="436510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8A7F7E0B-F61F-4981-824D-F008DEDF757F}"/>
              </a:ext>
            </a:extLst>
          </p:cNvPr>
          <p:cNvSpPr/>
          <p:nvPr/>
        </p:nvSpPr>
        <p:spPr>
          <a:xfrm flipV="1">
            <a:off x="5004048" y="515719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E9464741-5E93-4AFE-8729-412A92C5562D}"/>
              </a:ext>
            </a:extLst>
          </p:cNvPr>
          <p:cNvSpPr/>
          <p:nvPr/>
        </p:nvSpPr>
        <p:spPr>
          <a:xfrm flipV="1">
            <a:off x="5508104" y="46794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F06202FF-650C-4022-BF28-172A70D9A042}"/>
              </a:ext>
            </a:extLst>
          </p:cNvPr>
          <p:cNvSpPr/>
          <p:nvPr/>
        </p:nvSpPr>
        <p:spPr>
          <a:xfrm flipV="1">
            <a:off x="5534393" y="4823441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H="1">
            <a:off x="5553823" y="424737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V="1">
            <a:off x="5724128" y="436510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3275856" y="515719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4292352" y="5119857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285720" y="1071546"/>
            <a:ext cx="3286148" cy="2000264"/>
          </a:xfrm>
          <a:prstGeom prst="wedgeRectCallout">
            <a:avLst>
              <a:gd name="adj1" fmla="val 112445"/>
              <a:gd name="adj2" fmla="val 41188"/>
            </a:avLst>
          </a:prstGeom>
          <a:blipFill dpi="0" rotWithShape="1">
            <a:blip r:embed="rId6" cstate="print"/>
            <a:srcRect/>
            <a:stretch>
              <a:fillRect l="-6000" r="38000"/>
            </a:stretch>
          </a:blip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643570" y="3714752"/>
            <a:ext cx="3286148" cy="20002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Автодороги «</a:t>
            </a:r>
            <a:r>
              <a:rPr lang="ru-RU" sz="1600" b="1" dirty="0" err="1" smtClean="0">
                <a:solidFill>
                  <a:srgbClr val="002060"/>
                </a:solidFill>
              </a:rPr>
              <a:t>Шуйга</a:t>
            </a:r>
            <a:r>
              <a:rPr lang="ru-RU" sz="1600" b="1" dirty="0" smtClean="0">
                <a:solidFill>
                  <a:srgbClr val="002060"/>
                </a:solidFill>
              </a:rPr>
              <a:t> – Сура – </a:t>
            </a:r>
            <a:r>
              <a:rPr lang="ru-RU" sz="1600" b="1" dirty="0" err="1" smtClean="0">
                <a:solidFill>
                  <a:srgbClr val="002060"/>
                </a:solidFill>
              </a:rPr>
              <a:t>Новолавела</a:t>
            </a:r>
            <a:r>
              <a:rPr lang="ru-RU" sz="1600" b="1" dirty="0" smtClean="0">
                <a:solidFill>
                  <a:srgbClr val="002060"/>
                </a:solidFill>
              </a:rPr>
              <a:t>»,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на км 7+832, мостовой переход через реку Сура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Подрядчик: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ООО "Дорожно-мостовая компания"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92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Объекты капитального ремонта </a:t>
            </a: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искусственных сооружений в 2018 году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7" name="Picture 56" descr="C:\Documents and Settings\eugenegp\Рабочий стол\Кудинов\Карта зелёные дороги.jpg">
            <a:extLst>
              <a:ext uri="{FF2B5EF4-FFF2-40B4-BE49-F238E27FC236}">
                <a16:creationId xmlns="" xmlns:a16="http://schemas.microsoft.com/office/drawing/2014/main" id="{F431DE71-F8F5-404B-BAB4-2ED7BB68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910414"/>
            <a:ext cx="6142528" cy="48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BE626C7-7BE9-4EED-9713-CA7242DA0FB1}"/>
              </a:ext>
            </a:extLst>
          </p:cNvPr>
          <p:cNvSpPr/>
          <p:nvPr/>
        </p:nvSpPr>
        <p:spPr>
          <a:xfrm flipV="1">
            <a:off x="5004048" y="227687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980ADC6A-5769-42F1-8FBE-D156C2B02D5C}"/>
              </a:ext>
            </a:extLst>
          </p:cNvPr>
          <p:cNvSpPr/>
          <p:nvPr/>
        </p:nvSpPr>
        <p:spPr>
          <a:xfrm flipV="1">
            <a:off x="5652120" y="28792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V="1">
            <a:off x="4958329" y="3789040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B3007396-E8F4-45AF-8287-5464C7854552}"/>
              </a:ext>
            </a:extLst>
          </p:cNvPr>
          <p:cNvSpPr/>
          <p:nvPr/>
        </p:nvSpPr>
        <p:spPr>
          <a:xfrm flipV="1">
            <a:off x="3014113" y="3311273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42596C5D-17FC-4BAE-BB6E-D7E93C515204}"/>
              </a:ext>
            </a:extLst>
          </p:cNvPr>
          <p:cNvSpPr/>
          <p:nvPr/>
        </p:nvSpPr>
        <p:spPr>
          <a:xfrm flipV="1">
            <a:off x="2942105" y="429309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2B0897BE-DFCA-4309-9B2C-72A09F163F31}"/>
              </a:ext>
            </a:extLst>
          </p:cNvPr>
          <p:cNvSpPr/>
          <p:nvPr/>
        </p:nvSpPr>
        <p:spPr>
          <a:xfrm>
            <a:off x="2843213" y="5251450"/>
            <a:ext cx="46037" cy="444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4139952" y="4967457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BF0C6171-E29D-40C7-B94C-FD8C559DF0F5}"/>
              </a:ext>
            </a:extLst>
          </p:cNvPr>
          <p:cNvSpPr/>
          <p:nvPr/>
        </p:nvSpPr>
        <p:spPr>
          <a:xfrm flipV="1">
            <a:off x="4670297" y="436510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8A7F7E0B-F61F-4981-824D-F008DEDF757F}"/>
              </a:ext>
            </a:extLst>
          </p:cNvPr>
          <p:cNvSpPr/>
          <p:nvPr/>
        </p:nvSpPr>
        <p:spPr>
          <a:xfrm flipV="1">
            <a:off x="5004048" y="515719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E9464741-5E93-4AFE-8729-412A92C5562D}"/>
              </a:ext>
            </a:extLst>
          </p:cNvPr>
          <p:cNvSpPr/>
          <p:nvPr/>
        </p:nvSpPr>
        <p:spPr>
          <a:xfrm flipV="1">
            <a:off x="5508104" y="46794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F06202FF-650C-4022-BF28-172A70D9A042}"/>
              </a:ext>
            </a:extLst>
          </p:cNvPr>
          <p:cNvSpPr/>
          <p:nvPr/>
        </p:nvSpPr>
        <p:spPr>
          <a:xfrm flipV="1">
            <a:off x="5534393" y="4823441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H="1">
            <a:off x="5553823" y="424737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V="1">
            <a:off x="5724128" y="436510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3275856" y="515719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4292352" y="5119857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285720" y="1071546"/>
            <a:ext cx="3286148" cy="2000264"/>
          </a:xfrm>
          <a:prstGeom prst="wedgeRectCallout">
            <a:avLst>
              <a:gd name="adj1" fmla="val 33385"/>
              <a:gd name="adj2" fmla="val 62360"/>
            </a:avLst>
          </a:prstGeom>
          <a:blipFill dpi="0" rotWithShape="1">
            <a:blip r:embed="rId6" cstate="print"/>
            <a:srcRect/>
            <a:stretch>
              <a:fillRect l="-15000" r="-3000"/>
            </a:stretch>
          </a:blip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643570" y="3714752"/>
            <a:ext cx="3286148" cy="20002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Автодорога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«Савинский – </a:t>
            </a:r>
            <a:r>
              <a:rPr lang="ru-RU" sz="1600" b="1" dirty="0" err="1" smtClean="0">
                <a:solidFill>
                  <a:srgbClr val="002060"/>
                </a:solidFill>
              </a:rPr>
              <a:t>Ярнема</a:t>
            </a:r>
            <a:r>
              <a:rPr lang="ru-RU" sz="1600" b="1" dirty="0" smtClean="0">
                <a:solidFill>
                  <a:srgbClr val="002060"/>
                </a:solidFill>
              </a:rPr>
              <a:t> – Онега», км 102+727, мостовой переход через реку </a:t>
            </a:r>
            <a:r>
              <a:rPr lang="ru-RU" sz="1600" b="1" dirty="0" err="1" smtClean="0">
                <a:solidFill>
                  <a:srgbClr val="002060"/>
                </a:solidFill>
              </a:rPr>
              <a:t>Чешьюга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Подрядчик: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АО «АвтодорМост»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92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Объекты капитального ремонта </a:t>
            </a: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искусственных сооружений в 2018 году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7" name="Picture 56" descr="C:\Documents and Settings\eugenegp\Рабочий стол\Кудинов\Карта зелёные дороги.jpg">
            <a:extLst>
              <a:ext uri="{FF2B5EF4-FFF2-40B4-BE49-F238E27FC236}">
                <a16:creationId xmlns="" xmlns:a16="http://schemas.microsoft.com/office/drawing/2014/main" id="{F431DE71-F8F5-404B-BAB4-2ED7BB68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910414"/>
            <a:ext cx="6142528" cy="48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BE626C7-7BE9-4EED-9713-CA7242DA0FB1}"/>
              </a:ext>
            </a:extLst>
          </p:cNvPr>
          <p:cNvSpPr/>
          <p:nvPr/>
        </p:nvSpPr>
        <p:spPr>
          <a:xfrm flipV="1">
            <a:off x="5004048" y="227687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980ADC6A-5769-42F1-8FBE-D156C2B02D5C}"/>
              </a:ext>
            </a:extLst>
          </p:cNvPr>
          <p:cNvSpPr/>
          <p:nvPr/>
        </p:nvSpPr>
        <p:spPr>
          <a:xfrm flipV="1">
            <a:off x="5652120" y="28792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V="1">
            <a:off x="4958329" y="3789040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B3007396-E8F4-45AF-8287-5464C7854552}"/>
              </a:ext>
            </a:extLst>
          </p:cNvPr>
          <p:cNvSpPr/>
          <p:nvPr/>
        </p:nvSpPr>
        <p:spPr>
          <a:xfrm flipV="1">
            <a:off x="3014113" y="3311273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42596C5D-17FC-4BAE-BB6E-D7E93C515204}"/>
              </a:ext>
            </a:extLst>
          </p:cNvPr>
          <p:cNvSpPr/>
          <p:nvPr/>
        </p:nvSpPr>
        <p:spPr>
          <a:xfrm flipV="1">
            <a:off x="2942105" y="429309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2B0897BE-DFCA-4309-9B2C-72A09F163F31}"/>
              </a:ext>
            </a:extLst>
          </p:cNvPr>
          <p:cNvSpPr/>
          <p:nvPr/>
        </p:nvSpPr>
        <p:spPr>
          <a:xfrm>
            <a:off x="2843213" y="5251450"/>
            <a:ext cx="46037" cy="444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4139952" y="4967457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BF0C6171-E29D-40C7-B94C-FD8C559DF0F5}"/>
              </a:ext>
            </a:extLst>
          </p:cNvPr>
          <p:cNvSpPr/>
          <p:nvPr/>
        </p:nvSpPr>
        <p:spPr>
          <a:xfrm flipV="1">
            <a:off x="4670297" y="436510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8A7F7E0B-F61F-4981-824D-F008DEDF757F}"/>
              </a:ext>
            </a:extLst>
          </p:cNvPr>
          <p:cNvSpPr/>
          <p:nvPr/>
        </p:nvSpPr>
        <p:spPr>
          <a:xfrm flipV="1">
            <a:off x="5004048" y="515719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E9464741-5E93-4AFE-8729-412A92C5562D}"/>
              </a:ext>
            </a:extLst>
          </p:cNvPr>
          <p:cNvSpPr/>
          <p:nvPr/>
        </p:nvSpPr>
        <p:spPr>
          <a:xfrm flipV="1">
            <a:off x="5508104" y="46794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F06202FF-650C-4022-BF28-172A70D9A042}"/>
              </a:ext>
            </a:extLst>
          </p:cNvPr>
          <p:cNvSpPr/>
          <p:nvPr/>
        </p:nvSpPr>
        <p:spPr>
          <a:xfrm flipV="1">
            <a:off x="5534393" y="4823441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H="1">
            <a:off x="5553823" y="424737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V="1">
            <a:off x="5724128" y="436510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3275856" y="515719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4292352" y="5119857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285720" y="1071546"/>
            <a:ext cx="3286148" cy="2000264"/>
          </a:xfrm>
          <a:prstGeom prst="wedgeRectCallout">
            <a:avLst>
              <a:gd name="adj1" fmla="val 28817"/>
              <a:gd name="adj2" fmla="val 159247"/>
            </a:avLst>
          </a:prstGeom>
          <a:blipFill dpi="0" rotWithShape="1">
            <a:blip r:embed="rId6" cstate="print"/>
            <a:srcRect/>
            <a:stretch>
              <a:fillRect r="-3000" b="52000"/>
            </a:stretch>
          </a:blip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643570" y="3714752"/>
            <a:ext cx="3286148" cy="20002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Автодорога «Кречетово – </a:t>
            </a:r>
            <a:r>
              <a:rPr lang="ru-RU" sz="1600" b="1" dirty="0" err="1" smtClean="0">
                <a:solidFill>
                  <a:srgbClr val="002060"/>
                </a:solidFill>
              </a:rPr>
              <a:t>Григорьево</a:t>
            </a:r>
            <a:r>
              <a:rPr lang="ru-RU" sz="1600" b="1" dirty="0" smtClean="0">
                <a:solidFill>
                  <a:srgbClr val="002060"/>
                </a:solidFill>
              </a:rPr>
              <a:t> – Шильда»,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км 3+063, искусственное сооружение через реку </a:t>
            </a:r>
            <a:r>
              <a:rPr lang="ru-RU" sz="1600" b="1" dirty="0" err="1" smtClean="0">
                <a:solidFill>
                  <a:srgbClr val="002060"/>
                </a:solidFill>
              </a:rPr>
              <a:t>Петеньга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Подрядчик: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ООО «Дорожный арсенал»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92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Объекты капитального ремонта </a:t>
            </a: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искусственных сооружений в 2018 году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7" name="Picture 56" descr="C:\Documents and Settings\eugenegp\Рабочий стол\Кудинов\Карта зелёные дороги.jpg">
            <a:extLst>
              <a:ext uri="{FF2B5EF4-FFF2-40B4-BE49-F238E27FC236}">
                <a16:creationId xmlns="" xmlns:a16="http://schemas.microsoft.com/office/drawing/2014/main" id="{F431DE71-F8F5-404B-BAB4-2ED7BB68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910414"/>
            <a:ext cx="6142528" cy="48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BE626C7-7BE9-4EED-9713-CA7242DA0FB1}"/>
              </a:ext>
            </a:extLst>
          </p:cNvPr>
          <p:cNvSpPr/>
          <p:nvPr/>
        </p:nvSpPr>
        <p:spPr>
          <a:xfrm flipV="1">
            <a:off x="5004048" y="227687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980ADC6A-5769-42F1-8FBE-D156C2B02D5C}"/>
              </a:ext>
            </a:extLst>
          </p:cNvPr>
          <p:cNvSpPr/>
          <p:nvPr/>
        </p:nvSpPr>
        <p:spPr>
          <a:xfrm flipV="1">
            <a:off x="5652120" y="28792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V="1">
            <a:off x="4958329" y="3789040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B3007396-E8F4-45AF-8287-5464C7854552}"/>
              </a:ext>
            </a:extLst>
          </p:cNvPr>
          <p:cNvSpPr/>
          <p:nvPr/>
        </p:nvSpPr>
        <p:spPr>
          <a:xfrm flipV="1">
            <a:off x="3014113" y="3311273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42596C5D-17FC-4BAE-BB6E-D7E93C515204}"/>
              </a:ext>
            </a:extLst>
          </p:cNvPr>
          <p:cNvSpPr/>
          <p:nvPr/>
        </p:nvSpPr>
        <p:spPr>
          <a:xfrm flipV="1">
            <a:off x="2942105" y="429309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2B0897BE-DFCA-4309-9B2C-72A09F163F31}"/>
              </a:ext>
            </a:extLst>
          </p:cNvPr>
          <p:cNvSpPr/>
          <p:nvPr/>
        </p:nvSpPr>
        <p:spPr>
          <a:xfrm>
            <a:off x="2843213" y="5251450"/>
            <a:ext cx="46037" cy="444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4139952" y="4967457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BF0C6171-E29D-40C7-B94C-FD8C559DF0F5}"/>
              </a:ext>
            </a:extLst>
          </p:cNvPr>
          <p:cNvSpPr/>
          <p:nvPr/>
        </p:nvSpPr>
        <p:spPr>
          <a:xfrm flipV="1">
            <a:off x="4670297" y="436510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8A7F7E0B-F61F-4981-824D-F008DEDF757F}"/>
              </a:ext>
            </a:extLst>
          </p:cNvPr>
          <p:cNvSpPr/>
          <p:nvPr/>
        </p:nvSpPr>
        <p:spPr>
          <a:xfrm flipV="1">
            <a:off x="5004048" y="515719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E9464741-5E93-4AFE-8729-412A92C5562D}"/>
              </a:ext>
            </a:extLst>
          </p:cNvPr>
          <p:cNvSpPr/>
          <p:nvPr/>
        </p:nvSpPr>
        <p:spPr>
          <a:xfrm flipV="1">
            <a:off x="5508104" y="46794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F06202FF-650C-4022-BF28-172A70D9A042}"/>
              </a:ext>
            </a:extLst>
          </p:cNvPr>
          <p:cNvSpPr/>
          <p:nvPr/>
        </p:nvSpPr>
        <p:spPr>
          <a:xfrm flipV="1">
            <a:off x="5534393" y="4823441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H="1">
            <a:off x="5553823" y="424737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V="1">
            <a:off x="5724128" y="436510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3275856" y="515719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4292352" y="5119857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285720" y="1071546"/>
            <a:ext cx="3286148" cy="2000264"/>
          </a:xfrm>
          <a:prstGeom prst="wedgeRectCallout">
            <a:avLst>
              <a:gd name="adj1" fmla="val 41277"/>
              <a:gd name="adj2" fmla="val 154471"/>
            </a:avLst>
          </a:prstGeom>
          <a:blipFill dpi="0" rotWithShape="1">
            <a:blip r:embed="rId6"/>
            <a:srcRect/>
            <a:stretch>
              <a:fillRect l="-18000" t="-9000" r="-16000" b="51000"/>
            </a:stretch>
          </a:blip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643570" y="3714752"/>
            <a:ext cx="3286148" cy="20002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Автодорога «</a:t>
            </a:r>
            <a:r>
              <a:rPr lang="ru-RU" sz="1600" b="1" dirty="0" err="1" smtClean="0">
                <a:solidFill>
                  <a:srgbClr val="002060"/>
                </a:solidFill>
              </a:rPr>
              <a:t>Климовская</a:t>
            </a:r>
            <a:r>
              <a:rPr lang="ru-RU" sz="1600" b="1" dirty="0" smtClean="0">
                <a:solidFill>
                  <a:srgbClr val="002060"/>
                </a:solidFill>
              </a:rPr>
              <a:t> – Площадь – Гора», км 15+250, мостовой переход через реку </a:t>
            </a:r>
            <a:r>
              <a:rPr lang="ru-RU" sz="1600" b="1" dirty="0" err="1" smtClean="0">
                <a:solidFill>
                  <a:srgbClr val="002060"/>
                </a:solidFill>
              </a:rPr>
              <a:t>Лычма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Подрядчик: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ООО «Дорожный арсенал»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92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Объекты капитального ремонта </a:t>
            </a: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искусственных сооружений в 2018 году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7" name="Picture 56" descr="C:\Documents and Settings\eugenegp\Рабочий стол\Кудинов\Карта зелёные дороги.jpg">
            <a:extLst>
              <a:ext uri="{FF2B5EF4-FFF2-40B4-BE49-F238E27FC236}">
                <a16:creationId xmlns="" xmlns:a16="http://schemas.microsoft.com/office/drawing/2014/main" id="{F431DE71-F8F5-404B-BAB4-2ED7BB68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910414"/>
            <a:ext cx="6142528" cy="48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BE626C7-7BE9-4EED-9713-CA7242DA0FB1}"/>
              </a:ext>
            </a:extLst>
          </p:cNvPr>
          <p:cNvSpPr/>
          <p:nvPr/>
        </p:nvSpPr>
        <p:spPr>
          <a:xfrm flipV="1">
            <a:off x="5004048" y="227687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980ADC6A-5769-42F1-8FBE-D156C2B02D5C}"/>
              </a:ext>
            </a:extLst>
          </p:cNvPr>
          <p:cNvSpPr/>
          <p:nvPr/>
        </p:nvSpPr>
        <p:spPr>
          <a:xfrm flipV="1">
            <a:off x="5652120" y="28792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V="1">
            <a:off x="4958329" y="3789040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B3007396-E8F4-45AF-8287-5464C7854552}"/>
              </a:ext>
            </a:extLst>
          </p:cNvPr>
          <p:cNvSpPr/>
          <p:nvPr/>
        </p:nvSpPr>
        <p:spPr>
          <a:xfrm flipV="1">
            <a:off x="3014113" y="3311273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42596C5D-17FC-4BAE-BB6E-D7E93C515204}"/>
              </a:ext>
            </a:extLst>
          </p:cNvPr>
          <p:cNvSpPr/>
          <p:nvPr/>
        </p:nvSpPr>
        <p:spPr>
          <a:xfrm flipV="1">
            <a:off x="2942105" y="429309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2B0897BE-DFCA-4309-9B2C-72A09F163F31}"/>
              </a:ext>
            </a:extLst>
          </p:cNvPr>
          <p:cNvSpPr/>
          <p:nvPr/>
        </p:nvSpPr>
        <p:spPr>
          <a:xfrm>
            <a:off x="2843213" y="5251450"/>
            <a:ext cx="46037" cy="444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4139952" y="4967457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BF0C6171-E29D-40C7-B94C-FD8C559DF0F5}"/>
              </a:ext>
            </a:extLst>
          </p:cNvPr>
          <p:cNvSpPr/>
          <p:nvPr/>
        </p:nvSpPr>
        <p:spPr>
          <a:xfrm flipV="1">
            <a:off x="4670297" y="436510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8A7F7E0B-F61F-4981-824D-F008DEDF757F}"/>
              </a:ext>
            </a:extLst>
          </p:cNvPr>
          <p:cNvSpPr/>
          <p:nvPr/>
        </p:nvSpPr>
        <p:spPr>
          <a:xfrm flipV="1">
            <a:off x="5004048" y="515719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E9464741-5E93-4AFE-8729-412A92C5562D}"/>
              </a:ext>
            </a:extLst>
          </p:cNvPr>
          <p:cNvSpPr/>
          <p:nvPr/>
        </p:nvSpPr>
        <p:spPr>
          <a:xfrm flipV="1">
            <a:off x="5508104" y="46794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F06202FF-650C-4022-BF28-172A70D9A042}"/>
              </a:ext>
            </a:extLst>
          </p:cNvPr>
          <p:cNvSpPr/>
          <p:nvPr/>
        </p:nvSpPr>
        <p:spPr>
          <a:xfrm flipV="1">
            <a:off x="5534393" y="4823441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H="1">
            <a:off x="5553823" y="424737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V="1">
            <a:off x="5724128" y="436510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3275856" y="515719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4292352" y="5119857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285720" y="1071546"/>
            <a:ext cx="3286148" cy="2000264"/>
          </a:xfrm>
          <a:prstGeom prst="wedgeRectCallout">
            <a:avLst>
              <a:gd name="adj1" fmla="val 30894"/>
              <a:gd name="adj2" fmla="val 111486"/>
            </a:avLst>
          </a:prstGeom>
          <a:blipFill dpi="0" rotWithShape="1">
            <a:blip r:embed="rId6" cstate="print"/>
            <a:srcRect/>
            <a:stretch>
              <a:fillRect l="-10000" t="-6000" b="38000"/>
            </a:stretch>
          </a:blip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643570" y="3714752"/>
            <a:ext cx="3286148" cy="20002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Автодорога «</a:t>
            </a:r>
            <a:r>
              <a:rPr lang="ru-RU" sz="1600" b="1" dirty="0" err="1" smtClean="0">
                <a:solidFill>
                  <a:srgbClr val="002060"/>
                </a:solidFill>
              </a:rPr>
              <a:t>Афанасовская</a:t>
            </a:r>
            <a:r>
              <a:rPr lang="ru-RU" sz="1600" b="1" dirty="0" smtClean="0">
                <a:solidFill>
                  <a:srgbClr val="002060"/>
                </a:solidFill>
              </a:rPr>
              <a:t> – </a:t>
            </a:r>
            <a:r>
              <a:rPr lang="ru-RU" sz="1600" b="1" dirty="0" err="1" smtClean="0">
                <a:solidFill>
                  <a:srgbClr val="002060"/>
                </a:solidFill>
              </a:rPr>
              <a:t>Першлахта</a:t>
            </a:r>
            <a:r>
              <a:rPr lang="ru-RU" sz="1600" b="1" dirty="0" smtClean="0">
                <a:solidFill>
                  <a:srgbClr val="002060"/>
                </a:solidFill>
              </a:rPr>
              <a:t> – Нижнее Устье», км 23+227, искусственное сооружение через ручей </a:t>
            </a:r>
            <a:r>
              <a:rPr lang="ru-RU" sz="1600" b="1" dirty="0" err="1" smtClean="0">
                <a:solidFill>
                  <a:srgbClr val="002060"/>
                </a:solidFill>
              </a:rPr>
              <a:t>М.Важгинец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Подрядчик: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ООО «Северные дороги»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92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Региональная сеть автодорог общего пользования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39940" name="Picture 4" descr="C:\Users\Igornp\YandexDisk-PinIgNik\Карт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385" y="1000108"/>
            <a:ext cx="6117565" cy="471490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B51AA0-A93D-4808-839E-BAA34A6B469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54737" y="1071546"/>
            <a:ext cx="1274981" cy="9053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974853A-6FF0-45BE-869E-26405FA3FA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143512"/>
            <a:ext cx="1274980" cy="5000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2500298" y="1201151"/>
            <a:ext cx="3786214" cy="5847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0">
                <a:srgbClr val="5E9EFF"/>
              </a:gs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- протяженность </a:t>
            </a:r>
            <a:r>
              <a:rPr lang="ru-RU" sz="1600" dirty="0">
                <a:solidFill>
                  <a:srgbClr val="002060"/>
                </a:solidFill>
              </a:rPr>
              <a:t>региональной сети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автомобильных дорог, в </a:t>
            </a:r>
            <a:r>
              <a:rPr lang="ru-RU" sz="1600" dirty="0">
                <a:solidFill>
                  <a:srgbClr val="002060"/>
                </a:solidFill>
              </a:rPr>
              <a:t>том числе: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541318B-83B2-4EB6-BF78-571E409E704F}"/>
              </a:ext>
            </a:extLst>
          </p:cNvPr>
          <p:cNvSpPr txBox="1"/>
          <p:nvPr/>
        </p:nvSpPr>
        <p:spPr>
          <a:xfrm>
            <a:off x="6357950" y="1600130"/>
            <a:ext cx="127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2192,9</a:t>
            </a:r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км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EE712DF-E6C9-416C-B452-D8CB14E4E609}"/>
              </a:ext>
            </a:extLst>
          </p:cNvPr>
          <p:cNvSpPr txBox="1"/>
          <p:nvPr/>
        </p:nvSpPr>
        <p:spPr>
          <a:xfrm>
            <a:off x="6372200" y="4671964"/>
            <a:ext cx="127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4734,5</a:t>
            </a:r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км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691DD9-1984-4D54-86B3-4596E30C6A6C}"/>
              </a:ext>
            </a:extLst>
          </p:cNvPr>
          <p:cNvSpPr txBox="1"/>
          <p:nvPr/>
        </p:nvSpPr>
        <p:spPr>
          <a:xfrm>
            <a:off x="6372200" y="5243468"/>
            <a:ext cx="127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694,3</a:t>
            </a:r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км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B8230FE1-3B3B-4CA3-A92E-1CA5D9AC527A}"/>
              </a:ext>
            </a:extLst>
          </p:cNvPr>
          <p:cNvCxnSpPr>
            <a:cxnSpLocks/>
          </p:cNvCxnSpPr>
          <p:nvPr/>
        </p:nvCxnSpPr>
        <p:spPr>
          <a:xfrm flipH="1">
            <a:off x="6444208" y="1988840"/>
            <a:ext cx="25003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C2EB1DC0-46E2-4BB1-8FFF-00A0D51C92C2}"/>
              </a:ext>
            </a:extLst>
          </p:cNvPr>
          <p:cNvCxnSpPr>
            <a:cxnSpLocks/>
          </p:cNvCxnSpPr>
          <p:nvPr/>
        </p:nvCxnSpPr>
        <p:spPr>
          <a:xfrm flipH="1">
            <a:off x="6444208" y="5643578"/>
            <a:ext cx="25003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7F6E97DE-DBCE-4AD8-A9E8-F486FDE5B073}"/>
              </a:ext>
            </a:extLst>
          </p:cNvPr>
          <p:cNvCxnSpPr>
            <a:cxnSpLocks/>
          </p:cNvCxnSpPr>
          <p:nvPr/>
        </p:nvCxnSpPr>
        <p:spPr>
          <a:xfrm flipH="1">
            <a:off x="6444208" y="5085184"/>
            <a:ext cx="25003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0FBB1E07-BBD7-4C85-AFF8-E3511CEFC316}"/>
              </a:ext>
            </a:extLst>
          </p:cNvPr>
          <p:cNvCxnSpPr>
            <a:cxnSpLocks/>
          </p:cNvCxnSpPr>
          <p:nvPr/>
        </p:nvCxnSpPr>
        <p:spPr>
          <a:xfrm>
            <a:off x="7596336" y="947480"/>
            <a:ext cx="21163" cy="485778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F827BE11-31FA-4103-85B6-A32551771C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000240"/>
            <a:ext cx="1261374" cy="3068887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285720" y="1071547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</a:rPr>
              <a:t>7621,7</a:t>
            </a:r>
            <a:r>
              <a:rPr lang="ru-RU" sz="1400" b="1" dirty="0" smtClean="0">
                <a:solidFill>
                  <a:srgbClr val="002060"/>
                </a:solidFill>
              </a:rPr>
              <a:t> км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-32" y="1857364"/>
            <a:ext cx="5643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Объекты капитального ремонта </a:t>
            </a: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искусственных сооружений в 2018 году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7" name="Picture 56" descr="C:\Documents and Settings\eugenegp\Рабочий стол\Кудинов\Карта зелёные дороги.jpg">
            <a:extLst>
              <a:ext uri="{FF2B5EF4-FFF2-40B4-BE49-F238E27FC236}">
                <a16:creationId xmlns="" xmlns:a16="http://schemas.microsoft.com/office/drawing/2014/main" id="{F431DE71-F8F5-404B-BAB4-2ED7BB68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910414"/>
            <a:ext cx="6142528" cy="48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BE626C7-7BE9-4EED-9713-CA7242DA0FB1}"/>
              </a:ext>
            </a:extLst>
          </p:cNvPr>
          <p:cNvSpPr/>
          <p:nvPr/>
        </p:nvSpPr>
        <p:spPr>
          <a:xfrm flipV="1">
            <a:off x="5004048" y="227687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980ADC6A-5769-42F1-8FBE-D156C2B02D5C}"/>
              </a:ext>
            </a:extLst>
          </p:cNvPr>
          <p:cNvSpPr/>
          <p:nvPr/>
        </p:nvSpPr>
        <p:spPr>
          <a:xfrm flipV="1">
            <a:off x="5652120" y="28792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V="1">
            <a:off x="4958329" y="3789040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B3007396-E8F4-45AF-8287-5464C7854552}"/>
              </a:ext>
            </a:extLst>
          </p:cNvPr>
          <p:cNvSpPr/>
          <p:nvPr/>
        </p:nvSpPr>
        <p:spPr>
          <a:xfrm flipV="1">
            <a:off x="3014113" y="3311273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42596C5D-17FC-4BAE-BB6E-D7E93C515204}"/>
              </a:ext>
            </a:extLst>
          </p:cNvPr>
          <p:cNvSpPr/>
          <p:nvPr/>
        </p:nvSpPr>
        <p:spPr>
          <a:xfrm flipV="1">
            <a:off x="2942105" y="429309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2B0897BE-DFCA-4309-9B2C-72A09F163F31}"/>
              </a:ext>
            </a:extLst>
          </p:cNvPr>
          <p:cNvSpPr/>
          <p:nvPr/>
        </p:nvSpPr>
        <p:spPr>
          <a:xfrm>
            <a:off x="2843213" y="5251450"/>
            <a:ext cx="46037" cy="444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4139952" y="4967457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BF0C6171-E29D-40C7-B94C-FD8C559DF0F5}"/>
              </a:ext>
            </a:extLst>
          </p:cNvPr>
          <p:cNvSpPr/>
          <p:nvPr/>
        </p:nvSpPr>
        <p:spPr>
          <a:xfrm flipV="1">
            <a:off x="4670297" y="436510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8A7F7E0B-F61F-4981-824D-F008DEDF757F}"/>
              </a:ext>
            </a:extLst>
          </p:cNvPr>
          <p:cNvSpPr/>
          <p:nvPr/>
        </p:nvSpPr>
        <p:spPr>
          <a:xfrm flipV="1">
            <a:off x="5004048" y="515719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E9464741-5E93-4AFE-8729-412A92C5562D}"/>
              </a:ext>
            </a:extLst>
          </p:cNvPr>
          <p:cNvSpPr/>
          <p:nvPr/>
        </p:nvSpPr>
        <p:spPr>
          <a:xfrm flipV="1">
            <a:off x="5508104" y="46794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F06202FF-650C-4022-BF28-172A70D9A042}"/>
              </a:ext>
            </a:extLst>
          </p:cNvPr>
          <p:cNvSpPr/>
          <p:nvPr/>
        </p:nvSpPr>
        <p:spPr>
          <a:xfrm flipV="1">
            <a:off x="5534393" y="4823441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H="1">
            <a:off x="5553823" y="424737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V="1">
            <a:off x="5724128" y="436510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3275856" y="515719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285720" y="1071546"/>
            <a:ext cx="3286148" cy="2000264"/>
          </a:xfrm>
          <a:prstGeom prst="wedgeRectCallout">
            <a:avLst>
              <a:gd name="adj1" fmla="val 66836"/>
              <a:gd name="adj2" fmla="val 144819"/>
            </a:avLst>
          </a:prstGeom>
          <a:blipFill dpi="0" rotWithShape="1">
            <a:blip r:embed="rId6" cstate="print"/>
            <a:srcRect/>
            <a:stretch>
              <a:fillRect b="48000"/>
            </a:stretch>
          </a:blip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643570" y="3714752"/>
            <a:ext cx="3286148" cy="20002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Автодорога «Вельск – </a:t>
            </a:r>
            <a:r>
              <a:rPr lang="ru-RU" sz="1600" b="1" dirty="0" err="1" smtClean="0">
                <a:solidFill>
                  <a:srgbClr val="002060"/>
                </a:solidFill>
              </a:rPr>
              <a:t>Хозьмино</a:t>
            </a:r>
            <a:r>
              <a:rPr lang="ru-RU" sz="1600" b="1" dirty="0" smtClean="0">
                <a:solidFill>
                  <a:srgbClr val="002060"/>
                </a:solidFill>
              </a:rPr>
              <a:t> – </a:t>
            </a:r>
            <a:r>
              <a:rPr lang="ru-RU" sz="1600" b="1" dirty="0" err="1" smtClean="0">
                <a:solidFill>
                  <a:srgbClr val="002060"/>
                </a:solidFill>
              </a:rPr>
              <a:t>Шабаново</a:t>
            </a:r>
            <a:r>
              <a:rPr lang="ru-RU" sz="1600" b="1" dirty="0" smtClean="0">
                <a:solidFill>
                  <a:srgbClr val="002060"/>
                </a:solidFill>
              </a:rPr>
              <a:t> – Комсомольский», км 72+633, мостовой переход через реку </a:t>
            </a:r>
            <a:r>
              <a:rPr lang="ru-RU" sz="1600" b="1" dirty="0" err="1" smtClean="0">
                <a:solidFill>
                  <a:srgbClr val="002060"/>
                </a:solidFill>
              </a:rPr>
              <a:t>Шоноша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Подрядчик: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ООО "</a:t>
            </a:r>
            <a:r>
              <a:rPr lang="ru-RU" sz="1600" b="1" dirty="0" err="1" smtClean="0">
                <a:solidFill>
                  <a:srgbClr val="002060"/>
                </a:solidFill>
              </a:rPr>
              <a:t>Мостдорсервис</a:t>
            </a:r>
            <a:r>
              <a:rPr lang="ru-RU" sz="1600" b="1" dirty="0" smtClean="0">
                <a:solidFill>
                  <a:srgbClr val="002060"/>
                </a:solidFill>
              </a:rPr>
              <a:t>"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92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Объекты капитального ремонта </a:t>
            </a: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искусственных сооружений в 2018 году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7" name="Picture 56" descr="C:\Documents and Settings\eugenegp\Рабочий стол\Кудинов\Карта зелёные дороги.jpg">
            <a:extLst>
              <a:ext uri="{FF2B5EF4-FFF2-40B4-BE49-F238E27FC236}">
                <a16:creationId xmlns="" xmlns:a16="http://schemas.microsoft.com/office/drawing/2014/main" id="{F431DE71-F8F5-404B-BAB4-2ED7BB68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910414"/>
            <a:ext cx="6142528" cy="48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BE626C7-7BE9-4EED-9713-CA7242DA0FB1}"/>
              </a:ext>
            </a:extLst>
          </p:cNvPr>
          <p:cNvSpPr/>
          <p:nvPr/>
        </p:nvSpPr>
        <p:spPr>
          <a:xfrm flipV="1">
            <a:off x="5004048" y="227687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980ADC6A-5769-42F1-8FBE-D156C2B02D5C}"/>
              </a:ext>
            </a:extLst>
          </p:cNvPr>
          <p:cNvSpPr/>
          <p:nvPr/>
        </p:nvSpPr>
        <p:spPr>
          <a:xfrm flipV="1">
            <a:off x="5652120" y="28792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V="1">
            <a:off x="4958329" y="3789040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B3007396-E8F4-45AF-8287-5464C7854552}"/>
              </a:ext>
            </a:extLst>
          </p:cNvPr>
          <p:cNvSpPr/>
          <p:nvPr/>
        </p:nvSpPr>
        <p:spPr>
          <a:xfrm flipV="1">
            <a:off x="3014113" y="3311273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42596C5D-17FC-4BAE-BB6E-D7E93C515204}"/>
              </a:ext>
            </a:extLst>
          </p:cNvPr>
          <p:cNvSpPr/>
          <p:nvPr/>
        </p:nvSpPr>
        <p:spPr>
          <a:xfrm flipV="1">
            <a:off x="2942105" y="429309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2B0897BE-DFCA-4309-9B2C-72A09F163F31}"/>
              </a:ext>
            </a:extLst>
          </p:cNvPr>
          <p:cNvSpPr/>
          <p:nvPr/>
        </p:nvSpPr>
        <p:spPr>
          <a:xfrm>
            <a:off x="2843213" y="5251450"/>
            <a:ext cx="46037" cy="444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4139952" y="4967457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BF0C6171-E29D-40C7-B94C-FD8C559DF0F5}"/>
              </a:ext>
            </a:extLst>
          </p:cNvPr>
          <p:cNvSpPr/>
          <p:nvPr/>
        </p:nvSpPr>
        <p:spPr>
          <a:xfrm flipV="1">
            <a:off x="4670297" y="436510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8A7F7E0B-F61F-4981-824D-F008DEDF757F}"/>
              </a:ext>
            </a:extLst>
          </p:cNvPr>
          <p:cNvSpPr/>
          <p:nvPr/>
        </p:nvSpPr>
        <p:spPr>
          <a:xfrm flipV="1">
            <a:off x="5004048" y="515719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E9464741-5E93-4AFE-8729-412A92C5562D}"/>
              </a:ext>
            </a:extLst>
          </p:cNvPr>
          <p:cNvSpPr/>
          <p:nvPr/>
        </p:nvSpPr>
        <p:spPr>
          <a:xfrm flipV="1">
            <a:off x="5508104" y="46794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F06202FF-650C-4022-BF28-172A70D9A042}"/>
              </a:ext>
            </a:extLst>
          </p:cNvPr>
          <p:cNvSpPr/>
          <p:nvPr/>
        </p:nvSpPr>
        <p:spPr>
          <a:xfrm flipV="1">
            <a:off x="5534393" y="4823441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H="1">
            <a:off x="5553823" y="424737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V="1">
            <a:off x="5724128" y="436510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3275856" y="515719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285720" y="1071546"/>
            <a:ext cx="3286148" cy="2000264"/>
          </a:xfrm>
          <a:prstGeom prst="wedgeRectCallout">
            <a:avLst>
              <a:gd name="adj1" fmla="val 83937"/>
              <a:gd name="adj2" fmla="val 115295"/>
            </a:avLst>
          </a:prstGeom>
          <a:blipFill dpi="0" rotWithShape="1">
            <a:blip r:embed="rId6"/>
            <a:srcRect/>
            <a:stretch>
              <a:fillRect b="40000"/>
            </a:stretch>
          </a:blip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643570" y="3714752"/>
            <a:ext cx="3286148" cy="20002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Автодорога «</a:t>
            </a:r>
            <a:r>
              <a:rPr lang="ru-RU" sz="1600" b="1" dirty="0" err="1" smtClean="0">
                <a:solidFill>
                  <a:srgbClr val="002060"/>
                </a:solidFill>
              </a:rPr>
              <a:t>Блудково</a:t>
            </a:r>
            <a:r>
              <a:rPr lang="ru-RU" sz="1600" b="1" dirty="0" smtClean="0">
                <a:solidFill>
                  <a:srgbClr val="002060"/>
                </a:solidFill>
              </a:rPr>
              <a:t> – </a:t>
            </a:r>
            <a:r>
              <a:rPr lang="ru-RU" sz="1600" b="1" dirty="0" err="1" smtClean="0">
                <a:solidFill>
                  <a:srgbClr val="002060"/>
                </a:solidFill>
              </a:rPr>
              <a:t>Россохи</a:t>
            </a:r>
            <a:r>
              <a:rPr lang="ru-RU" sz="1600" b="1" dirty="0" smtClean="0">
                <a:solidFill>
                  <a:srgbClr val="002060"/>
                </a:solidFill>
              </a:rPr>
              <a:t> – </a:t>
            </a:r>
            <a:r>
              <a:rPr lang="ru-RU" sz="1600" b="1" dirty="0" err="1" smtClean="0">
                <a:solidFill>
                  <a:srgbClr val="002060"/>
                </a:solidFill>
              </a:rPr>
              <a:t>Шахановка</a:t>
            </a:r>
            <a:r>
              <a:rPr lang="ru-RU" sz="1600" b="1" dirty="0" smtClean="0">
                <a:solidFill>
                  <a:srgbClr val="002060"/>
                </a:solidFill>
              </a:rPr>
              <a:t>»,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км 9+460,  мостовой переход через ручей </a:t>
            </a:r>
            <a:r>
              <a:rPr lang="ru-RU" sz="1600" b="1" dirty="0" err="1" smtClean="0">
                <a:solidFill>
                  <a:srgbClr val="002060"/>
                </a:solidFill>
              </a:rPr>
              <a:t>Шидровский</a:t>
            </a:r>
            <a:r>
              <a:rPr lang="ru-RU" sz="1600" b="1" dirty="0" smtClean="0">
                <a:solidFill>
                  <a:srgbClr val="002060"/>
                </a:solidFill>
              </a:rPr>
              <a:t> Подрядчик: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ООО «Дорожный арсенал"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92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Объекты капитального ремонта </a:t>
            </a: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искусственных сооружений в 2018 году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7" name="Picture 56" descr="C:\Documents and Settings\eugenegp\Рабочий стол\Кудинов\Карта зелёные дороги.jpg">
            <a:extLst>
              <a:ext uri="{FF2B5EF4-FFF2-40B4-BE49-F238E27FC236}">
                <a16:creationId xmlns="" xmlns:a16="http://schemas.microsoft.com/office/drawing/2014/main" id="{F431DE71-F8F5-404B-BAB4-2ED7BB68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910414"/>
            <a:ext cx="6142528" cy="48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BE626C7-7BE9-4EED-9713-CA7242DA0FB1}"/>
              </a:ext>
            </a:extLst>
          </p:cNvPr>
          <p:cNvSpPr/>
          <p:nvPr/>
        </p:nvSpPr>
        <p:spPr>
          <a:xfrm flipV="1">
            <a:off x="5004048" y="227687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980ADC6A-5769-42F1-8FBE-D156C2B02D5C}"/>
              </a:ext>
            </a:extLst>
          </p:cNvPr>
          <p:cNvSpPr/>
          <p:nvPr/>
        </p:nvSpPr>
        <p:spPr>
          <a:xfrm flipV="1">
            <a:off x="5652120" y="28792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V="1">
            <a:off x="4958329" y="3789040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B3007396-E8F4-45AF-8287-5464C7854552}"/>
              </a:ext>
            </a:extLst>
          </p:cNvPr>
          <p:cNvSpPr/>
          <p:nvPr/>
        </p:nvSpPr>
        <p:spPr>
          <a:xfrm flipV="1">
            <a:off x="3014113" y="3311273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42596C5D-17FC-4BAE-BB6E-D7E93C515204}"/>
              </a:ext>
            </a:extLst>
          </p:cNvPr>
          <p:cNvSpPr/>
          <p:nvPr/>
        </p:nvSpPr>
        <p:spPr>
          <a:xfrm flipV="1">
            <a:off x="2942105" y="429309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2B0897BE-DFCA-4309-9B2C-72A09F163F31}"/>
              </a:ext>
            </a:extLst>
          </p:cNvPr>
          <p:cNvSpPr/>
          <p:nvPr/>
        </p:nvSpPr>
        <p:spPr>
          <a:xfrm>
            <a:off x="2843213" y="5251450"/>
            <a:ext cx="46037" cy="444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4139952" y="4967457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BF0C6171-E29D-40C7-B94C-FD8C559DF0F5}"/>
              </a:ext>
            </a:extLst>
          </p:cNvPr>
          <p:cNvSpPr/>
          <p:nvPr/>
        </p:nvSpPr>
        <p:spPr>
          <a:xfrm flipV="1">
            <a:off x="4670297" y="436510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8A7F7E0B-F61F-4981-824D-F008DEDF757F}"/>
              </a:ext>
            </a:extLst>
          </p:cNvPr>
          <p:cNvSpPr/>
          <p:nvPr/>
        </p:nvSpPr>
        <p:spPr>
          <a:xfrm flipV="1">
            <a:off x="5004048" y="515719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E9464741-5E93-4AFE-8729-412A92C5562D}"/>
              </a:ext>
            </a:extLst>
          </p:cNvPr>
          <p:cNvSpPr/>
          <p:nvPr/>
        </p:nvSpPr>
        <p:spPr>
          <a:xfrm flipV="1">
            <a:off x="5508104" y="46794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F06202FF-650C-4022-BF28-172A70D9A042}"/>
              </a:ext>
            </a:extLst>
          </p:cNvPr>
          <p:cNvSpPr/>
          <p:nvPr/>
        </p:nvSpPr>
        <p:spPr>
          <a:xfrm flipV="1">
            <a:off x="5534393" y="4823441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H="1">
            <a:off x="5553823" y="424737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V="1">
            <a:off x="5724128" y="436510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3275856" y="515719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285720" y="1071546"/>
            <a:ext cx="3286148" cy="2000264"/>
          </a:xfrm>
          <a:prstGeom prst="wedgeRectCallout">
            <a:avLst>
              <a:gd name="adj1" fmla="val 91763"/>
              <a:gd name="adj2" fmla="val 85771"/>
            </a:avLst>
          </a:prstGeom>
          <a:blipFill dpi="0" rotWithShape="1">
            <a:blip r:embed="rId6"/>
            <a:srcRect/>
            <a:stretch>
              <a:fillRect t="1000" r="29000"/>
            </a:stretch>
          </a:blip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643570" y="3714752"/>
            <a:ext cx="3286148" cy="20002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Автодорога «Усть-Ваеньга – </a:t>
            </a:r>
            <a:r>
              <a:rPr lang="ru-RU" sz="1600" b="1" dirty="0" err="1" smtClean="0">
                <a:solidFill>
                  <a:srgbClr val="002060"/>
                </a:solidFill>
              </a:rPr>
              <a:t>Осиново</a:t>
            </a:r>
            <a:r>
              <a:rPr lang="ru-RU" sz="1600" b="1" dirty="0" smtClean="0">
                <a:solidFill>
                  <a:srgbClr val="002060"/>
                </a:solidFill>
              </a:rPr>
              <a:t> – </a:t>
            </a:r>
            <a:r>
              <a:rPr lang="ru-RU" sz="1600" b="1" dirty="0" err="1" smtClean="0">
                <a:solidFill>
                  <a:srgbClr val="002060"/>
                </a:solidFill>
              </a:rPr>
              <a:t>Фалюки</a:t>
            </a:r>
            <a:r>
              <a:rPr lang="ru-RU" sz="1600" b="1" dirty="0" smtClean="0">
                <a:solidFill>
                  <a:srgbClr val="002060"/>
                </a:solidFill>
              </a:rPr>
              <a:t>»,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км 74+411, мостовой переход через реку </a:t>
            </a:r>
            <a:r>
              <a:rPr lang="ru-RU" sz="1600" b="1" dirty="0" err="1" smtClean="0">
                <a:solidFill>
                  <a:srgbClr val="002060"/>
                </a:solidFill>
              </a:rPr>
              <a:t>Топса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Подрядчик: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ООО «Северные дороги»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92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Объекты капитального ремонта </a:t>
            </a: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искусственных сооружений в 2018 году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7" name="Picture 56" descr="C:\Documents and Settings\eugenegp\Рабочий стол\Кудинов\Карта зелёные дороги.jpg">
            <a:extLst>
              <a:ext uri="{FF2B5EF4-FFF2-40B4-BE49-F238E27FC236}">
                <a16:creationId xmlns="" xmlns:a16="http://schemas.microsoft.com/office/drawing/2014/main" id="{F431DE71-F8F5-404B-BAB4-2ED7BB68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910414"/>
            <a:ext cx="6142528" cy="48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BE626C7-7BE9-4EED-9713-CA7242DA0FB1}"/>
              </a:ext>
            </a:extLst>
          </p:cNvPr>
          <p:cNvSpPr/>
          <p:nvPr/>
        </p:nvSpPr>
        <p:spPr>
          <a:xfrm flipV="1">
            <a:off x="5004048" y="227687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980ADC6A-5769-42F1-8FBE-D156C2B02D5C}"/>
              </a:ext>
            </a:extLst>
          </p:cNvPr>
          <p:cNvSpPr/>
          <p:nvPr/>
        </p:nvSpPr>
        <p:spPr>
          <a:xfrm flipV="1">
            <a:off x="5652120" y="28792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V="1">
            <a:off x="4958329" y="3789040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B3007396-E8F4-45AF-8287-5464C7854552}"/>
              </a:ext>
            </a:extLst>
          </p:cNvPr>
          <p:cNvSpPr/>
          <p:nvPr/>
        </p:nvSpPr>
        <p:spPr>
          <a:xfrm flipV="1">
            <a:off x="3014113" y="3311273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42596C5D-17FC-4BAE-BB6E-D7E93C515204}"/>
              </a:ext>
            </a:extLst>
          </p:cNvPr>
          <p:cNvSpPr/>
          <p:nvPr/>
        </p:nvSpPr>
        <p:spPr>
          <a:xfrm flipV="1">
            <a:off x="2942105" y="429309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2B0897BE-DFCA-4309-9B2C-72A09F163F31}"/>
              </a:ext>
            </a:extLst>
          </p:cNvPr>
          <p:cNvSpPr/>
          <p:nvPr/>
        </p:nvSpPr>
        <p:spPr>
          <a:xfrm>
            <a:off x="2843213" y="5251450"/>
            <a:ext cx="46037" cy="444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4139952" y="4967457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BF0C6171-E29D-40C7-B94C-FD8C559DF0F5}"/>
              </a:ext>
            </a:extLst>
          </p:cNvPr>
          <p:cNvSpPr/>
          <p:nvPr/>
        </p:nvSpPr>
        <p:spPr>
          <a:xfrm flipV="1">
            <a:off x="4670297" y="436510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8A7F7E0B-F61F-4981-824D-F008DEDF757F}"/>
              </a:ext>
            </a:extLst>
          </p:cNvPr>
          <p:cNvSpPr/>
          <p:nvPr/>
        </p:nvSpPr>
        <p:spPr>
          <a:xfrm flipV="1">
            <a:off x="5004048" y="515719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E9464741-5E93-4AFE-8729-412A92C5562D}"/>
              </a:ext>
            </a:extLst>
          </p:cNvPr>
          <p:cNvSpPr/>
          <p:nvPr/>
        </p:nvSpPr>
        <p:spPr>
          <a:xfrm flipV="1">
            <a:off x="5508104" y="46794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F06202FF-650C-4022-BF28-172A70D9A042}"/>
              </a:ext>
            </a:extLst>
          </p:cNvPr>
          <p:cNvSpPr/>
          <p:nvPr/>
        </p:nvSpPr>
        <p:spPr>
          <a:xfrm flipV="1">
            <a:off x="5534393" y="4823441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H="1">
            <a:off x="5553823" y="424737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V="1">
            <a:off x="5724128" y="436510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3275856" y="515719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285720" y="1071546"/>
            <a:ext cx="3286148" cy="2000264"/>
          </a:xfrm>
          <a:prstGeom prst="wedgeRectCallout">
            <a:avLst>
              <a:gd name="adj1" fmla="val 112632"/>
              <a:gd name="adj2" fmla="val 113866"/>
            </a:avLst>
          </a:prstGeom>
          <a:blipFill dpi="0" rotWithShape="1">
            <a:blip r:embed="rId6"/>
            <a:srcRect/>
            <a:stretch>
              <a:fillRect r="38000" b="39000"/>
            </a:stretch>
          </a:blip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643570" y="3714752"/>
            <a:ext cx="3286148" cy="20002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Автодорога «Усть-Вага – </a:t>
            </a:r>
            <a:r>
              <a:rPr lang="ru-RU" sz="1600" b="1" dirty="0" err="1" smtClean="0">
                <a:solidFill>
                  <a:srgbClr val="002060"/>
                </a:solidFill>
              </a:rPr>
              <a:t>Ядриха</a:t>
            </a:r>
            <a:r>
              <a:rPr lang="ru-RU" sz="1600" b="1" dirty="0" smtClean="0">
                <a:solidFill>
                  <a:srgbClr val="002060"/>
                </a:solidFill>
              </a:rPr>
              <a:t>», км 168+108, км 191+951 искусственные сооружения через ручьи  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Подрядчик: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АО «АвтодорМост»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92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Объекты капитального ремонта </a:t>
            </a: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искусственных сооружений в 2018 году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7" name="Picture 56" descr="C:\Documents and Settings\eugenegp\Рабочий стол\Кудинов\Карта зелёные дороги.jpg">
            <a:extLst>
              <a:ext uri="{FF2B5EF4-FFF2-40B4-BE49-F238E27FC236}">
                <a16:creationId xmlns="" xmlns:a16="http://schemas.microsoft.com/office/drawing/2014/main" id="{F431DE71-F8F5-404B-BAB4-2ED7BB68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910414"/>
            <a:ext cx="6142528" cy="48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BE626C7-7BE9-4EED-9713-CA7242DA0FB1}"/>
              </a:ext>
            </a:extLst>
          </p:cNvPr>
          <p:cNvSpPr/>
          <p:nvPr/>
        </p:nvSpPr>
        <p:spPr>
          <a:xfrm flipV="1">
            <a:off x="5004048" y="227687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980ADC6A-5769-42F1-8FBE-D156C2B02D5C}"/>
              </a:ext>
            </a:extLst>
          </p:cNvPr>
          <p:cNvSpPr/>
          <p:nvPr/>
        </p:nvSpPr>
        <p:spPr>
          <a:xfrm flipV="1">
            <a:off x="5652120" y="28792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V="1">
            <a:off x="4958329" y="3789040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B3007396-E8F4-45AF-8287-5464C7854552}"/>
              </a:ext>
            </a:extLst>
          </p:cNvPr>
          <p:cNvSpPr/>
          <p:nvPr/>
        </p:nvSpPr>
        <p:spPr>
          <a:xfrm flipV="1">
            <a:off x="3014113" y="3311273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42596C5D-17FC-4BAE-BB6E-D7E93C515204}"/>
              </a:ext>
            </a:extLst>
          </p:cNvPr>
          <p:cNvSpPr/>
          <p:nvPr/>
        </p:nvSpPr>
        <p:spPr>
          <a:xfrm flipV="1">
            <a:off x="2942105" y="429309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2B0897BE-DFCA-4309-9B2C-72A09F163F31}"/>
              </a:ext>
            </a:extLst>
          </p:cNvPr>
          <p:cNvSpPr/>
          <p:nvPr/>
        </p:nvSpPr>
        <p:spPr>
          <a:xfrm>
            <a:off x="2843213" y="5251450"/>
            <a:ext cx="46037" cy="444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4139952" y="4967457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BF0C6171-E29D-40C7-B94C-FD8C559DF0F5}"/>
              </a:ext>
            </a:extLst>
          </p:cNvPr>
          <p:cNvSpPr/>
          <p:nvPr/>
        </p:nvSpPr>
        <p:spPr>
          <a:xfrm flipV="1">
            <a:off x="4670297" y="436510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8A7F7E0B-F61F-4981-824D-F008DEDF757F}"/>
              </a:ext>
            </a:extLst>
          </p:cNvPr>
          <p:cNvSpPr/>
          <p:nvPr/>
        </p:nvSpPr>
        <p:spPr>
          <a:xfrm flipV="1">
            <a:off x="5004048" y="515719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E9464741-5E93-4AFE-8729-412A92C5562D}"/>
              </a:ext>
            </a:extLst>
          </p:cNvPr>
          <p:cNvSpPr/>
          <p:nvPr/>
        </p:nvSpPr>
        <p:spPr>
          <a:xfrm flipV="1">
            <a:off x="5508104" y="46794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F06202FF-650C-4022-BF28-172A70D9A042}"/>
              </a:ext>
            </a:extLst>
          </p:cNvPr>
          <p:cNvSpPr/>
          <p:nvPr/>
        </p:nvSpPr>
        <p:spPr>
          <a:xfrm flipV="1">
            <a:off x="5534393" y="4823441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H="1">
            <a:off x="5553823" y="424737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V="1">
            <a:off x="5724128" y="436510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3275856" y="515719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285720" y="1071546"/>
            <a:ext cx="3286148" cy="2000264"/>
          </a:xfrm>
          <a:prstGeom prst="wedgeRectCallout">
            <a:avLst>
              <a:gd name="adj1" fmla="val 107994"/>
              <a:gd name="adj2" fmla="val 130533"/>
            </a:avLst>
          </a:prstGeom>
          <a:blipFill dpi="0" rotWithShape="1">
            <a:blip r:embed="rId6" cstate="print"/>
            <a:srcRect/>
            <a:stretch>
              <a:fillRect r="37000" b="44000"/>
            </a:stretch>
          </a:blip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643570" y="3714752"/>
            <a:ext cx="3286148" cy="20002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Автодорога «</a:t>
            </a:r>
            <a:r>
              <a:rPr lang="ru-RU" sz="1600" b="1" dirty="0" err="1" smtClean="0">
                <a:solidFill>
                  <a:srgbClr val="002060"/>
                </a:solidFill>
              </a:rPr>
              <a:t>Лихачево</a:t>
            </a:r>
            <a:r>
              <a:rPr lang="ru-RU" sz="1600" b="1" dirty="0" smtClean="0">
                <a:solidFill>
                  <a:srgbClr val="002060"/>
                </a:solidFill>
              </a:rPr>
              <a:t> – </a:t>
            </a:r>
            <a:r>
              <a:rPr lang="ru-RU" sz="1600" b="1" dirty="0" err="1" smtClean="0">
                <a:solidFill>
                  <a:srgbClr val="002060"/>
                </a:solidFill>
              </a:rPr>
              <a:t>Кидюга</a:t>
            </a:r>
            <a:r>
              <a:rPr lang="ru-RU" sz="1600" b="1" dirty="0" smtClean="0">
                <a:solidFill>
                  <a:srgbClr val="002060"/>
                </a:solidFill>
              </a:rPr>
              <a:t>», км 4+557,  мостовой переход через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ручей Заболотный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Подрядчик: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ООО «Дорожно-мостовая компания»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92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Объекты капитального ремонта </a:t>
            </a: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искусственных сооружений в 2018 году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7" name="Picture 56" descr="C:\Documents and Settings\eugenegp\Рабочий стол\Кудинов\Карта зелёные дороги.jpg">
            <a:extLst>
              <a:ext uri="{FF2B5EF4-FFF2-40B4-BE49-F238E27FC236}">
                <a16:creationId xmlns="" xmlns:a16="http://schemas.microsoft.com/office/drawing/2014/main" id="{F431DE71-F8F5-404B-BAB4-2ED7BB68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910414"/>
            <a:ext cx="6142528" cy="48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BE626C7-7BE9-4EED-9713-CA7242DA0FB1}"/>
              </a:ext>
            </a:extLst>
          </p:cNvPr>
          <p:cNvSpPr/>
          <p:nvPr/>
        </p:nvSpPr>
        <p:spPr>
          <a:xfrm flipV="1">
            <a:off x="5004048" y="227687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980ADC6A-5769-42F1-8FBE-D156C2B02D5C}"/>
              </a:ext>
            </a:extLst>
          </p:cNvPr>
          <p:cNvSpPr/>
          <p:nvPr/>
        </p:nvSpPr>
        <p:spPr>
          <a:xfrm flipV="1">
            <a:off x="5652120" y="28792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V="1">
            <a:off x="4958329" y="3789040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B3007396-E8F4-45AF-8287-5464C7854552}"/>
              </a:ext>
            </a:extLst>
          </p:cNvPr>
          <p:cNvSpPr/>
          <p:nvPr/>
        </p:nvSpPr>
        <p:spPr>
          <a:xfrm flipV="1">
            <a:off x="3014113" y="3311273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42596C5D-17FC-4BAE-BB6E-D7E93C515204}"/>
              </a:ext>
            </a:extLst>
          </p:cNvPr>
          <p:cNvSpPr/>
          <p:nvPr/>
        </p:nvSpPr>
        <p:spPr>
          <a:xfrm flipV="1">
            <a:off x="2942105" y="429309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2B0897BE-DFCA-4309-9B2C-72A09F163F31}"/>
              </a:ext>
            </a:extLst>
          </p:cNvPr>
          <p:cNvSpPr/>
          <p:nvPr/>
        </p:nvSpPr>
        <p:spPr>
          <a:xfrm>
            <a:off x="2843213" y="5251450"/>
            <a:ext cx="46037" cy="444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4139952" y="4967457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BF0C6171-E29D-40C7-B94C-FD8C559DF0F5}"/>
              </a:ext>
            </a:extLst>
          </p:cNvPr>
          <p:cNvSpPr/>
          <p:nvPr/>
        </p:nvSpPr>
        <p:spPr>
          <a:xfrm flipV="1">
            <a:off x="4670297" y="436510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8A7F7E0B-F61F-4981-824D-F008DEDF757F}"/>
              </a:ext>
            </a:extLst>
          </p:cNvPr>
          <p:cNvSpPr/>
          <p:nvPr/>
        </p:nvSpPr>
        <p:spPr>
          <a:xfrm flipV="1">
            <a:off x="5004048" y="515719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E9464741-5E93-4AFE-8729-412A92C5562D}"/>
              </a:ext>
            </a:extLst>
          </p:cNvPr>
          <p:cNvSpPr/>
          <p:nvPr/>
        </p:nvSpPr>
        <p:spPr>
          <a:xfrm flipV="1">
            <a:off x="5508104" y="46794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F06202FF-650C-4022-BF28-172A70D9A042}"/>
              </a:ext>
            </a:extLst>
          </p:cNvPr>
          <p:cNvSpPr/>
          <p:nvPr/>
        </p:nvSpPr>
        <p:spPr>
          <a:xfrm flipV="1">
            <a:off x="5534393" y="4823441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H="1">
            <a:off x="5553823" y="424737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V="1">
            <a:off x="5724128" y="436510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3275856" y="515719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285720" y="1071546"/>
            <a:ext cx="3286148" cy="2000264"/>
          </a:xfrm>
          <a:prstGeom prst="wedgeRectCallout">
            <a:avLst>
              <a:gd name="adj1" fmla="val 110023"/>
              <a:gd name="adj2" fmla="val 138628"/>
            </a:avLst>
          </a:prstGeom>
          <a:blipFill dpi="0" rotWithShape="1">
            <a:blip r:embed="rId6" cstate="print"/>
            <a:srcRect/>
            <a:stretch>
              <a:fillRect r="37000" b="47000"/>
            </a:stretch>
          </a:blip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643570" y="3714752"/>
            <a:ext cx="3286148" cy="20002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Автодорога «Шангалы – </a:t>
            </a:r>
            <a:r>
              <a:rPr lang="ru-RU" sz="1600" b="1" dirty="0" err="1" smtClean="0">
                <a:solidFill>
                  <a:srgbClr val="002060"/>
                </a:solidFill>
              </a:rPr>
              <a:t>Квазеньга</a:t>
            </a:r>
            <a:r>
              <a:rPr lang="ru-RU" sz="1600" b="1" dirty="0" smtClean="0">
                <a:solidFill>
                  <a:srgbClr val="002060"/>
                </a:solidFill>
              </a:rPr>
              <a:t> – Кизема»,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км 149+763,  мостовой переход через реку </a:t>
            </a:r>
            <a:r>
              <a:rPr lang="ru-RU" sz="1600" b="1" dirty="0" err="1" smtClean="0">
                <a:solidFill>
                  <a:srgbClr val="002060"/>
                </a:solidFill>
              </a:rPr>
              <a:t>Мехреньга</a:t>
            </a:r>
            <a:r>
              <a:rPr lang="ru-RU" sz="1600" b="1" dirty="0" smtClean="0">
                <a:solidFill>
                  <a:srgbClr val="002060"/>
                </a:solidFill>
              </a:rPr>
              <a:t> Подрядчик: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ООО «Дорожно-мостовая компания»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92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Объекты капитального ремонта </a:t>
            </a: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искусственных сооружений в 2018 году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7" name="Picture 56" descr="C:\Documents and Settings\eugenegp\Рабочий стол\Кудинов\Карта зелёные дороги.jpg">
            <a:extLst>
              <a:ext uri="{FF2B5EF4-FFF2-40B4-BE49-F238E27FC236}">
                <a16:creationId xmlns="" xmlns:a16="http://schemas.microsoft.com/office/drawing/2014/main" id="{F431DE71-F8F5-404B-BAB4-2ED7BB68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910414"/>
            <a:ext cx="6142528" cy="48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BE626C7-7BE9-4EED-9713-CA7242DA0FB1}"/>
              </a:ext>
            </a:extLst>
          </p:cNvPr>
          <p:cNvSpPr/>
          <p:nvPr/>
        </p:nvSpPr>
        <p:spPr>
          <a:xfrm flipV="1">
            <a:off x="5004048" y="227687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980ADC6A-5769-42F1-8FBE-D156C2B02D5C}"/>
              </a:ext>
            </a:extLst>
          </p:cNvPr>
          <p:cNvSpPr/>
          <p:nvPr/>
        </p:nvSpPr>
        <p:spPr>
          <a:xfrm flipV="1">
            <a:off x="5652120" y="28792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V="1">
            <a:off x="4958329" y="3789040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B3007396-E8F4-45AF-8287-5464C7854552}"/>
              </a:ext>
            </a:extLst>
          </p:cNvPr>
          <p:cNvSpPr/>
          <p:nvPr/>
        </p:nvSpPr>
        <p:spPr>
          <a:xfrm flipV="1">
            <a:off x="3014113" y="3311273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42596C5D-17FC-4BAE-BB6E-D7E93C515204}"/>
              </a:ext>
            </a:extLst>
          </p:cNvPr>
          <p:cNvSpPr/>
          <p:nvPr/>
        </p:nvSpPr>
        <p:spPr>
          <a:xfrm flipV="1">
            <a:off x="2942105" y="429309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2B0897BE-DFCA-4309-9B2C-72A09F163F31}"/>
              </a:ext>
            </a:extLst>
          </p:cNvPr>
          <p:cNvSpPr/>
          <p:nvPr/>
        </p:nvSpPr>
        <p:spPr>
          <a:xfrm>
            <a:off x="2843213" y="5251450"/>
            <a:ext cx="46037" cy="444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4139952" y="4967457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BF0C6171-E29D-40C7-B94C-FD8C559DF0F5}"/>
              </a:ext>
            </a:extLst>
          </p:cNvPr>
          <p:cNvSpPr/>
          <p:nvPr/>
        </p:nvSpPr>
        <p:spPr>
          <a:xfrm flipV="1">
            <a:off x="4670297" y="436510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8A7F7E0B-F61F-4981-824D-F008DEDF757F}"/>
              </a:ext>
            </a:extLst>
          </p:cNvPr>
          <p:cNvSpPr/>
          <p:nvPr/>
        </p:nvSpPr>
        <p:spPr>
          <a:xfrm flipV="1">
            <a:off x="5004048" y="515719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E9464741-5E93-4AFE-8729-412A92C5562D}"/>
              </a:ext>
            </a:extLst>
          </p:cNvPr>
          <p:cNvSpPr/>
          <p:nvPr/>
        </p:nvSpPr>
        <p:spPr>
          <a:xfrm flipV="1">
            <a:off x="5508104" y="46794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F06202FF-650C-4022-BF28-172A70D9A042}"/>
              </a:ext>
            </a:extLst>
          </p:cNvPr>
          <p:cNvSpPr/>
          <p:nvPr/>
        </p:nvSpPr>
        <p:spPr>
          <a:xfrm flipV="1">
            <a:off x="5534393" y="4823441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H="1">
            <a:off x="5553823" y="424737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="" xmlns:a16="http://schemas.microsoft.com/office/drawing/2014/main" id="{5B1A22E7-7C9B-46A2-B058-79C814EE4092}"/>
              </a:ext>
            </a:extLst>
          </p:cNvPr>
          <p:cNvSpPr/>
          <p:nvPr/>
        </p:nvSpPr>
        <p:spPr>
          <a:xfrm flipV="1">
            <a:off x="5724128" y="436510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>
            <a:extLst>
              <a:ext uri="{FF2B5EF4-FFF2-40B4-BE49-F238E27FC236}">
                <a16:creationId xmlns="" xmlns:a16="http://schemas.microsoft.com/office/drawing/2014/main" id="{BCBC055F-9420-4FF6-AE86-900FE9C6B7BA}"/>
              </a:ext>
            </a:extLst>
          </p:cNvPr>
          <p:cNvSpPr/>
          <p:nvPr/>
        </p:nvSpPr>
        <p:spPr>
          <a:xfrm flipV="1">
            <a:off x="3275856" y="515719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285720" y="1071546"/>
            <a:ext cx="3286148" cy="2000264"/>
          </a:xfrm>
          <a:prstGeom prst="wedgeRectCallout">
            <a:avLst>
              <a:gd name="adj1" fmla="val 93501"/>
              <a:gd name="adj2" fmla="val 153866"/>
            </a:avLst>
          </a:prstGeom>
          <a:blipFill dpi="0" rotWithShape="1">
            <a:blip r:embed="rId6" cstate="print"/>
            <a:srcRect/>
            <a:stretch>
              <a:fillRect r="30000" b="51000"/>
            </a:stretch>
          </a:blip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643570" y="3714752"/>
            <a:ext cx="3286148" cy="20002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Автодорога «</a:t>
            </a:r>
            <a:r>
              <a:rPr lang="ru-RU" sz="1600" b="1" dirty="0" err="1" smtClean="0">
                <a:solidFill>
                  <a:srgbClr val="002060"/>
                </a:solidFill>
              </a:rPr>
              <a:t>Нагорская</a:t>
            </a:r>
            <a:r>
              <a:rPr lang="ru-RU" sz="1600" b="1" dirty="0" smtClean="0">
                <a:solidFill>
                  <a:srgbClr val="002060"/>
                </a:solidFill>
              </a:rPr>
              <a:t> – </a:t>
            </a:r>
            <a:r>
              <a:rPr lang="ru-RU" sz="1600" b="1" dirty="0" err="1" smtClean="0">
                <a:solidFill>
                  <a:srgbClr val="002060"/>
                </a:solidFill>
              </a:rPr>
              <a:t>Ларютинская</a:t>
            </a:r>
            <a:r>
              <a:rPr lang="ru-RU" sz="1600" b="1" dirty="0" smtClean="0">
                <a:solidFill>
                  <a:srgbClr val="002060"/>
                </a:solidFill>
              </a:rPr>
              <a:t> – Ульяновская», км 4+319  мостовой переход через реку Заячья Подрядчик: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ООО «Дорожно-мостовая компания»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92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Объекты ремонта и капитального ремонта </a:t>
            </a:r>
            <a:endParaRPr lang="en-US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автомобильных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дорог в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201</a:t>
            </a:r>
            <a:r>
              <a:rPr lang="en-US" b="1" dirty="0" smtClean="0">
                <a:solidFill>
                  <a:srgbClr val="002060"/>
                </a:solidFill>
                <a:latin typeface="Arial Narrow" pitchFamily="34" charset="0"/>
              </a:rPr>
              <a:t>8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году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1027" name="Picture 3" descr="C:\Documents and Settings\eugeneal\Рабочий стол\фото 2018\Пеш пер-18\Вилегодс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857628"/>
            <a:ext cx="2754958" cy="1863658"/>
          </a:xfrm>
          <a:prstGeom prst="rect">
            <a:avLst/>
          </a:prstGeom>
          <a:noFill/>
        </p:spPr>
      </p:pic>
      <p:pic>
        <p:nvPicPr>
          <p:cNvPr id="1028" name="Picture 4" descr="C:\Documents and Settings\eugeneal\Рабочий стол\фото 2018\Осв 2018\Холмогор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643182"/>
            <a:ext cx="3126984" cy="214314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20" y="1214422"/>
            <a:ext cx="542928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1142984"/>
            <a:ext cx="64294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dirty="0" smtClean="0">
                <a:solidFill>
                  <a:srgbClr val="002060"/>
                </a:solidFill>
              </a:rPr>
              <a:t>5</a:t>
            </a:r>
            <a:r>
              <a:rPr lang="ru-RU" sz="4400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1139595"/>
            <a:ext cx="144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автобусных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остановок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9388" y="3214686"/>
            <a:ext cx="64294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dirty="0" smtClean="0">
                <a:solidFill>
                  <a:srgbClr val="002060"/>
                </a:solidFill>
              </a:rPr>
              <a:t>8</a:t>
            </a:r>
            <a:r>
              <a:rPr lang="ru-RU" sz="4400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072330" y="3214686"/>
            <a:ext cx="15319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пешеходных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488" y="2000240"/>
            <a:ext cx="135732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dirty="0" smtClean="0">
                <a:solidFill>
                  <a:srgbClr val="002060"/>
                </a:solidFill>
              </a:rPr>
              <a:t>5,5</a:t>
            </a:r>
            <a:r>
              <a:rPr lang="ru-RU" b="1" dirty="0" smtClean="0">
                <a:solidFill>
                  <a:srgbClr val="002060"/>
                </a:solidFill>
              </a:rPr>
              <a:t>км</a:t>
            </a:r>
            <a:r>
              <a:rPr lang="ru-RU" sz="4400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071934" y="1996851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линий искусственного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электроосвещения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5057" name="Picture 1" descr="C:\Users\Igornp\YandexDisk-PinIgNik\Автодор\Презентации\2018 фото\Остановки\км262+660 Мишковска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785926"/>
            <a:ext cx="2571768" cy="1691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5927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Основные работы выполненные по летнему </a:t>
            </a:r>
          </a:p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содержанию автомобильных дорог в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201</a:t>
            </a:r>
            <a:r>
              <a:rPr lang="en-US" b="1" dirty="0" smtClean="0">
                <a:solidFill>
                  <a:srgbClr val="002060"/>
                </a:solidFill>
                <a:latin typeface="Arial Narrow" pitchFamily="34" charset="0"/>
              </a:rPr>
              <a:t>8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году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6C625BD-57E1-41BA-A4CD-818F7EF11981}"/>
              </a:ext>
            </a:extLst>
          </p:cNvPr>
          <p:cNvSpPr txBox="1"/>
          <p:nvPr/>
        </p:nvSpPr>
        <p:spPr>
          <a:xfrm>
            <a:off x="285720" y="1357298"/>
            <a:ext cx="850112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/>
              <a:t>Восстановление изношенных а/б покрытий </a:t>
            </a:r>
            <a:r>
              <a:rPr lang="ru-RU" sz="1900" dirty="0" smtClean="0"/>
              <a:t>– </a:t>
            </a:r>
            <a:r>
              <a:rPr lang="ru-RU" sz="2200" b="1" dirty="0" smtClean="0"/>
              <a:t>126 330</a:t>
            </a:r>
            <a:r>
              <a:rPr lang="ru-RU" sz="2200" dirty="0" smtClean="0"/>
              <a:t> </a:t>
            </a:r>
            <a:r>
              <a:rPr lang="ru-RU" sz="1900" dirty="0" smtClean="0"/>
              <a:t>кв.м;</a:t>
            </a:r>
            <a:endParaRPr lang="ru-RU" sz="1900" dirty="0"/>
          </a:p>
          <a:p>
            <a:endParaRPr lang="ru-RU" sz="1900" dirty="0"/>
          </a:p>
          <a:p>
            <a:r>
              <a:rPr lang="ru-RU" sz="1900" dirty="0"/>
              <a:t>Разрубка полосы отвода </a:t>
            </a:r>
            <a:r>
              <a:rPr lang="ru-RU" sz="1900" dirty="0" smtClean="0"/>
              <a:t>– </a:t>
            </a:r>
            <a:r>
              <a:rPr lang="ru-RU" sz="2200" b="1" dirty="0" smtClean="0"/>
              <a:t>521,6</a:t>
            </a:r>
            <a:r>
              <a:rPr lang="ru-RU" sz="1900" dirty="0" smtClean="0"/>
              <a:t> га;</a:t>
            </a:r>
            <a:endParaRPr lang="ru-RU" sz="1900" dirty="0"/>
          </a:p>
          <a:p>
            <a:endParaRPr lang="ru-RU" sz="1900" dirty="0"/>
          </a:p>
          <a:p>
            <a:r>
              <a:rPr lang="ru-RU" sz="1900" dirty="0"/>
              <a:t>Установка дорожных знаков </a:t>
            </a:r>
            <a:r>
              <a:rPr lang="ru-RU" sz="1900" dirty="0" smtClean="0"/>
              <a:t>– </a:t>
            </a:r>
            <a:r>
              <a:rPr lang="ru-RU" sz="2200" b="1" dirty="0" smtClean="0"/>
              <a:t>3556</a:t>
            </a:r>
            <a:r>
              <a:rPr lang="ru-RU" sz="2200" dirty="0" smtClean="0"/>
              <a:t> </a:t>
            </a:r>
            <a:r>
              <a:rPr lang="ru-RU" sz="1900" dirty="0" smtClean="0"/>
              <a:t>шт.;</a:t>
            </a:r>
            <a:endParaRPr lang="ru-RU" sz="1900" dirty="0"/>
          </a:p>
          <a:p>
            <a:endParaRPr lang="ru-RU" sz="1900" dirty="0"/>
          </a:p>
          <a:p>
            <a:r>
              <a:rPr lang="ru-RU" sz="1900" dirty="0"/>
              <a:t>Установка и замена барьерных ограждений </a:t>
            </a:r>
            <a:r>
              <a:rPr lang="ru-RU" sz="1900" dirty="0" smtClean="0"/>
              <a:t>– </a:t>
            </a:r>
            <a:r>
              <a:rPr lang="ru-RU" sz="2200" b="1" dirty="0" smtClean="0"/>
              <a:t>2649</a:t>
            </a:r>
            <a:r>
              <a:rPr lang="ru-RU" sz="2200" dirty="0" smtClean="0"/>
              <a:t> </a:t>
            </a:r>
            <a:r>
              <a:rPr lang="ru-RU" sz="1900" dirty="0" err="1" smtClean="0"/>
              <a:t>пог.м</a:t>
            </a:r>
            <a:r>
              <a:rPr lang="ru-RU" sz="1900" dirty="0" smtClean="0"/>
              <a:t>;</a:t>
            </a:r>
            <a:endParaRPr lang="ru-RU" sz="1900" dirty="0"/>
          </a:p>
          <a:p>
            <a:endParaRPr lang="ru-RU" sz="1900" dirty="0"/>
          </a:p>
          <a:p>
            <a:r>
              <a:rPr lang="ru-RU" sz="1900" dirty="0"/>
              <a:t>Обеспыливание участков дорог  </a:t>
            </a:r>
            <a:r>
              <a:rPr lang="ru-RU" sz="1900" dirty="0" smtClean="0"/>
              <a:t>- </a:t>
            </a:r>
            <a:r>
              <a:rPr lang="ru-RU" sz="2200" b="1" dirty="0" smtClean="0"/>
              <a:t>85 </a:t>
            </a:r>
            <a:r>
              <a:rPr lang="ru-RU" sz="1900" dirty="0" smtClean="0"/>
              <a:t>км;</a:t>
            </a:r>
            <a:endParaRPr lang="ru-RU" sz="1900" dirty="0"/>
          </a:p>
          <a:p>
            <a:endParaRPr lang="ru-RU" sz="1900" dirty="0"/>
          </a:p>
          <a:p>
            <a:r>
              <a:rPr lang="ru-RU" sz="1900" dirty="0"/>
              <a:t>Горизонтальная дорожная разметка  общей протяженностью </a:t>
            </a:r>
            <a:r>
              <a:rPr lang="ru-RU" sz="1900" dirty="0" smtClean="0"/>
              <a:t>– </a:t>
            </a:r>
            <a:r>
              <a:rPr lang="ru-RU" sz="2200" b="1" dirty="0" smtClean="0"/>
              <a:t>3260</a:t>
            </a:r>
            <a:r>
              <a:rPr lang="ru-RU" sz="2200" dirty="0" smtClean="0"/>
              <a:t> </a:t>
            </a:r>
            <a:r>
              <a:rPr lang="ru-RU" sz="1900" dirty="0" smtClean="0"/>
              <a:t>км;</a:t>
            </a:r>
            <a:endParaRPr lang="ru-RU" sz="1900" dirty="0"/>
          </a:p>
          <a:p>
            <a:endParaRPr lang="ru-RU" sz="1900" dirty="0"/>
          </a:p>
          <a:p>
            <a:r>
              <a:rPr lang="ru-RU" sz="1900" dirty="0"/>
              <a:t>Организована работа </a:t>
            </a:r>
            <a:r>
              <a:rPr lang="ru-RU" sz="2200" b="1" dirty="0"/>
              <a:t>10</a:t>
            </a:r>
            <a:r>
              <a:rPr lang="ru-RU" sz="2200" dirty="0"/>
              <a:t> </a:t>
            </a:r>
            <a:r>
              <a:rPr lang="ru-RU" sz="1900" dirty="0"/>
              <a:t>бесплатных паромных (понтонных) переправ.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64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99FA312-91DE-47A9-9F9B-F5C047CA5DE9}"/>
              </a:ext>
            </a:extLst>
          </p:cNvPr>
          <p:cNvSpPr/>
          <p:nvPr/>
        </p:nvSpPr>
        <p:spPr>
          <a:xfrm>
            <a:off x="0" y="2357430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Планы</a:t>
            </a:r>
          </a:p>
          <a:p>
            <a:pPr algn="ctr">
              <a:spcAft>
                <a:spcPts val="1200"/>
              </a:spcAft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76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Региональная сеть автодорог общего пользования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39940" name="Picture 4" descr="C:\Users\Igornp\YandexDisk-PinIgNik\Карт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385" y="1000108"/>
            <a:ext cx="6117565" cy="471490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B51AA0-A93D-4808-839E-BAA34A6B469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54737" y="1071546"/>
            <a:ext cx="1274981" cy="9053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974853A-6FF0-45BE-869E-26405FA3FA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143512"/>
            <a:ext cx="1274980" cy="4874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2500298" y="1201151"/>
            <a:ext cx="3786214" cy="5847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0">
                <a:srgbClr val="5E9EFF"/>
              </a:gs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- протяженность </a:t>
            </a:r>
            <a:r>
              <a:rPr lang="ru-RU" sz="1600" dirty="0">
                <a:solidFill>
                  <a:srgbClr val="002060"/>
                </a:solidFill>
              </a:rPr>
              <a:t>региональной сети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автомобильных дорог, в </a:t>
            </a:r>
            <a:r>
              <a:rPr lang="ru-RU" sz="1600" dirty="0">
                <a:solidFill>
                  <a:srgbClr val="002060"/>
                </a:solidFill>
              </a:rPr>
              <a:t>том числе: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541318B-83B2-4EB6-BF78-571E409E704F}"/>
              </a:ext>
            </a:extLst>
          </p:cNvPr>
          <p:cNvSpPr txBox="1"/>
          <p:nvPr/>
        </p:nvSpPr>
        <p:spPr>
          <a:xfrm>
            <a:off x="6357950" y="1600130"/>
            <a:ext cx="127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2192,9</a:t>
            </a:r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км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EE712DF-E6C9-416C-B452-D8CB14E4E609}"/>
              </a:ext>
            </a:extLst>
          </p:cNvPr>
          <p:cNvSpPr txBox="1"/>
          <p:nvPr/>
        </p:nvSpPr>
        <p:spPr>
          <a:xfrm>
            <a:off x="6372200" y="4671964"/>
            <a:ext cx="127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4734,5</a:t>
            </a:r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км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691DD9-1984-4D54-86B3-4596E30C6A6C}"/>
              </a:ext>
            </a:extLst>
          </p:cNvPr>
          <p:cNvSpPr txBox="1"/>
          <p:nvPr/>
        </p:nvSpPr>
        <p:spPr>
          <a:xfrm>
            <a:off x="6372200" y="5243468"/>
            <a:ext cx="127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694,3</a:t>
            </a:r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км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B8230FE1-3B3B-4CA3-A92E-1CA5D9AC527A}"/>
              </a:ext>
            </a:extLst>
          </p:cNvPr>
          <p:cNvCxnSpPr>
            <a:cxnSpLocks/>
          </p:cNvCxnSpPr>
          <p:nvPr/>
        </p:nvCxnSpPr>
        <p:spPr>
          <a:xfrm flipH="1">
            <a:off x="6444208" y="1988840"/>
            <a:ext cx="25003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C2EB1DC0-46E2-4BB1-8FFF-00A0D51C92C2}"/>
              </a:ext>
            </a:extLst>
          </p:cNvPr>
          <p:cNvCxnSpPr>
            <a:cxnSpLocks/>
          </p:cNvCxnSpPr>
          <p:nvPr/>
        </p:nvCxnSpPr>
        <p:spPr>
          <a:xfrm flipH="1">
            <a:off x="6444208" y="5643578"/>
            <a:ext cx="25003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7F6E97DE-DBCE-4AD8-A9E8-F486FDE5B073}"/>
              </a:ext>
            </a:extLst>
          </p:cNvPr>
          <p:cNvCxnSpPr>
            <a:cxnSpLocks/>
          </p:cNvCxnSpPr>
          <p:nvPr/>
        </p:nvCxnSpPr>
        <p:spPr>
          <a:xfrm flipH="1">
            <a:off x="6444208" y="5072074"/>
            <a:ext cx="25003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0FBB1E07-BBD7-4C85-AFF8-E3511CEFC316}"/>
              </a:ext>
            </a:extLst>
          </p:cNvPr>
          <p:cNvCxnSpPr>
            <a:cxnSpLocks/>
          </p:cNvCxnSpPr>
          <p:nvPr/>
        </p:nvCxnSpPr>
        <p:spPr>
          <a:xfrm>
            <a:off x="7596336" y="947480"/>
            <a:ext cx="21163" cy="485778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F827BE11-31FA-4103-85B6-A32551771C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000240"/>
            <a:ext cx="1261374" cy="3068887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0" name="Левая фигурная скобка 19"/>
          <p:cNvSpPr/>
          <p:nvPr/>
        </p:nvSpPr>
        <p:spPr>
          <a:xfrm>
            <a:off x="6072198" y="1071546"/>
            <a:ext cx="500066" cy="4000528"/>
          </a:xfrm>
          <a:prstGeom prst="leftBrace">
            <a:avLst>
              <a:gd name="adj1" fmla="val 8333"/>
              <a:gd name="adj2" fmla="val 50470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357686" y="2714620"/>
            <a:ext cx="1643074" cy="71438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 твердым покрытием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357686" y="5000636"/>
            <a:ext cx="1643074" cy="71438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без покрытия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Левая фигурная скобка 32"/>
          <p:cNvSpPr/>
          <p:nvPr/>
        </p:nvSpPr>
        <p:spPr>
          <a:xfrm>
            <a:off x="6072198" y="5072074"/>
            <a:ext cx="500066" cy="571504"/>
          </a:xfrm>
          <a:prstGeom prst="leftBrace">
            <a:avLst>
              <a:gd name="adj1" fmla="val 8333"/>
              <a:gd name="adj2" fmla="val 50470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285720" y="1071547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</a:rPr>
              <a:t>7621,7</a:t>
            </a:r>
            <a:r>
              <a:rPr lang="ru-RU" sz="1400" b="1" dirty="0" smtClean="0">
                <a:solidFill>
                  <a:srgbClr val="002060"/>
                </a:solidFill>
              </a:rPr>
              <a:t> км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-32" y="1857364"/>
            <a:ext cx="5643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Структура доходов дорожного фонда в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201</a:t>
            </a:r>
            <a:r>
              <a:rPr lang="en-US" b="1" dirty="0" smtClean="0">
                <a:solidFill>
                  <a:srgbClr val="002060"/>
                </a:solidFill>
                <a:latin typeface="Arial Narrow" pitchFamily="34" charset="0"/>
              </a:rPr>
              <a:t>9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году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8193" name="Picture 1" descr="D:\mydocuments\Documents\000-Общие для судьи, администрации и пр\презентация-доходы 201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9" y="1778572"/>
            <a:ext cx="7786741" cy="400788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285720" y="1071547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6 585,75</a:t>
            </a:r>
            <a:r>
              <a:rPr lang="ru-RU" b="1" dirty="0" smtClean="0">
                <a:solidFill>
                  <a:srgbClr val="002060"/>
                </a:solidFill>
              </a:rPr>
              <a:t>млн.руб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858080-6F5D-493F-A870-180EE8DAF9E5}"/>
              </a:ext>
            </a:extLst>
          </p:cNvPr>
          <p:cNvSpPr txBox="1"/>
          <p:nvPr/>
        </p:nvSpPr>
        <p:spPr>
          <a:xfrm>
            <a:off x="3825129" y="1142984"/>
            <a:ext cx="453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планируемый объем регионального   дорожного фонда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-32" y="1857364"/>
            <a:ext cx="55721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7086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Структура расходов средств дорожного фонда в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201</a:t>
            </a:r>
            <a:r>
              <a:rPr lang="en-US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9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году 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7169" name="Picture 1" descr="D:\mydocuments\Documents\000-Общие для судьи, администрации и пр\презентация-расходы 201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400" y="1857364"/>
            <a:ext cx="7686652" cy="400052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571604" y="4643446"/>
            <a:ext cx="1000132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00166" y="4626928"/>
            <a:ext cx="14205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Расходы на БДД </a:t>
            </a:r>
            <a:r>
              <a:rPr lang="en-US" sz="900" dirty="0" smtClean="0"/>
              <a:t>(</a:t>
            </a:r>
            <a:r>
              <a:rPr lang="ru-RU" sz="900" dirty="0" smtClean="0"/>
              <a:t>РТС)</a:t>
            </a:r>
            <a:endParaRPr lang="ru-RU" sz="9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285720" y="1071547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6 585,75</a:t>
            </a:r>
            <a:r>
              <a:rPr lang="ru-RU" b="1" dirty="0" smtClean="0">
                <a:solidFill>
                  <a:srgbClr val="002060"/>
                </a:solidFill>
              </a:rPr>
              <a:t>млн.руб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8858080-6F5D-493F-A870-180EE8DAF9E5}"/>
              </a:ext>
            </a:extLst>
          </p:cNvPr>
          <p:cNvSpPr txBox="1"/>
          <p:nvPr/>
        </p:nvSpPr>
        <p:spPr>
          <a:xfrm>
            <a:off x="3825129" y="1142984"/>
            <a:ext cx="453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планируемый объем регионального   дорожного фонда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-32" y="1857364"/>
            <a:ext cx="55721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4799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Планы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работ по строительству на 2019 год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9461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857875"/>
            <a:ext cx="8715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55576" y="1196753"/>
            <a:ext cx="7776864" cy="441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2019 году </a:t>
            </a:r>
            <a:r>
              <a:rPr lang="ru-RU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планируется 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начать строительство и реконструкцию следующих объектов:</a:t>
            </a:r>
            <a:endParaRPr lang="ru-RU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lvl="1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реконструкция мостового перехода через р.Вага на км 2+067 автомобильной дороги «Вельск – Шангалы» (в рамках ГП «Культура Русского Севера»);</a:t>
            </a:r>
            <a:endParaRPr lang="en-US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lvl="1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строительство мостового перехода через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р.Сельменьга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на км 86 автомобильной дороги «Усть-Ваеньга –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Осиново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Фалюки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» (в рамках ГП «Развитие транспортной системы АО»);</a:t>
            </a:r>
            <a:endParaRPr lang="ru-RU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lvl="1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строительство автомобильной дороги к с.Ненокса от автомобильной дороги  «Северодвинск – Онега» (в рамках ГП «Устойчивое развитие сельских территорий АО».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F1041-3508-40A2-B223-08AD6B14F3DC}" type="slidenum">
              <a:rPr lang="ru-RU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6" descr="C:\Documents and Settings\eugenegp\Рабочий стол\Кудинов\Карта зелёные дороги.jpg">
            <a:extLst>
              <a:ext uri="{FF2B5EF4-FFF2-40B4-BE49-F238E27FC236}">
                <a16:creationId xmlns="" xmlns:a16="http://schemas.microsoft.com/office/drawing/2014/main" id="{F431DE71-F8F5-404B-BAB4-2ED7BB68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6142528" cy="4893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899592" y="285728"/>
            <a:ext cx="6480720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Объекты строительства и реконструкции автомобильных дорог</a:t>
            </a: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в 2019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году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87727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cxnSp>
        <p:nvCxnSpPr>
          <p:cNvPr id="74" name="Прямая со стрелкой 73">
            <a:extLst>
              <a:ext uri="{FF2B5EF4-FFF2-40B4-BE49-F238E27FC236}">
                <a16:creationId xmlns="" xmlns:a16="http://schemas.microsoft.com/office/drawing/2014/main" id="{EAB2AD4E-716F-426C-AAF9-FEFEE53E5FAD}"/>
              </a:ext>
            </a:extLst>
          </p:cNvPr>
          <p:cNvCxnSpPr>
            <a:cxnSpLocks/>
            <a:stCxn id="72" idx="1"/>
          </p:cNvCxnSpPr>
          <p:nvPr/>
        </p:nvCxnSpPr>
        <p:spPr>
          <a:xfrm rot="10800000">
            <a:off x="4427984" y="5085184"/>
            <a:ext cx="648072" cy="117014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045F8A0F-D9AF-4ABE-948C-D1D6B4142551}"/>
              </a:ext>
            </a:extLst>
          </p:cNvPr>
          <p:cNvSpPr txBox="1"/>
          <p:nvPr/>
        </p:nvSpPr>
        <p:spPr>
          <a:xfrm>
            <a:off x="5076056" y="4725144"/>
            <a:ext cx="2348776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</a:rPr>
              <a:t>Реконструкция мостового перехода через р.Вага на км 2+067 а/</a:t>
            </a:r>
            <a:r>
              <a:rPr lang="ru-RU" sz="1400" dirty="0" err="1" smtClean="0">
                <a:latin typeface="Calibri" pitchFamily="34" charset="0"/>
              </a:rPr>
              <a:t>д</a:t>
            </a:r>
            <a:r>
              <a:rPr lang="ru-RU" sz="1400" dirty="0" smtClean="0">
                <a:latin typeface="Calibri" pitchFamily="34" charset="0"/>
              </a:rPr>
              <a:t>: «Вельск-Шангалы»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2F4A995-9F5F-4BB7-9A00-3CB7948EA6E8}"/>
              </a:ext>
            </a:extLst>
          </p:cNvPr>
          <p:cNvSpPr txBox="1"/>
          <p:nvPr/>
        </p:nvSpPr>
        <p:spPr>
          <a:xfrm>
            <a:off x="179512" y="2636912"/>
            <a:ext cx="2448272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</a:rPr>
              <a:t>Строительство автомобильной дороги к с.Ненокса от а/</a:t>
            </a:r>
            <a:r>
              <a:rPr lang="ru-RU" sz="1400" dirty="0" err="1" smtClean="0">
                <a:latin typeface="Calibri" pitchFamily="34" charset="0"/>
              </a:rPr>
              <a:t>д</a:t>
            </a:r>
            <a:r>
              <a:rPr lang="ru-RU" sz="1400" dirty="0" smtClean="0">
                <a:latin typeface="Calibri" pitchFamily="34" charset="0"/>
              </a:rPr>
              <a:t>: «Северодвинск – Онега»</a:t>
            </a:r>
            <a:endParaRPr lang="ru-RU" sz="1400" dirty="0">
              <a:latin typeface="Calibri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190D82F5-EC62-46DC-B085-650EF04F6CEC}"/>
              </a:ext>
            </a:extLst>
          </p:cNvPr>
          <p:cNvCxnSpPr>
            <a:cxnSpLocks/>
          </p:cNvCxnSpPr>
          <p:nvPr/>
        </p:nvCxnSpPr>
        <p:spPr>
          <a:xfrm flipV="1">
            <a:off x="1259632" y="2348880"/>
            <a:ext cx="1656184" cy="288032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45F8A0F-D9AF-4ABE-948C-D1D6B4142551}"/>
              </a:ext>
            </a:extLst>
          </p:cNvPr>
          <p:cNvSpPr txBox="1"/>
          <p:nvPr/>
        </p:nvSpPr>
        <p:spPr>
          <a:xfrm>
            <a:off x="3635896" y="1124744"/>
            <a:ext cx="2936368" cy="1169551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Calibri" pitchFamily="34" charset="0"/>
              </a:rPr>
              <a:t>Реконструкция                                            а/</a:t>
            </a:r>
            <a:r>
              <a:rPr lang="ru-RU" sz="1400" dirty="0" err="1" smtClean="0">
                <a:latin typeface="Calibri" pitchFamily="34" charset="0"/>
              </a:rPr>
              <a:t>д</a:t>
            </a:r>
            <a:r>
              <a:rPr lang="ru-RU" sz="1400" dirty="0" smtClean="0">
                <a:latin typeface="Calibri" pitchFamily="34" charset="0"/>
              </a:rPr>
              <a:t>:  Усть-Ваеньга – </a:t>
            </a:r>
            <a:r>
              <a:rPr lang="ru-RU" sz="1400" dirty="0" err="1" smtClean="0">
                <a:latin typeface="Calibri" pitchFamily="34" charset="0"/>
              </a:rPr>
              <a:t>Осиново</a:t>
            </a:r>
            <a:r>
              <a:rPr lang="ru-RU" sz="1400" dirty="0" smtClean="0">
                <a:latin typeface="Calibri" pitchFamily="34" charset="0"/>
              </a:rPr>
              <a:t>  - </a:t>
            </a:r>
            <a:r>
              <a:rPr lang="ru-RU" sz="1400" dirty="0" err="1" smtClean="0">
                <a:latin typeface="Calibri" pitchFamily="34" charset="0"/>
              </a:rPr>
              <a:t>Фалюки</a:t>
            </a:r>
            <a:r>
              <a:rPr lang="ru-RU" sz="1400" dirty="0" smtClean="0">
                <a:latin typeface="Calibri" pitchFamily="34" charset="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Calibri" pitchFamily="34" charset="0"/>
              </a:rPr>
              <a:t>км 43+500 – км 63+000,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alibri" pitchFamily="34" charset="0"/>
              </a:rPr>
              <a:t> I</a:t>
            </a:r>
            <a:r>
              <a:rPr lang="ru-RU" sz="1400" dirty="0" smtClean="0">
                <a:latin typeface="Calibri" pitchFamily="34" charset="0"/>
              </a:rPr>
              <a:t>-</a:t>
            </a:r>
            <a:r>
              <a:rPr lang="ru-RU" sz="1400" dirty="0" err="1" smtClean="0">
                <a:latin typeface="Calibri" pitchFamily="34" charset="0"/>
              </a:rPr>
              <a:t>й</a:t>
            </a:r>
            <a:r>
              <a:rPr lang="ru-RU" sz="1400" dirty="0" smtClean="0">
                <a:latin typeface="Calibri" pitchFamily="34" charset="0"/>
              </a:rPr>
              <a:t> пусковой, 6,3 км</a:t>
            </a:r>
          </a:p>
        </p:txBody>
      </p:sp>
      <p:sp>
        <p:nvSpPr>
          <p:cNvPr id="16" name="Полилиния: фигура 3">
            <a:extLst>
              <a:ext uri="{FF2B5EF4-FFF2-40B4-BE49-F238E27FC236}">
                <a16:creationId xmlns="" xmlns:a16="http://schemas.microsoft.com/office/drawing/2014/main" id="{C3A4D68B-08AF-4C52-AC49-063524965E63}"/>
              </a:ext>
            </a:extLst>
          </p:cNvPr>
          <p:cNvSpPr/>
          <p:nvPr/>
        </p:nvSpPr>
        <p:spPr>
          <a:xfrm>
            <a:off x="4634865" y="3587954"/>
            <a:ext cx="95539" cy="75363"/>
          </a:xfrm>
          <a:custGeom>
            <a:avLst/>
            <a:gdLst>
              <a:gd name="connsiteX0" fmla="*/ 0 w 95539"/>
              <a:gd name="connsiteY0" fmla="*/ 0 h 75363"/>
              <a:gd name="connsiteX1" fmla="*/ 40193 w 95539"/>
              <a:gd name="connsiteY1" fmla="*/ 32657 h 75363"/>
              <a:gd name="connsiteX2" fmla="*/ 62802 w 95539"/>
              <a:gd name="connsiteY2" fmla="*/ 50242 h 75363"/>
              <a:gd name="connsiteX3" fmla="*/ 90435 w 95539"/>
              <a:gd name="connsiteY3" fmla="*/ 67827 h 75363"/>
              <a:gd name="connsiteX4" fmla="*/ 95459 w 95539"/>
              <a:gd name="connsiteY4" fmla="*/ 75363 h 7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9" h="75363">
                <a:moveTo>
                  <a:pt x="0" y="0"/>
                </a:moveTo>
                <a:lnTo>
                  <a:pt x="40193" y="32657"/>
                </a:lnTo>
                <a:cubicBezTo>
                  <a:pt x="50660" y="41031"/>
                  <a:pt x="54428" y="44380"/>
                  <a:pt x="62802" y="50242"/>
                </a:cubicBezTo>
                <a:cubicBezTo>
                  <a:pt x="71176" y="56104"/>
                  <a:pt x="90435" y="67827"/>
                  <a:pt x="90435" y="67827"/>
                </a:cubicBezTo>
                <a:cubicBezTo>
                  <a:pt x="95878" y="72014"/>
                  <a:pt x="95668" y="73688"/>
                  <a:pt x="95459" y="7536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EAB2AD4E-716F-426C-AAF9-FEFEE53E5FAD}"/>
              </a:ext>
            </a:extLst>
          </p:cNvPr>
          <p:cNvCxnSpPr>
            <a:cxnSpLocks/>
            <a:stCxn id="14" idx="2"/>
            <a:endCxn id="16" idx="2"/>
          </p:cNvCxnSpPr>
          <p:nvPr/>
        </p:nvCxnSpPr>
        <p:spPr>
          <a:xfrm rot="5400000">
            <a:off x="4228924" y="2763039"/>
            <a:ext cx="1343901" cy="406413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45F8A0F-D9AF-4ABE-948C-D1D6B4142551}"/>
              </a:ext>
            </a:extLst>
          </p:cNvPr>
          <p:cNvSpPr txBox="1"/>
          <p:nvPr/>
        </p:nvSpPr>
        <p:spPr>
          <a:xfrm>
            <a:off x="6143636" y="2786058"/>
            <a:ext cx="2714644" cy="1169551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</a:rPr>
              <a:t>Строительство </a:t>
            </a:r>
          </a:p>
          <a:p>
            <a:pPr algn="ctr"/>
            <a:r>
              <a:rPr lang="ru-RU" sz="1400" dirty="0" smtClean="0">
                <a:latin typeface="Calibri" pitchFamily="34" charset="0"/>
              </a:rPr>
              <a:t>мостового перехода </a:t>
            </a:r>
          </a:p>
          <a:p>
            <a:pPr algn="ctr"/>
            <a:r>
              <a:rPr lang="ru-RU" sz="1400" dirty="0" smtClean="0">
                <a:latin typeface="Calibri" pitchFamily="34" charset="0"/>
              </a:rPr>
              <a:t>через </a:t>
            </a:r>
            <a:r>
              <a:rPr lang="ru-RU" sz="1400" dirty="0" err="1" smtClean="0">
                <a:latin typeface="Calibri" pitchFamily="34" charset="0"/>
              </a:rPr>
              <a:t>р.Сельменьга</a:t>
            </a:r>
            <a:r>
              <a:rPr lang="ru-RU" sz="1400" dirty="0" smtClean="0">
                <a:latin typeface="Calibri" pitchFamily="34" charset="0"/>
              </a:rPr>
              <a:t> на км 86 </a:t>
            </a:r>
          </a:p>
          <a:p>
            <a:pPr algn="ctr"/>
            <a:r>
              <a:rPr lang="ru-RU" sz="1400" dirty="0" smtClean="0">
                <a:latin typeface="Calibri" pitchFamily="34" charset="0"/>
              </a:rPr>
              <a:t>а/</a:t>
            </a:r>
            <a:r>
              <a:rPr lang="ru-RU" sz="1400" dirty="0" err="1" smtClean="0">
                <a:latin typeface="Calibri" pitchFamily="34" charset="0"/>
              </a:rPr>
              <a:t>д</a:t>
            </a:r>
            <a:r>
              <a:rPr lang="ru-RU" sz="1400" dirty="0" smtClean="0">
                <a:latin typeface="Calibri" pitchFamily="34" charset="0"/>
              </a:rPr>
              <a:t>: «Усть-Ваеньга – </a:t>
            </a:r>
            <a:r>
              <a:rPr lang="ru-RU" sz="1400" dirty="0" err="1" smtClean="0">
                <a:latin typeface="Calibri" pitchFamily="34" charset="0"/>
              </a:rPr>
              <a:t>Осиново</a:t>
            </a:r>
            <a:r>
              <a:rPr lang="ru-RU" sz="1400" dirty="0" smtClean="0">
                <a:latin typeface="Calibri" pitchFamily="34" charset="0"/>
              </a:rPr>
              <a:t> – </a:t>
            </a:r>
            <a:r>
              <a:rPr lang="ru-RU" sz="1400" dirty="0" err="1" smtClean="0">
                <a:latin typeface="Calibri" pitchFamily="34" charset="0"/>
              </a:rPr>
              <a:t>Фалюки</a:t>
            </a:r>
            <a:r>
              <a:rPr lang="ru-RU" sz="1400" dirty="0" smtClean="0">
                <a:latin typeface="Calibri" pitchFamily="34" charset="0"/>
              </a:rPr>
              <a:t>» 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="" xmlns:a16="http://schemas.microsoft.com/office/drawing/2014/main" id="{EAB2AD4E-716F-426C-AAF9-FEFEE53E5FAD}"/>
              </a:ext>
            </a:extLst>
          </p:cNvPr>
          <p:cNvCxnSpPr>
            <a:cxnSpLocks/>
            <a:stCxn id="32" idx="1"/>
          </p:cNvCxnSpPr>
          <p:nvPr/>
        </p:nvCxnSpPr>
        <p:spPr>
          <a:xfrm rot="10800000" flipV="1">
            <a:off x="4860032" y="3370834"/>
            <a:ext cx="1283604" cy="418204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олилиния: фигура 3">
            <a:extLst>
              <a:ext uri="{FF2B5EF4-FFF2-40B4-BE49-F238E27FC236}">
                <a16:creationId xmlns="" xmlns:a16="http://schemas.microsoft.com/office/drawing/2014/main" id="{C3A4D68B-08AF-4C52-AC49-063524965E63}"/>
              </a:ext>
            </a:extLst>
          </p:cNvPr>
          <p:cNvSpPr/>
          <p:nvPr/>
        </p:nvSpPr>
        <p:spPr>
          <a:xfrm flipH="1">
            <a:off x="2915816" y="2204864"/>
            <a:ext cx="45719" cy="144016"/>
          </a:xfrm>
          <a:custGeom>
            <a:avLst/>
            <a:gdLst>
              <a:gd name="connsiteX0" fmla="*/ 0 w 95539"/>
              <a:gd name="connsiteY0" fmla="*/ 0 h 75363"/>
              <a:gd name="connsiteX1" fmla="*/ 40193 w 95539"/>
              <a:gd name="connsiteY1" fmla="*/ 32657 h 75363"/>
              <a:gd name="connsiteX2" fmla="*/ 62802 w 95539"/>
              <a:gd name="connsiteY2" fmla="*/ 50242 h 75363"/>
              <a:gd name="connsiteX3" fmla="*/ 90435 w 95539"/>
              <a:gd name="connsiteY3" fmla="*/ 67827 h 75363"/>
              <a:gd name="connsiteX4" fmla="*/ 95459 w 95539"/>
              <a:gd name="connsiteY4" fmla="*/ 75363 h 7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9" h="75363">
                <a:moveTo>
                  <a:pt x="0" y="0"/>
                </a:moveTo>
                <a:lnTo>
                  <a:pt x="40193" y="32657"/>
                </a:lnTo>
                <a:cubicBezTo>
                  <a:pt x="50660" y="41031"/>
                  <a:pt x="54428" y="44380"/>
                  <a:pt x="62802" y="50242"/>
                </a:cubicBezTo>
                <a:cubicBezTo>
                  <a:pt x="71176" y="56104"/>
                  <a:pt x="90435" y="67827"/>
                  <a:pt x="90435" y="67827"/>
                </a:cubicBezTo>
                <a:cubicBezTo>
                  <a:pt x="95878" y="72014"/>
                  <a:pt x="95668" y="73688"/>
                  <a:pt x="95459" y="7536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40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План ремонта искусственных сооружений в 201</a:t>
            </a:r>
            <a:r>
              <a:rPr lang="en-US" b="1" dirty="0">
                <a:solidFill>
                  <a:srgbClr val="002060"/>
                </a:solidFill>
                <a:latin typeface="Arial Narrow" pitchFamily="34" charset="0"/>
              </a:rPr>
              <a:t>9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 году</a:t>
            </a:r>
          </a:p>
        </p:txBody>
      </p:sp>
      <p:pic>
        <p:nvPicPr>
          <p:cNvPr id="18437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857875"/>
            <a:ext cx="8715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56" descr="C:\Documents and Settings\eugenegp\Рабочий стол\Кудинов\Карта зелёные дорог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1071546"/>
            <a:ext cx="5881707" cy="468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Box 15"/>
          <p:cNvSpPr txBox="1">
            <a:spLocks noChangeArrowheads="1"/>
          </p:cNvSpPr>
          <p:nvPr/>
        </p:nvSpPr>
        <p:spPr bwMode="auto">
          <a:xfrm>
            <a:off x="5643570" y="1214422"/>
            <a:ext cx="1534398" cy="50359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ru-RU" sz="1400" dirty="0">
                <a:latin typeface="Calibri" pitchFamily="34" charset="0"/>
              </a:rPr>
              <a:t>мост ч/</a:t>
            </a:r>
            <a:r>
              <a:rPr lang="ru-RU" sz="1400" dirty="0" err="1">
                <a:latin typeface="Calibri" pitchFamily="34" charset="0"/>
              </a:rPr>
              <a:t>р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Шилега</a:t>
            </a:r>
            <a:r>
              <a:rPr lang="ru-RU" sz="1400" dirty="0">
                <a:latin typeface="Calibri" pitchFamily="34" charset="0"/>
              </a:rPr>
              <a:t> </a:t>
            </a:r>
          </a:p>
          <a:p>
            <a:pPr algn="ctr"/>
            <a:r>
              <a:rPr lang="ru-RU" sz="1400" dirty="0">
                <a:latin typeface="Calibri" pitchFamily="34" charset="0"/>
              </a:rPr>
              <a:t> 41,0 п.м.</a:t>
            </a:r>
          </a:p>
        </p:txBody>
      </p:sp>
      <p:sp>
        <p:nvSpPr>
          <p:cNvPr id="18444" name="Text Box 83"/>
          <p:cNvSpPr txBox="1">
            <a:spLocks noChangeArrowheads="1"/>
          </p:cNvSpPr>
          <p:nvPr/>
        </p:nvSpPr>
        <p:spPr bwMode="auto">
          <a:xfrm>
            <a:off x="7380289" y="3426741"/>
            <a:ext cx="1549430" cy="430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1400" dirty="0">
                <a:latin typeface="Calibri" pitchFamily="34" charset="0"/>
              </a:rPr>
              <a:t>мост ч/</a:t>
            </a:r>
            <a:r>
              <a:rPr lang="ru-RU" sz="1400" dirty="0" err="1">
                <a:latin typeface="Calibri" pitchFamily="34" charset="0"/>
              </a:rPr>
              <a:t>р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Охтома</a:t>
            </a:r>
            <a:r>
              <a:rPr lang="ru-RU" sz="1400" dirty="0">
                <a:latin typeface="Calibri" pitchFamily="34" charset="0"/>
              </a:rPr>
              <a:t>  36,9п.м.</a:t>
            </a:r>
          </a:p>
        </p:txBody>
      </p:sp>
      <p:cxnSp>
        <p:nvCxnSpPr>
          <p:cNvPr id="12" name="Прямая со стрелкой 11">
            <a:extLst>
              <a:ext uri="{FF2B5EF4-FFF2-40B4-BE49-F238E27FC236}"/>
            </a:extLst>
          </p:cNvPr>
          <p:cNvCxnSpPr>
            <a:stCxn id="18444" idx="1"/>
          </p:cNvCxnSpPr>
          <p:nvPr/>
        </p:nvCxnSpPr>
        <p:spPr>
          <a:xfrm rot="10800000" flipV="1">
            <a:off x="5786447" y="3642184"/>
            <a:ext cx="1593843" cy="2154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>
            <a:extLst>
              <a:ext uri="{FF2B5EF4-FFF2-40B4-BE49-F238E27FC236}"/>
            </a:extLst>
          </p:cNvPr>
          <p:cNvSpPr/>
          <p:nvPr/>
        </p:nvSpPr>
        <p:spPr>
          <a:xfrm flipV="1">
            <a:off x="2411413" y="2924175"/>
            <a:ext cx="44450" cy="460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52" name="Text Box 83"/>
          <p:cNvSpPr txBox="1">
            <a:spLocks noChangeArrowheads="1"/>
          </p:cNvSpPr>
          <p:nvPr/>
        </p:nvSpPr>
        <p:spPr bwMode="auto">
          <a:xfrm>
            <a:off x="7380313" y="4141121"/>
            <a:ext cx="1549406" cy="430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1400" dirty="0">
                <a:latin typeface="Calibri" pitchFamily="34" charset="0"/>
              </a:rPr>
              <a:t>мост ч/</a:t>
            </a:r>
            <a:r>
              <a:rPr lang="ru-RU" sz="1400" dirty="0" err="1">
                <a:latin typeface="Calibri" pitchFamily="34" charset="0"/>
              </a:rPr>
              <a:t>р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Ватса</a:t>
            </a:r>
            <a:endParaRPr lang="ru-RU" sz="1400" dirty="0">
              <a:latin typeface="Calibri" pitchFamily="34" charset="0"/>
            </a:endParaRPr>
          </a:p>
          <a:p>
            <a:pPr algn="ctr"/>
            <a:r>
              <a:rPr lang="ru-RU" sz="1400" dirty="0">
                <a:latin typeface="Calibri" pitchFamily="34" charset="0"/>
              </a:rPr>
              <a:t> 31,3 п.м.</a:t>
            </a:r>
          </a:p>
        </p:txBody>
      </p:sp>
      <p:cxnSp>
        <p:nvCxnSpPr>
          <p:cNvPr id="32" name="Прямая со стрелкой 31">
            <a:extLst>
              <a:ext uri="{FF2B5EF4-FFF2-40B4-BE49-F238E27FC236}"/>
            </a:extLst>
          </p:cNvPr>
          <p:cNvCxnSpPr>
            <a:stCxn id="18452" idx="1"/>
          </p:cNvCxnSpPr>
          <p:nvPr/>
        </p:nvCxnSpPr>
        <p:spPr>
          <a:xfrm rot="10800000" flipV="1">
            <a:off x="6357951" y="4356564"/>
            <a:ext cx="1022363" cy="2868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4" name="TextBox 66"/>
          <p:cNvSpPr txBox="1">
            <a:spLocks noChangeArrowheads="1"/>
          </p:cNvSpPr>
          <p:nvPr/>
        </p:nvSpPr>
        <p:spPr bwMode="auto">
          <a:xfrm>
            <a:off x="357158" y="3714752"/>
            <a:ext cx="1728787" cy="430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36000" tIns="0" rIns="36000" bIns="0">
            <a:spAutoFit/>
          </a:bodyPr>
          <a:lstStyle/>
          <a:p>
            <a:pPr algn="ctr"/>
            <a:r>
              <a:rPr lang="ru-RU" sz="1400" dirty="0">
                <a:latin typeface="Calibri" pitchFamily="34" charset="0"/>
              </a:rPr>
              <a:t>мост ч/</a:t>
            </a:r>
            <a:r>
              <a:rPr lang="ru-RU" sz="1400" dirty="0" err="1">
                <a:latin typeface="Calibri" pitchFamily="34" charset="0"/>
              </a:rPr>
              <a:t>р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Сондола</a:t>
            </a:r>
            <a:endParaRPr lang="ru-RU" sz="1400" dirty="0">
              <a:latin typeface="Calibri" pitchFamily="34" charset="0"/>
            </a:endParaRPr>
          </a:p>
          <a:p>
            <a:pPr algn="ctr"/>
            <a:r>
              <a:rPr lang="ru-RU" sz="1400" dirty="0">
                <a:latin typeface="Calibri" pitchFamily="34" charset="0"/>
              </a:rPr>
              <a:t> 9,7 п.м.</a:t>
            </a:r>
          </a:p>
        </p:txBody>
      </p:sp>
      <p:sp>
        <p:nvSpPr>
          <p:cNvPr id="43" name="Овал 42">
            <a:extLst>
              <a:ext uri="{FF2B5EF4-FFF2-40B4-BE49-F238E27FC236}"/>
            </a:extLst>
          </p:cNvPr>
          <p:cNvSpPr/>
          <p:nvPr/>
        </p:nvSpPr>
        <p:spPr>
          <a:xfrm flipV="1">
            <a:off x="2987675" y="4221163"/>
            <a:ext cx="46038" cy="4603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6" name="Прямая со стрелкой 35">
            <a:extLst>
              <a:ext uri="{FF2B5EF4-FFF2-40B4-BE49-F238E27FC236}"/>
            </a:extLst>
          </p:cNvPr>
          <p:cNvCxnSpPr>
            <a:stCxn id="18454" idx="3"/>
            <a:endCxn id="43" idx="3"/>
          </p:cNvCxnSpPr>
          <p:nvPr/>
        </p:nvCxnSpPr>
        <p:spPr>
          <a:xfrm>
            <a:off x="2085945" y="3930196"/>
            <a:ext cx="908472" cy="2977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7" name="Text Box 83"/>
          <p:cNvSpPr txBox="1">
            <a:spLocks noChangeArrowheads="1"/>
          </p:cNvSpPr>
          <p:nvPr/>
        </p:nvSpPr>
        <p:spPr bwMode="auto">
          <a:xfrm>
            <a:off x="214282" y="2640923"/>
            <a:ext cx="1714500" cy="430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36000" tIns="0" rIns="36000" bIns="0">
            <a:spAutoFit/>
          </a:bodyPr>
          <a:lstStyle/>
          <a:p>
            <a:pPr algn="ctr"/>
            <a:r>
              <a:rPr lang="ru-RU" sz="1400" dirty="0">
                <a:latin typeface="Calibri" pitchFamily="34" charset="0"/>
              </a:rPr>
              <a:t>мост ч/</a:t>
            </a:r>
            <a:r>
              <a:rPr lang="ru-RU" sz="1400" dirty="0" err="1">
                <a:latin typeface="Calibri" pitchFamily="34" charset="0"/>
              </a:rPr>
              <a:t>р</a:t>
            </a:r>
            <a:r>
              <a:rPr lang="ru-RU" sz="1400" dirty="0">
                <a:latin typeface="Calibri" pitchFamily="34" charset="0"/>
              </a:rPr>
              <a:t> Н.Рочева</a:t>
            </a:r>
          </a:p>
          <a:p>
            <a:pPr algn="ctr"/>
            <a:r>
              <a:rPr lang="ru-RU" sz="1400" dirty="0">
                <a:latin typeface="Calibri" pitchFamily="34" charset="0"/>
              </a:rPr>
              <a:t> 40,9 п.м.</a:t>
            </a:r>
          </a:p>
        </p:txBody>
      </p:sp>
      <p:cxnSp>
        <p:nvCxnSpPr>
          <p:cNvPr id="40" name="Прямая со стрелкой 39">
            <a:extLst>
              <a:ext uri="{FF2B5EF4-FFF2-40B4-BE49-F238E27FC236}"/>
            </a:extLst>
          </p:cNvPr>
          <p:cNvCxnSpPr>
            <a:stCxn id="18457" idx="3"/>
            <a:endCxn id="100" idx="2"/>
          </p:cNvCxnSpPr>
          <p:nvPr/>
        </p:nvCxnSpPr>
        <p:spPr>
          <a:xfrm>
            <a:off x="1928782" y="2856367"/>
            <a:ext cx="1058893" cy="4511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9" name="TextBox 29"/>
          <p:cNvSpPr txBox="1">
            <a:spLocks noChangeArrowheads="1"/>
          </p:cNvSpPr>
          <p:nvPr/>
        </p:nvSpPr>
        <p:spPr bwMode="auto">
          <a:xfrm>
            <a:off x="785786" y="4857760"/>
            <a:ext cx="1714512" cy="50359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ru-RU" sz="1400" dirty="0">
                <a:latin typeface="Calibri" pitchFamily="34" charset="0"/>
              </a:rPr>
              <a:t>мост ч/</a:t>
            </a:r>
            <a:r>
              <a:rPr lang="ru-RU" sz="1400" dirty="0" err="1">
                <a:latin typeface="Calibri" pitchFamily="34" charset="0"/>
              </a:rPr>
              <a:t>р</a:t>
            </a:r>
            <a:r>
              <a:rPr lang="ru-RU" sz="1400" dirty="0">
                <a:latin typeface="Calibri" pitchFamily="34" charset="0"/>
              </a:rPr>
              <a:t> Заячья</a:t>
            </a:r>
          </a:p>
          <a:p>
            <a:pPr lvl="1" algn="ctr"/>
            <a:r>
              <a:rPr lang="ru-RU" sz="1400" dirty="0">
                <a:latin typeface="Calibri" pitchFamily="34" charset="0"/>
              </a:rPr>
              <a:t>10,5 п.м</a:t>
            </a:r>
          </a:p>
        </p:txBody>
      </p:sp>
      <p:cxnSp>
        <p:nvCxnSpPr>
          <p:cNvPr id="44" name="Прямая со стрелкой 43">
            <a:extLst>
              <a:ext uri="{FF2B5EF4-FFF2-40B4-BE49-F238E27FC236}"/>
            </a:extLst>
          </p:cNvPr>
          <p:cNvCxnSpPr>
            <a:cxnSpLocks/>
            <a:stCxn id="18459" idx="3"/>
          </p:cNvCxnSpPr>
          <p:nvPr/>
        </p:nvCxnSpPr>
        <p:spPr>
          <a:xfrm flipV="1">
            <a:off x="2500298" y="5000636"/>
            <a:ext cx="2500330" cy="1089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2" name="TextBox 29"/>
          <p:cNvSpPr txBox="1">
            <a:spLocks noChangeArrowheads="1"/>
          </p:cNvSpPr>
          <p:nvPr/>
        </p:nvSpPr>
        <p:spPr bwMode="auto">
          <a:xfrm>
            <a:off x="7000892" y="2712361"/>
            <a:ext cx="1549405" cy="430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1400" dirty="0">
                <a:latin typeface="Calibri" pitchFamily="34" charset="0"/>
              </a:rPr>
              <a:t>мост ч/</a:t>
            </a:r>
            <a:r>
              <a:rPr lang="ru-RU" sz="1400" dirty="0" err="1">
                <a:latin typeface="Calibri" pitchFamily="34" charset="0"/>
              </a:rPr>
              <a:t>р</a:t>
            </a:r>
            <a:r>
              <a:rPr lang="ru-RU" sz="1400" dirty="0">
                <a:latin typeface="Calibri" pitchFamily="34" charset="0"/>
              </a:rPr>
              <a:t> Пинега </a:t>
            </a:r>
            <a:endParaRPr lang="en-US" sz="1400" dirty="0" smtClean="0">
              <a:latin typeface="Calibri" pitchFamily="34" charset="0"/>
            </a:endParaRPr>
          </a:p>
          <a:p>
            <a:pPr algn="ctr"/>
            <a:r>
              <a:rPr lang="ru-RU" sz="1400" dirty="0" smtClean="0">
                <a:latin typeface="Calibri" pitchFamily="34" charset="0"/>
              </a:rPr>
              <a:t>110,0 </a:t>
            </a:r>
            <a:r>
              <a:rPr lang="ru-RU" sz="1400" dirty="0">
                <a:latin typeface="Calibri" pitchFamily="34" charset="0"/>
              </a:rPr>
              <a:t>п.м.</a:t>
            </a:r>
          </a:p>
        </p:txBody>
      </p:sp>
      <p:cxnSp>
        <p:nvCxnSpPr>
          <p:cNvPr id="49" name="Прямая со стрелкой 48">
            <a:extLst>
              <a:ext uri="{FF2B5EF4-FFF2-40B4-BE49-F238E27FC236}"/>
            </a:extLst>
          </p:cNvPr>
          <p:cNvCxnSpPr>
            <a:stCxn id="18462" idx="1"/>
          </p:cNvCxnSpPr>
          <p:nvPr/>
        </p:nvCxnSpPr>
        <p:spPr>
          <a:xfrm rot="10800000" flipV="1">
            <a:off x="5857884" y="2927804"/>
            <a:ext cx="1143008" cy="8583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4" name="TextBox 29"/>
          <p:cNvSpPr txBox="1">
            <a:spLocks noChangeArrowheads="1"/>
          </p:cNvSpPr>
          <p:nvPr/>
        </p:nvSpPr>
        <p:spPr bwMode="auto">
          <a:xfrm>
            <a:off x="7215206" y="4855501"/>
            <a:ext cx="1593831" cy="430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1400" dirty="0">
                <a:latin typeface="Calibri" pitchFamily="34" charset="0"/>
              </a:rPr>
              <a:t>мост ч/</a:t>
            </a:r>
            <a:r>
              <a:rPr lang="ru-RU" sz="1400" dirty="0" err="1">
                <a:latin typeface="Calibri" pitchFamily="34" charset="0"/>
              </a:rPr>
              <a:t>р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Ергиль</a:t>
            </a:r>
            <a:endParaRPr lang="ru-RU" sz="1400" dirty="0">
              <a:latin typeface="Calibri" pitchFamily="34" charset="0"/>
            </a:endParaRPr>
          </a:p>
          <a:p>
            <a:pPr algn="ctr"/>
            <a:r>
              <a:rPr lang="ru-RU" sz="1400" dirty="0">
                <a:latin typeface="Calibri" pitchFamily="34" charset="0"/>
              </a:rPr>
              <a:t>8,3 п.м.</a:t>
            </a:r>
          </a:p>
        </p:txBody>
      </p:sp>
      <p:cxnSp>
        <p:nvCxnSpPr>
          <p:cNvPr id="53" name="Прямая со стрелкой 52">
            <a:extLst>
              <a:ext uri="{FF2B5EF4-FFF2-40B4-BE49-F238E27FC236}"/>
            </a:extLst>
          </p:cNvPr>
          <p:cNvCxnSpPr/>
          <p:nvPr/>
        </p:nvCxnSpPr>
        <p:spPr>
          <a:xfrm rot="16200000" flipV="1">
            <a:off x="6822299" y="4679166"/>
            <a:ext cx="500065" cy="2857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6" name="TextBox 22"/>
          <p:cNvSpPr txBox="1">
            <a:spLocks noChangeArrowheads="1"/>
          </p:cNvSpPr>
          <p:nvPr/>
        </p:nvSpPr>
        <p:spPr bwMode="auto">
          <a:xfrm>
            <a:off x="6143636" y="1997981"/>
            <a:ext cx="1571636" cy="430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1400" dirty="0">
                <a:latin typeface="Calibri" pitchFamily="34" charset="0"/>
              </a:rPr>
              <a:t>м</a:t>
            </a:r>
            <a:r>
              <a:rPr lang="ru-RU" sz="1400" dirty="0" smtClean="0">
                <a:latin typeface="Calibri" pitchFamily="34" charset="0"/>
              </a:rPr>
              <a:t>ост </a:t>
            </a:r>
            <a:r>
              <a:rPr lang="ru-RU" sz="1400" dirty="0">
                <a:latin typeface="Calibri" pitchFamily="34" charset="0"/>
              </a:rPr>
              <a:t>ч/</a:t>
            </a:r>
            <a:r>
              <a:rPr lang="ru-RU" sz="1400" dirty="0" err="1">
                <a:latin typeface="Calibri" pitchFamily="34" charset="0"/>
              </a:rPr>
              <a:t>р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Нондрус</a:t>
            </a:r>
            <a:r>
              <a:rPr lang="ru-RU" sz="1400" dirty="0">
                <a:latin typeface="Calibri" pitchFamily="34" charset="0"/>
              </a:rPr>
              <a:t> </a:t>
            </a:r>
          </a:p>
          <a:p>
            <a:pPr algn="ctr"/>
            <a:r>
              <a:rPr lang="ru-RU" sz="1400" dirty="0">
                <a:latin typeface="Calibri" pitchFamily="34" charset="0"/>
              </a:rPr>
              <a:t> 45,9 п.м.</a:t>
            </a:r>
          </a:p>
        </p:txBody>
      </p:sp>
      <p:cxnSp>
        <p:nvCxnSpPr>
          <p:cNvPr id="60" name="Прямая со стрелкой 59">
            <a:extLst>
              <a:ext uri="{FF2B5EF4-FFF2-40B4-BE49-F238E27FC236}"/>
            </a:extLst>
          </p:cNvPr>
          <p:cNvCxnSpPr>
            <a:stCxn id="18466" idx="1"/>
          </p:cNvCxnSpPr>
          <p:nvPr/>
        </p:nvCxnSpPr>
        <p:spPr>
          <a:xfrm rot="10800000" flipV="1">
            <a:off x="4714876" y="2213424"/>
            <a:ext cx="1428760" cy="13584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65528-5D90-49E4-8C92-E5B7B9EF0AC3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18469" name="TextBox 66"/>
          <p:cNvSpPr txBox="1">
            <a:spLocks noChangeArrowheads="1"/>
          </p:cNvSpPr>
          <p:nvPr/>
        </p:nvSpPr>
        <p:spPr bwMode="auto">
          <a:xfrm>
            <a:off x="534816" y="1714488"/>
            <a:ext cx="1679730" cy="430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1400" dirty="0">
                <a:latin typeface="Calibri" pitchFamily="34" charset="0"/>
              </a:rPr>
              <a:t>мост ч/</a:t>
            </a:r>
            <a:r>
              <a:rPr lang="ru-RU" sz="1400" dirty="0" err="1">
                <a:latin typeface="Calibri" pitchFamily="34" charset="0"/>
              </a:rPr>
              <a:t>р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Нименьга</a:t>
            </a:r>
            <a:endParaRPr lang="ru-RU" sz="1400" dirty="0">
              <a:latin typeface="Calibri" pitchFamily="34" charset="0"/>
            </a:endParaRPr>
          </a:p>
          <a:p>
            <a:pPr algn="ctr"/>
            <a:r>
              <a:rPr lang="ru-RU" sz="1400" dirty="0">
                <a:latin typeface="Calibri" pitchFamily="34" charset="0"/>
              </a:rPr>
              <a:t>50,1 п.м.</a:t>
            </a:r>
          </a:p>
        </p:txBody>
      </p:sp>
      <p:cxnSp>
        <p:nvCxnSpPr>
          <p:cNvPr id="82" name="Прямая со стрелкой 81">
            <a:extLst>
              <a:ext uri="{FF2B5EF4-FFF2-40B4-BE49-F238E27FC236}"/>
            </a:extLst>
          </p:cNvPr>
          <p:cNvCxnSpPr>
            <a:stCxn id="18469" idx="3"/>
            <a:endCxn id="31" idx="1"/>
          </p:cNvCxnSpPr>
          <p:nvPr/>
        </p:nvCxnSpPr>
        <p:spPr>
          <a:xfrm>
            <a:off x="2214546" y="1929932"/>
            <a:ext cx="203377" cy="10335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Овал 99">
            <a:extLst>
              <a:ext uri="{FF2B5EF4-FFF2-40B4-BE49-F238E27FC236}"/>
            </a:extLst>
          </p:cNvPr>
          <p:cNvSpPr/>
          <p:nvPr/>
        </p:nvSpPr>
        <p:spPr>
          <a:xfrm>
            <a:off x="2987675" y="3284538"/>
            <a:ext cx="46038" cy="4603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/>
            </a:extLst>
          </p:cNvPr>
          <p:cNvCxnSpPr>
            <a:stCxn id="18443" idx="1"/>
          </p:cNvCxnSpPr>
          <p:nvPr/>
        </p:nvCxnSpPr>
        <p:spPr>
          <a:xfrm rot="10800000" flipV="1">
            <a:off x="5000628" y="1466216"/>
            <a:ext cx="642942" cy="11055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>
            <a:extLst>
              <a:ext uri="{FF2B5EF4-FFF2-40B4-BE49-F238E27FC236}"/>
            </a:extLst>
          </p:cNvPr>
          <p:cNvSpPr/>
          <p:nvPr/>
        </p:nvSpPr>
        <p:spPr>
          <a:xfrm>
            <a:off x="5004048" y="4941168"/>
            <a:ext cx="46038" cy="4603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Планы работ на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2019 год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9461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857875"/>
            <a:ext cx="8715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55576" y="1518723"/>
            <a:ext cx="7776864" cy="405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2019 году </a:t>
            </a:r>
            <a:r>
              <a:rPr lang="ru-RU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планируется устроить:</a:t>
            </a:r>
          </a:p>
          <a:p>
            <a:pPr lvl="1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10 водопропускных труб;</a:t>
            </a:r>
            <a:endParaRPr lang="en-US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lvl="1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2</a:t>
            </a:r>
            <a:r>
              <a:rPr lang="ru-RU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автоматизированные  системы весового контроля;</a:t>
            </a:r>
          </a:p>
          <a:p>
            <a:pPr lvl="1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2 автобусные </a:t>
            </a:r>
            <a:r>
              <a:rPr lang="ru-RU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остановки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;</a:t>
            </a:r>
            <a:endParaRPr lang="ru-RU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lvl="1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12,47  </a:t>
            </a:r>
            <a:r>
              <a:rPr lang="ru-RU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км линий искусственного освещения:</a:t>
            </a:r>
          </a:p>
          <a:p>
            <a:pPr lvl="3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г.Няндома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– 9,32 км;</a:t>
            </a:r>
            <a:endParaRPr lang="ru-RU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lvl="3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п.Пинега – 3,15 км</a:t>
            </a:r>
          </a:p>
          <a:p>
            <a:pPr algn="just">
              <a:lnSpc>
                <a:spcPct val="13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Разработать ПСД 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на устройство недостающих линий искусственного освещения в границах районных центров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Вельск,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Ильинско-Подомское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Коноша, Красноборск, Яренск,</a:t>
            </a:r>
          </a:p>
          <a:p>
            <a:pPr algn="just">
              <a:lnSpc>
                <a:spcPct val="13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Каргополь, Плесецк, Холмогоры.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F1041-3508-40A2-B223-08AD6B14F3DC}" type="slidenum">
              <a:rPr lang="ru-RU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Планы работ на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2019 год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9461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857875"/>
            <a:ext cx="8715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55576" y="1196752"/>
            <a:ext cx="7776864" cy="496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Планируемые мероприятия на повышение БДД 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от прогнозной суммы штрафов за нарушения ПДД в 2019 году: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lvl="1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устройство дорожных знаков – 27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200 тыс.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руб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;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lvl="1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устройство недостающих ограждений – 42 300 тыс.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руб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 ;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lvl="1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разрубка полосы отвода  - 130 500 тыс.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руб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;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lvl="1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 устройство горизонтальной разметки – 38 800 тыс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руб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;</a:t>
            </a:r>
          </a:p>
          <a:p>
            <a:pPr lvl="1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 развитие системы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фотовидеофиксации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 нарушений ПДД – 101 868,3 тыс. руб.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lvl="3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lvl="3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F1041-3508-40A2-B223-08AD6B14F3DC}" type="slidenum">
              <a:rPr lang="ru-RU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857875"/>
            <a:ext cx="8715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37</a:t>
            </a:fld>
            <a:endParaRPr lang="ru-RU"/>
          </a:p>
        </p:txBody>
      </p:sp>
      <p:sp>
        <p:nvSpPr>
          <p:cNvPr id="13321" name="Прямоугольник 7"/>
          <p:cNvSpPr>
            <a:spLocks noChangeArrowheads="1"/>
          </p:cNvSpPr>
          <p:nvPr/>
        </p:nvSpPr>
        <p:spPr bwMode="auto">
          <a:xfrm>
            <a:off x="500063" y="1268760"/>
            <a:ext cx="82153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Franklin Gothic Book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Franklin Gothic Book"/>
              </a:rPr>
              <a:t>Указ Президента Российской Федерации №204 от 07 мая 2018 года  «О национальных целях и стратегических задачах развития Российской Федерации на период до 2024 года».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ЦЕЛЕВЫЕ ПОКАЗАТЕЛИ</a:t>
            </a:r>
            <a:endParaRPr lang="ru-RU" sz="1600" b="1" dirty="0">
              <a:solidFill>
                <a:srgbClr val="002060"/>
              </a:solidFill>
              <a:latin typeface="Franklin Gothic Book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	1.Увеличение доли автомобильных дорог регионального значения, соответствующих нормативным требованиям, в их общей протяженности не менее чем до </a:t>
            </a:r>
            <a:r>
              <a:rPr lang="en-US" sz="1600" b="1" dirty="0" smtClean="0">
                <a:solidFill>
                  <a:srgbClr val="002060"/>
                </a:solidFill>
                <a:latin typeface="Franklin Gothic Book"/>
              </a:rPr>
              <a:t>50</a:t>
            </a: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 процентов, для Архангельской области до </a:t>
            </a:r>
            <a:r>
              <a:rPr lang="en-US" sz="1600" b="1" dirty="0" smtClean="0">
                <a:solidFill>
                  <a:srgbClr val="002060"/>
                </a:solidFill>
                <a:latin typeface="Franklin Gothic Book"/>
              </a:rPr>
              <a:t>29</a:t>
            </a: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,1% (относительно их протяженности по состоянию на 31 декабря 2017 года).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	2.Снижение доли автомобильных дорог, работающих в режиме перегрузки, в их общей протяженности на 10 процентов по сравнению с 2017 годом.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	3.Снижение количества мест концентрации ДТП (аварийно-опасных участков) на дорожной сети в два раза по сравнению с 2017 годом.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	4.Снижение смертности в результате ДТП в 3,5 раза по сравнению с 2017 годом – до уровня, не превышающего четырех человек на 100 тыс. населения (к 2030 году- стремление к нулевому уровню смертности)</a:t>
            </a:r>
            <a:endParaRPr lang="ru-RU" sz="1600" b="1" dirty="0">
              <a:solidFill>
                <a:srgbClr val="002060"/>
              </a:solidFill>
              <a:latin typeface="Franklin Gothic Book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Стратегические задачи, стоящие перед территориальными органами управления автомобильными дорогами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Безопасные и качественные автомобильные дороги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317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857875"/>
            <a:ext cx="8715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38</a:t>
            </a:fld>
            <a:endParaRPr lang="ru-RU"/>
          </a:p>
        </p:txBody>
      </p:sp>
      <p:pic>
        <p:nvPicPr>
          <p:cNvPr id="33795" name="Picture 3" descr="C:\Users\Igornp\YandexDisk-PinIgNik\Автодор\Презентации\2018 фото\Рисунок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1082674"/>
            <a:ext cx="6860081" cy="470378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500034" y="1071546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</a:rPr>
              <a:t>980</a:t>
            </a:r>
            <a:r>
              <a:rPr lang="ru-RU" sz="1400" b="1" dirty="0" smtClean="0">
                <a:solidFill>
                  <a:srgbClr val="002060"/>
                </a:solidFill>
              </a:rPr>
              <a:t> км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2000232" y="1201151"/>
            <a:ext cx="6786610" cy="5847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0">
                <a:srgbClr val="5E9EFF"/>
              </a:gs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- протяженность региональных автомобильных дорог приведенных в нормативное состояние до 2024 года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32" y="1857364"/>
            <a:ext cx="5643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04664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Безопасные и качественные автомобильные дороги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объекты 2019 года</a:t>
            </a:r>
          </a:p>
        </p:txBody>
      </p:sp>
      <p:pic>
        <p:nvPicPr>
          <p:cNvPr id="6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5857875"/>
            <a:ext cx="8715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357158" y="1071546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</a:rPr>
              <a:t>107</a:t>
            </a:r>
            <a:r>
              <a:rPr lang="ru-RU" sz="1400" b="1" dirty="0" smtClean="0">
                <a:solidFill>
                  <a:srgbClr val="002060"/>
                </a:solidFill>
              </a:rPr>
              <a:t> км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2000232" y="1201151"/>
            <a:ext cx="6786610" cy="5847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- протяженность региональных автомобильных дорог приведенных в нормативное состояние в 2019 году</a:t>
            </a: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8598" y="1869257"/>
          <a:ext cx="8358243" cy="390764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36079"/>
                <a:gridCol w="1206993"/>
                <a:gridCol w="3143272"/>
                <a:gridCol w="1464166"/>
                <a:gridCol w="964726"/>
                <a:gridCol w="1143007"/>
              </a:tblGrid>
              <a:tr h="33357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№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err="1" smtClean="0"/>
                        <a:t>п</a:t>
                      </a:r>
                      <a:r>
                        <a:rPr lang="ru-RU" sz="1000" baseline="0" dirty="0" smtClean="0"/>
                        <a:t>/</a:t>
                      </a:r>
                      <a:r>
                        <a:rPr lang="ru-RU" sz="1000" baseline="0" dirty="0" err="1" smtClean="0"/>
                        <a:t>п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 </a:t>
                      </a:r>
                    </a:p>
                    <a:p>
                      <a:pPr algn="ctr"/>
                      <a:r>
                        <a:rPr lang="ru-RU" sz="1000" dirty="0" smtClean="0"/>
                        <a:t>района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r>
                        <a:rPr lang="ru-RU" sz="1000" baseline="0" dirty="0" smtClean="0"/>
                        <a:t> дороги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Адрес производства работ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Длина участка, км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Стоимость</a:t>
                      </a:r>
                      <a:r>
                        <a:rPr lang="ru-RU" sz="1000" baseline="0" dirty="0" smtClean="0"/>
                        <a:t> работ, </a:t>
                      </a:r>
                      <a:r>
                        <a:rPr lang="ru-RU" sz="1000" baseline="0" dirty="0" err="1" smtClean="0"/>
                        <a:t>тыс.руб</a:t>
                      </a:r>
                      <a:endParaRPr lang="ru-RU" sz="1000" dirty="0"/>
                    </a:p>
                  </a:txBody>
                  <a:tcPr/>
                </a:tc>
              </a:tr>
              <a:tr h="234809"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1</a:t>
                      </a:r>
                      <a:endParaRPr lang="ru-RU" sz="900" b="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Холмогорский</a:t>
                      </a:r>
                      <a:endParaRPr lang="ru-RU" sz="900" b="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/>
                        <a:t>Сия – Кулига</a:t>
                      </a:r>
                      <a:endParaRPr lang="ru-RU" sz="900" b="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/>
                        <a:t>1+995 - 9+626</a:t>
                      </a:r>
                      <a:endParaRPr lang="ru-RU" sz="900" b="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/>
                        <a:t>7,6</a:t>
                      </a:r>
                      <a:endParaRPr lang="ru-RU" sz="900" b="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latin typeface="Times New Roman"/>
                        </a:rPr>
                        <a:t>121 600.0</a:t>
                      </a: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</a:tr>
              <a:tr h="208487"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2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0" dirty="0" err="1" smtClean="0"/>
                        <a:t>Виноградовский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/>
                        <a:t>Усть-Ваеньга - </a:t>
                      </a:r>
                      <a:r>
                        <a:rPr lang="ru-RU" sz="900" b="0" dirty="0" err="1" smtClean="0"/>
                        <a:t>Осиново</a:t>
                      </a:r>
                      <a:r>
                        <a:rPr lang="ru-RU" sz="900" b="0" dirty="0" smtClean="0"/>
                        <a:t> - </a:t>
                      </a:r>
                      <a:r>
                        <a:rPr lang="ru-RU" sz="900" b="0" dirty="0" err="1" smtClean="0"/>
                        <a:t>Фалюки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/>
                        <a:t>43+500 - 63+000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/>
                        <a:t>6,3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latin typeface="Times New Roman"/>
                        </a:rPr>
                        <a:t>-</a:t>
                      </a:r>
                    </a:p>
                  </a:txBody>
                  <a:tcPr/>
                </a:tc>
              </a:tr>
              <a:tr h="333579"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3</a:t>
                      </a:r>
                      <a:endParaRPr lang="ru-RU" sz="900" b="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err="1" smtClean="0"/>
                        <a:t>Верхнетоемский</a:t>
                      </a:r>
                      <a:endParaRPr lang="ru-RU" sz="900" b="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/>
                        <a:t>Усть-Вага - </a:t>
                      </a:r>
                      <a:r>
                        <a:rPr lang="ru-RU" sz="900" b="0" dirty="0" err="1" smtClean="0"/>
                        <a:t>Ядриха</a:t>
                      </a:r>
                      <a:endParaRPr lang="ru-RU" sz="900" b="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/>
                        <a:t>152+000 - 166+000</a:t>
                      </a:r>
                    </a:p>
                    <a:p>
                      <a:pPr algn="ctr"/>
                      <a:r>
                        <a:rPr lang="ru-RU" sz="900" b="0" dirty="0" smtClean="0"/>
                        <a:t>166+000 – 174+000</a:t>
                      </a:r>
                      <a:endParaRPr lang="ru-RU" sz="900" b="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/>
                        <a:t>21,2</a:t>
                      </a:r>
                      <a:endParaRPr lang="ru-RU" sz="900" b="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latin typeface="Times New Roman"/>
                        </a:rPr>
                        <a:t>298 010,9</a:t>
                      </a: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</a:tr>
              <a:tr h="208487"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4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0" dirty="0" err="1" smtClean="0"/>
                        <a:t>Красноборский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/>
                        <a:t>Усть-Вага - </a:t>
                      </a:r>
                      <a:r>
                        <a:rPr lang="ru-RU" sz="900" b="0" dirty="0" err="1" smtClean="0"/>
                        <a:t>Ядриха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/>
                        <a:t>237+000 - 248+000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/>
                        <a:t>11,0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latin typeface="Times New Roman"/>
                        </a:rPr>
                        <a:t>165 743.0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/>
                </a:tc>
              </a:tr>
              <a:tr h="208487"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5</a:t>
                      </a:r>
                      <a:endParaRPr lang="ru-RU" sz="900" b="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err="1" smtClean="0"/>
                        <a:t>Котласский</a:t>
                      </a:r>
                      <a:endParaRPr lang="ru-RU" sz="900" b="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/>
                        <a:t>Усть-Вага - </a:t>
                      </a:r>
                      <a:r>
                        <a:rPr lang="ru-RU" sz="900" b="0" dirty="0" err="1" smtClean="0"/>
                        <a:t>Ядриха</a:t>
                      </a:r>
                      <a:endParaRPr lang="ru-RU" sz="900" b="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/>
                        <a:t>270+000 - 285+000</a:t>
                      </a:r>
                      <a:endParaRPr lang="ru-RU" sz="900" b="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/>
                        <a:t>15,0</a:t>
                      </a:r>
                      <a:endParaRPr lang="ru-RU" sz="900" b="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latin typeface="Times New Roman"/>
                        </a:rPr>
                        <a:t>240 000.0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</a:tr>
              <a:tr h="333579"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6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0" dirty="0" err="1" smtClean="0"/>
                        <a:t>Устьянский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latin typeface="Times New Roman"/>
                        </a:rPr>
                        <a:t>Костылево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 – </a:t>
                      </a:r>
                      <a:r>
                        <a:rPr lang="ru-RU" sz="900" b="0" i="0" u="none" strike="noStrike" dirty="0" err="1" smtClean="0">
                          <a:latin typeface="Times New Roman"/>
                        </a:rPr>
                        <a:t>Тарногский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 городок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/>
                        <a:t>26+600 – 29+200</a:t>
                      </a:r>
                    </a:p>
                    <a:p>
                      <a:pPr algn="ctr"/>
                      <a:r>
                        <a:rPr lang="ru-RU" sz="900" b="0" dirty="0" smtClean="0"/>
                        <a:t>30+000 – 34+452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/>
                        <a:t>7,1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latin typeface="Times New Roman"/>
                        </a:rPr>
                        <a:t>113 600,0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/>
                </a:tc>
              </a:tr>
              <a:tr h="714507"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7</a:t>
                      </a:r>
                      <a:endParaRPr lang="ru-RU" sz="900" b="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Вельский</a:t>
                      </a:r>
                      <a:endParaRPr lang="ru-RU" sz="900" b="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/>
                        <a:t>Вельск – Шангалы</a:t>
                      </a:r>
                      <a:endParaRPr lang="ru-RU" sz="900" b="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/>
                        <a:t>5+420 -10+400</a:t>
                      </a:r>
                    </a:p>
                    <a:p>
                      <a:pPr algn="ctr"/>
                      <a:r>
                        <a:rPr lang="ru-RU" sz="900" b="0" dirty="0" smtClean="0"/>
                        <a:t>13+200 – 14+800</a:t>
                      </a:r>
                    </a:p>
                    <a:p>
                      <a:pPr algn="ctr"/>
                      <a:r>
                        <a:rPr lang="ru-RU" sz="900" b="0" dirty="0" smtClean="0"/>
                        <a:t>17+600 – 18+623</a:t>
                      </a:r>
                    </a:p>
                    <a:p>
                      <a:pPr algn="ctr"/>
                      <a:r>
                        <a:rPr lang="ru-RU" sz="900" b="0" dirty="0" smtClean="0"/>
                        <a:t>25+623 – 34+380</a:t>
                      </a:r>
                    </a:p>
                    <a:p>
                      <a:pPr algn="ctr"/>
                      <a:r>
                        <a:rPr lang="ru-RU" sz="900" b="0" dirty="0" smtClean="0"/>
                        <a:t>36+600 – 45+100</a:t>
                      </a:r>
                      <a:endParaRPr lang="ru-RU" sz="900" b="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/>
                        <a:t>24,9</a:t>
                      </a:r>
                      <a:endParaRPr lang="ru-RU" sz="900" b="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latin typeface="Times New Roman"/>
                        </a:rPr>
                        <a:t>398 400,0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</a:tr>
              <a:tr h="208487"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8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0" dirty="0" err="1" smtClean="0"/>
                        <a:t>Пинежский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/>
                        <a:t>Карпогоры - </a:t>
                      </a:r>
                      <a:r>
                        <a:rPr lang="ru-RU" sz="900" b="0" dirty="0" err="1" smtClean="0"/>
                        <a:t>Веегора</a:t>
                      </a:r>
                      <a:r>
                        <a:rPr lang="ru-RU" sz="900" b="0" dirty="0" smtClean="0"/>
                        <a:t> – Лешуконское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/>
                        <a:t>0+000 – 4+418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/>
                        <a:t>4,4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latin typeface="Times New Roman"/>
                        </a:rPr>
                        <a:t>74 433.5</a:t>
                      </a:r>
                    </a:p>
                  </a:txBody>
                  <a:tcPr/>
                </a:tc>
              </a:tr>
              <a:tr h="226255"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9</a:t>
                      </a:r>
                      <a:endParaRPr lang="ru-RU" sz="900" b="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err="1" smtClean="0"/>
                        <a:t>Пинежский</a:t>
                      </a:r>
                      <a:endParaRPr lang="ru-RU" sz="900" b="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latin typeface="Times New Roman"/>
                        </a:rPr>
                        <a:t>Карпогоры - Сосновка - Нюхча - граница с </a:t>
                      </a:r>
                      <a:r>
                        <a:rPr lang="ru-RU" sz="900" b="0" i="0" u="none" strike="noStrike" dirty="0" err="1" smtClean="0">
                          <a:latin typeface="Times New Roman"/>
                        </a:rPr>
                        <a:t>Респ.Коми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/>
                        <a:t>0+000 – 5+700</a:t>
                      </a:r>
                      <a:endParaRPr lang="ru-RU" sz="900" b="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/>
                        <a:t>5,7</a:t>
                      </a:r>
                      <a:endParaRPr lang="ru-RU" sz="900" b="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latin typeface="Times New Roman"/>
                        </a:rPr>
                        <a:t>95 233.6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</a:tr>
              <a:tr h="289123"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10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0" dirty="0" err="1" smtClean="0"/>
                        <a:t>Пинежский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latin typeface="Times New Roman"/>
                        </a:rPr>
                        <a:t>Подъезд к ж/</a:t>
                      </a:r>
                      <a:r>
                        <a:rPr lang="ru-RU" sz="900" b="0" i="0" u="none" strike="noStrike" dirty="0" err="1" smtClean="0">
                          <a:latin typeface="Times New Roman"/>
                        </a:rPr>
                        <a:t>д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 станции "</a:t>
                      </a:r>
                      <a:r>
                        <a:rPr lang="ru-RU" sz="900" b="0" i="0" u="none" strike="noStrike" dirty="0" err="1" smtClean="0">
                          <a:latin typeface="Times New Roman"/>
                        </a:rPr>
                        <a:t>Карпогоры-пассажирская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" от автомобильной дороги Карпогоры - </a:t>
                      </a:r>
                      <a:r>
                        <a:rPr lang="ru-RU" sz="900" b="0" i="0" u="none" strike="noStrike" dirty="0" err="1" smtClean="0">
                          <a:latin typeface="Times New Roman"/>
                        </a:rPr>
                        <a:t>Веегора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 – Лешуконское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/>
                        <a:t>0+000 – 3+623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/>
                        <a:t>3,6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latin typeface="Times New Roman"/>
                        </a:rPr>
                        <a:t>61 633.6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/>
                </a:tc>
              </a:tr>
              <a:tr h="12809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ИТОГО</a:t>
                      </a:r>
                      <a:endParaRPr lang="ru-RU" sz="1100" b="1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/>
                        <a:t>106,8</a:t>
                      </a:r>
                      <a:endParaRPr lang="ru-RU" sz="1100" b="1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Times New Roman"/>
                        </a:rPr>
                        <a:t>1 568 654.6</a:t>
                      </a: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-32" y="1857364"/>
            <a:ext cx="5643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Региональная сеть автодорог общего пользования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A08705CD-A739-4362-BD58-2AC0B474206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75349888"/>
              </p:ext>
            </p:extLst>
          </p:nvPr>
        </p:nvGraphicFramePr>
        <p:xfrm>
          <a:off x="587896" y="1397000"/>
          <a:ext cx="5064224" cy="38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Picture 10" descr="\\DIRINVA\dostup\Фотографии - 2015 год\36-48 км\Фото к акту\DSC05534.JPG">
            <a:extLst>
              <a:ext uri="{FF2B5EF4-FFF2-40B4-BE49-F238E27FC236}">
                <a16:creationId xmlns="" xmlns:a16="http://schemas.microsoft.com/office/drawing/2014/main" id="{623242CA-E4BB-4833-8499-4F5C96599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b="14388"/>
          <a:stretch>
            <a:fillRect/>
          </a:stretch>
        </p:blipFill>
        <p:spPr bwMode="auto">
          <a:xfrm>
            <a:off x="5652120" y="1124744"/>
            <a:ext cx="31400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3" name="Picture 12" descr="D:\dostup\Фото\Дефекты покрытия\другие фото ям\img-003.jpg">
            <a:extLst>
              <a:ext uri="{FF2B5EF4-FFF2-40B4-BE49-F238E27FC236}">
                <a16:creationId xmlns="" xmlns:a16="http://schemas.microsoft.com/office/drawing/2014/main" id="{BDCE08E2-04E2-4E72-ADF0-C2EA94073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b="14026"/>
          <a:stretch>
            <a:fillRect/>
          </a:stretch>
        </p:blipFill>
        <p:spPr bwMode="auto">
          <a:xfrm>
            <a:off x="5652120" y="3566675"/>
            <a:ext cx="3140075" cy="202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77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Передача дорог в федеральную собственность</a:t>
            </a:r>
          </a:p>
        </p:txBody>
      </p:sp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http://wikitravel.org/upload/shared/b/b1/Northwestern_Russia_regions_%28ru%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094696"/>
            <a:ext cx="6141047" cy="472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sp>
        <p:nvSpPr>
          <p:cNvPr id="18" name="Полилиния 17"/>
          <p:cNvSpPr/>
          <p:nvPr/>
        </p:nvSpPr>
        <p:spPr>
          <a:xfrm>
            <a:off x="3819357" y="4237968"/>
            <a:ext cx="1609867" cy="394844"/>
          </a:xfrm>
          <a:custGeom>
            <a:avLst/>
            <a:gdLst>
              <a:gd name="connsiteX0" fmla="*/ 0 w 2065020"/>
              <a:gd name="connsiteY0" fmla="*/ 586740 h 586740"/>
              <a:gd name="connsiteX1" fmla="*/ 1348740 w 2065020"/>
              <a:gd name="connsiteY1" fmla="*/ 121920 h 586740"/>
              <a:gd name="connsiteX2" fmla="*/ 1615440 w 2065020"/>
              <a:gd name="connsiteY2" fmla="*/ 53340 h 586740"/>
              <a:gd name="connsiteX3" fmla="*/ 2065020 w 2065020"/>
              <a:gd name="connsiteY3" fmla="*/ 0 h 586740"/>
              <a:gd name="connsiteX0" fmla="*/ 0 w 2065020"/>
              <a:gd name="connsiteY0" fmla="*/ 586740 h 586740"/>
              <a:gd name="connsiteX1" fmla="*/ 1313696 w 2065020"/>
              <a:gd name="connsiteY1" fmla="*/ 145524 h 586740"/>
              <a:gd name="connsiteX2" fmla="*/ 1615440 w 2065020"/>
              <a:gd name="connsiteY2" fmla="*/ 53340 h 586740"/>
              <a:gd name="connsiteX3" fmla="*/ 2065020 w 2065020"/>
              <a:gd name="connsiteY3" fmla="*/ 0 h 586740"/>
              <a:gd name="connsiteX0" fmla="*/ 0 w 2065020"/>
              <a:gd name="connsiteY0" fmla="*/ 586740 h 586740"/>
              <a:gd name="connsiteX1" fmla="*/ 1313696 w 2065020"/>
              <a:gd name="connsiteY1" fmla="*/ 145524 h 586740"/>
              <a:gd name="connsiteX2" fmla="*/ 1745744 w 2065020"/>
              <a:gd name="connsiteY2" fmla="*/ 217532 h 586740"/>
              <a:gd name="connsiteX3" fmla="*/ 2065020 w 2065020"/>
              <a:gd name="connsiteY3" fmla="*/ 0 h 586740"/>
              <a:gd name="connsiteX0" fmla="*/ 0 w 2065020"/>
              <a:gd name="connsiteY0" fmla="*/ 602124 h 602124"/>
              <a:gd name="connsiteX1" fmla="*/ 1313696 w 2065020"/>
              <a:gd name="connsiteY1" fmla="*/ 88900 h 602124"/>
              <a:gd name="connsiteX2" fmla="*/ 1745744 w 2065020"/>
              <a:gd name="connsiteY2" fmla="*/ 232916 h 602124"/>
              <a:gd name="connsiteX3" fmla="*/ 2065020 w 2065020"/>
              <a:gd name="connsiteY3" fmla="*/ 15384 h 602124"/>
              <a:gd name="connsiteX0" fmla="*/ 0 w 2065020"/>
              <a:gd name="connsiteY0" fmla="*/ 602124 h 602124"/>
              <a:gd name="connsiteX1" fmla="*/ 1313696 w 2065020"/>
              <a:gd name="connsiteY1" fmla="*/ 88900 h 602124"/>
              <a:gd name="connsiteX2" fmla="*/ 1745744 w 2065020"/>
              <a:gd name="connsiteY2" fmla="*/ 232916 h 602124"/>
              <a:gd name="connsiteX3" fmla="*/ 2065020 w 2065020"/>
              <a:gd name="connsiteY3" fmla="*/ 15384 h 602124"/>
              <a:gd name="connsiteX0" fmla="*/ 0 w 2065020"/>
              <a:gd name="connsiteY0" fmla="*/ 602124 h 602124"/>
              <a:gd name="connsiteX1" fmla="*/ 1097672 w 2065020"/>
              <a:gd name="connsiteY1" fmla="*/ 376932 h 602124"/>
              <a:gd name="connsiteX2" fmla="*/ 1313696 w 2065020"/>
              <a:gd name="connsiteY2" fmla="*/ 88900 h 602124"/>
              <a:gd name="connsiteX3" fmla="*/ 1745744 w 2065020"/>
              <a:gd name="connsiteY3" fmla="*/ 232916 h 602124"/>
              <a:gd name="connsiteX4" fmla="*/ 2065020 w 2065020"/>
              <a:gd name="connsiteY4" fmla="*/ 15384 h 602124"/>
              <a:gd name="connsiteX0" fmla="*/ 0 w 2065020"/>
              <a:gd name="connsiteY0" fmla="*/ 602124 h 602124"/>
              <a:gd name="connsiteX1" fmla="*/ 737632 w 2065020"/>
              <a:gd name="connsiteY1" fmla="*/ 376932 h 602124"/>
              <a:gd name="connsiteX2" fmla="*/ 1097672 w 2065020"/>
              <a:gd name="connsiteY2" fmla="*/ 376932 h 602124"/>
              <a:gd name="connsiteX3" fmla="*/ 1313696 w 2065020"/>
              <a:gd name="connsiteY3" fmla="*/ 88900 h 602124"/>
              <a:gd name="connsiteX4" fmla="*/ 1745744 w 2065020"/>
              <a:gd name="connsiteY4" fmla="*/ 232916 h 602124"/>
              <a:gd name="connsiteX5" fmla="*/ 2065020 w 2065020"/>
              <a:gd name="connsiteY5" fmla="*/ 15384 h 602124"/>
              <a:gd name="connsiteX0" fmla="*/ 0 w 2065020"/>
              <a:gd name="connsiteY0" fmla="*/ 602124 h 602124"/>
              <a:gd name="connsiteX1" fmla="*/ 377592 w 2065020"/>
              <a:gd name="connsiteY1" fmla="*/ 448940 h 602124"/>
              <a:gd name="connsiteX2" fmla="*/ 737632 w 2065020"/>
              <a:gd name="connsiteY2" fmla="*/ 376932 h 602124"/>
              <a:gd name="connsiteX3" fmla="*/ 1097672 w 2065020"/>
              <a:gd name="connsiteY3" fmla="*/ 376932 h 602124"/>
              <a:gd name="connsiteX4" fmla="*/ 1313696 w 2065020"/>
              <a:gd name="connsiteY4" fmla="*/ 88900 h 602124"/>
              <a:gd name="connsiteX5" fmla="*/ 1745744 w 2065020"/>
              <a:gd name="connsiteY5" fmla="*/ 232916 h 602124"/>
              <a:gd name="connsiteX6" fmla="*/ 2065020 w 2065020"/>
              <a:gd name="connsiteY6" fmla="*/ 15384 h 602124"/>
              <a:gd name="connsiteX0" fmla="*/ 0 w 2095646"/>
              <a:gd name="connsiteY0" fmla="*/ 592366 h 592366"/>
              <a:gd name="connsiteX1" fmla="*/ 408218 w 2095646"/>
              <a:gd name="connsiteY1" fmla="*/ 448940 h 592366"/>
              <a:gd name="connsiteX2" fmla="*/ 768258 w 2095646"/>
              <a:gd name="connsiteY2" fmla="*/ 376932 h 592366"/>
              <a:gd name="connsiteX3" fmla="*/ 1128298 w 2095646"/>
              <a:gd name="connsiteY3" fmla="*/ 376932 h 592366"/>
              <a:gd name="connsiteX4" fmla="*/ 1344322 w 2095646"/>
              <a:gd name="connsiteY4" fmla="*/ 88900 h 592366"/>
              <a:gd name="connsiteX5" fmla="*/ 1776370 w 2095646"/>
              <a:gd name="connsiteY5" fmla="*/ 232916 h 592366"/>
              <a:gd name="connsiteX6" fmla="*/ 2095646 w 2095646"/>
              <a:gd name="connsiteY6" fmla="*/ 15384 h 592366"/>
              <a:gd name="connsiteX0" fmla="*/ 0 w 2013614"/>
              <a:gd name="connsiteY0" fmla="*/ 429888 h 448940"/>
              <a:gd name="connsiteX1" fmla="*/ 326186 w 2013614"/>
              <a:gd name="connsiteY1" fmla="*/ 448940 h 448940"/>
              <a:gd name="connsiteX2" fmla="*/ 686226 w 2013614"/>
              <a:gd name="connsiteY2" fmla="*/ 376932 h 448940"/>
              <a:gd name="connsiteX3" fmla="*/ 1046266 w 2013614"/>
              <a:gd name="connsiteY3" fmla="*/ 376932 h 448940"/>
              <a:gd name="connsiteX4" fmla="*/ 1262290 w 2013614"/>
              <a:gd name="connsiteY4" fmla="*/ 88900 h 448940"/>
              <a:gd name="connsiteX5" fmla="*/ 1694338 w 2013614"/>
              <a:gd name="connsiteY5" fmla="*/ 232916 h 448940"/>
              <a:gd name="connsiteX6" fmla="*/ 2013614 w 2013614"/>
              <a:gd name="connsiteY6" fmla="*/ 15384 h 448940"/>
              <a:gd name="connsiteX0" fmla="*/ 0 w 1849439"/>
              <a:gd name="connsiteY0" fmla="*/ 429888 h 448940"/>
              <a:gd name="connsiteX1" fmla="*/ 326186 w 1849439"/>
              <a:gd name="connsiteY1" fmla="*/ 448940 h 448940"/>
              <a:gd name="connsiteX2" fmla="*/ 686226 w 1849439"/>
              <a:gd name="connsiteY2" fmla="*/ 376932 h 448940"/>
              <a:gd name="connsiteX3" fmla="*/ 1046266 w 1849439"/>
              <a:gd name="connsiteY3" fmla="*/ 376932 h 448940"/>
              <a:gd name="connsiteX4" fmla="*/ 1262290 w 1849439"/>
              <a:gd name="connsiteY4" fmla="*/ 88900 h 448940"/>
              <a:gd name="connsiteX5" fmla="*/ 1694338 w 1849439"/>
              <a:gd name="connsiteY5" fmla="*/ 232916 h 448940"/>
              <a:gd name="connsiteX6" fmla="*/ 1849439 w 1849439"/>
              <a:gd name="connsiteY6" fmla="*/ 177808 h 448940"/>
              <a:gd name="connsiteX0" fmla="*/ 0 w 1849439"/>
              <a:gd name="connsiteY0" fmla="*/ 429888 h 448940"/>
              <a:gd name="connsiteX1" fmla="*/ 326186 w 1849439"/>
              <a:gd name="connsiteY1" fmla="*/ 448940 h 448940"/>
              <a:gd name="connsiteX2" fmla="*/ 686226 w 1849439"/>
              <a:gd name="connsiteY2" fmla="*/ 376932 h 448940"/>
              <a:gd name="connsiteX3" fmla="*/ 1046266 w 1849439"/>
              <a:gd name="connsiteY3" fmla="*/ 376932 h 448940"/>
              <a:gd name="connsiteX4" fmla="*/ 1262290 w 1849439"/>
              <a:gd name="connsiteY4" fmla="*/ 88900 h 448940"/>
              <a:gd name="connsiteX5" fmla="*/ 1694338 w 1849439"/>
              <a:gd name="connsiteY5" fmla="*/ 232916 h 448940"/>
              <a:gd name="connsiteX6" fmla="*/ 1849439 w 1849439"/>
              <a:gd name="connsiteY6" fmla="*/ 259007 h 44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9439" h="448940">
                <a:moveTo>
                  <a:pt x="0" y="429888"/>
                </a:moveTo>
                <a:lnTo>
                  <a:pt x="326186" y="448940"/>
                </a:lnTo>
                <a:lnTo>
                  <a:pt x="686226" y="376932"/>
                </a:lnTo>
                <a:cubicBezTo>
                  <a:pt x="869171" y="339400"/>
                  <a:pt x="950255" y="424937"/>
                  <a:pt x="1046266" y="376932"/>
                </a:cubicBezTo>
                <a:cubicBezTo>
                  <a:pt x="1142277" y="328927"/>
                  <a:pt x="1152943" y="99635"/>
                  <a:pt x="1262290" y="88900"/>
                </a:cubicBezTo>
                <a:cubicBezTo>
                  <a:pt x="1531530" y="0"/>
                  <a:pt x="1596480" y="204565"/>
                  <a:pt x="1694338" y="232916"/>
                </a:cubicBezTo>
                <a:cubicBezTo>
                  <a:pt x="1792196" y="261267"/>
                  <a:pt x="1684339" y="275517"/>
                  <a:pt x="1849439" y="259007"/>
                </a:cubicBezTo>
              </a:path>
            </a:pathLst>
          </a:cu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2786050" y="3401311"/>
            <a:ext cx="1322236" cy="841465"/>
          </a:xfrm>
          <a:custGeom>
            <a:avLst/>
            <a:gdLst>
              <a:gd name="connsiteX0" fmla="*/ 0 w 2297430"/>
              <a:gd name="connsiteY0" fmla="*/ 1264920 h 1324610"/>
              <a:gd name="connsiteX1" fmla="*/ 243840 w 2297430"/>
              <a:gd name="connsiteY1" fmla="*/ 1318260 h 1324610"/>
              <a:gd name="connsiteX2" fmla="*/ 632460 w 2297430"/>
              <a:gd name="connsiteY2" fmla="*/ 1226820 h 1324610"/>
              <a:gd name="connsiteX3" fmla="*/ 1028700 w 2297430"/>
              <a:gd name="connsiteY3" fmla="*/ 1150620 h 1324610"/>
              <a:gd name="connsiteX4" fmla="*/ 1188720 w 2297430"/>
              <a:gd name="connsiteY4" fmla="*/ 1089660 h 1324610"/>
              <a:gd name="connsiteX5" fmla="*/ 1310640 w 2297430"/>
              <a:gd name="connsiteY5" fmla="*/ 990600 h 1324610"/>
              <a:gd name="connsiteX6" fmla="*/ 1478280 w 2297430"/>
              <a:gd name="connsiteY6" fmla="*/ 960120 h 1324610"/>
              <a:gd name="connsiteX7" fmla="*/ 1638300 w 2297430"/>
              <a:gd name="connsiteY7" fmla="*/ 937260 h 1324610"/>
              <a:gd name="connsiteX8" fmla="*/ 1744980 w 2297430"/>
              <a:gd name="connsiteY8" fmla="*/ 845820 h 1324610"/>
              <a:gd name="connsiteX9" fmla="*/ 1783080 w 2297430"/>
              <a:gd name="connsiteY9" fmla="*/ 647700 h 1324610"/>
              <a:gd name="connsiteX10" fmla="*/ 1889760 w 2297430"/>
              <a:gd name="connsiteY10" fmla="*/ 510540 h 1324610"/>
              <a:gd name="connsiteX11" fmla="*/ 2263140 w 2297430"/>
              <a:gd name="connsiteY11" fmla="*/ 434340 h 1324610"/>
              <a:gd name="connsiteX12" fmla="*/ 2095500 w 2297430"/>
              <a:gd name="connsiteY12" fmla="*/ 0 h 1324610"/>
              <a:gd name="connsiteX0" fmla="*/ 0 w 2297430"/>
              <a:gd name="connsiteY0" fmla="*/ 1264920 h 1324610"/>
              <a:gd name="connsiteX1" fmla="*/ 243840 w 2297430"/>
              <a:gd name="connsiteY1" fmla="*/ 1318260 h 1324610"/>
              <a:gd name="connsiteX2" fmla="*/ 632460 w 2297430"/>
              <a:gd name="connsiteY2" fmla="*/ 1226820 h 1324610"/>
              <a:gd name="connsiteX3" fmla="*/ 1028700 w 2297430"/>
              <a:gd name="connsiteY3" fmla="*/ 1150620 h 1324610"/>
              <a:gd name="connsiteX4" fmla="*/ 1188720 w 2297430"/>
              <a:gd name="connsiteY4" fmla="*/ 1089660 h 1324610"/>
              <a:gd name="connsiteX5" fmla="*/ 1387252 w 2297430"/>
              <a:gd name="connsiteY5" fmla="*/ 1159748 h 1324610"/>
              <a:gd name="connsiteX6" fmla="*/ 1478280 w 2297430"/>
              <a:gd name="connsiteY6" fmla="*/ 960120 h 1324610"/>
              <a:gd name="connsiteX7" fmla="*/ 1638300 w 2297430"/>
              <a:gd name="connsiteY7" fmla="*/ 937260 h 1324610"/>
              <a:gd name="connsiteX8" fmla="*/ 1744980 w 2297430"/>
              <a:gd name="connsiteY8" fmla="*/ 845820 h 1324610"/>
              <a:gd name="connsiteX9" fmla="*/ 1783080 w 2297430"/>
              <a:gd name="connsiteY9" fmla="*/ 647700 h 1324610"/>
              <a:gd name="connsiteX10" fmla="*/ 1889760 w 2297430"/>
              <a:gd name="connsiteY10" fmla="*/ 510540 h 1324610"/>
              <a:gd name="connsiteX11" fmla="*/ 2263140 w 2297430"/>
              <a:gd name="connsiteY11" fmla="*/ 434340 h 1324610"/>
              <a:gd name="connsiteX12" fmla="*/ 2095500 w 2297430"/>
              <a:gd name="connsiteY12" fmla="*/ 0 h 1324610"/>
              <a:gd name="connsiteX0" fmla="*/ 0 w 2297430"/>
              <a:gd name="connsiteY0" fmla="*/ 1264920 h 1324610"/>
              <a:gd name="connsiteX1" fmla="*/ 243840 w 2297430"/>
              <a:gd name="connsiteY1" fmla="*/ 1318260 h 1324610"/>
              <a:gd name="connsiteX2" fmla="*/ 632460 w 2297430"/>
              <a:gd name="connsiteY2" fmla="*/ 1226820 h 1324610"/>
              <a:gd name="connsiteX3" fmla="*/ 1028700 w 2297430"/>
              <a:gd name="connsiteY3" fmla="*/ 1150620 h 1324610"/>
              <a:gd name="connsiteX4" fmla="*/ 1188720 w 2297430"/>
              <a:gd name="connsiteY4" fmla="*/ 1089660 h 1324610"/>
              <a:gd name="connsiteX5" fmla="*/ 1387252 w 2297430"/>
              <a:gd name="connsiteY5" fmla="*/ 1159748 h 1324610"/>
              <a:gd name="connsiteX6" fmla="*/ 1603276 w 2297430"/>
              <a:gd name="connsiteY6" fmla="*/ 1087740 h 1324610"/>
              <a:gd name="connsiteX7" fmla="*/ 1638300 w 2297430"/>
              <a:gd name="connsiteY7" fmla="*/ 937260 h 1324610"/>
              <a:gd name="connsiteX8" fmla="*/ 1744980 w 2297430"/>
              <a:gd name="connsiteY8" fmla="*/ 845820 h 1324610"/>
              <a:gd name="connsiteX9" fmla="*/ 1783080 w 2297430"/>
              <a:gd name="connsiteY9" fmla="*/ 647700 h 1324610"/>
              <a:gd name="connsiteX10" fmla="*/ 1889760 w 2297430"/>
              <a:gd name="connsiteY10" fmla="*/ 510540 h 1324610"/>
              <a:gd name="connsiteX11" fmla="*/ 2263140 w 2297430"/>
              <a:gd name="connsiteY11" fmla="*/ 434340 h 1324610"/>
              <a:gd name="connsiteX12" fmla="*/ 2095500 w 2297430"/>
              <a:gd name="connsiteY12" fmla="*/ 0 h 1324610"/>
              <a:gd name="connsiteX0" fmla="*/ 0 w 2213630"/>
              <a:gd name="connsiteY0" fmla="*/ 1264920 h 1324610"/>
              <a:gd name="connsiteX1" fmla="*/ 243840 w 2213630"/>
              <a:gd name="connsiteY1" fmla="*/ 1318260 h 1324610"/>
              <a:gd name="connsiteX2" fmla="*/ 632460 w 2213630"/>
              <a:gd name="connsiteY2" fmla="*/ 1226820 h 1324610"/>
              <a:gd name="connsiteX3" fmla="*/ 1028700 w 2213630"/>
              <a:gd name="connsiteY3" fmla="*/ 1150620 h 1324610"/>
              <a:gd name="connsiteX4" fmla="*/ 1188720 w 2213630"/>
              <a:gd name="connsiteY4" fmla="*/ 1089660 h 1324610"/>
              <a:gd name="connsiteX5" fmla="*/ 1387252 w 2213630"/>
              <a:gd name="connsiteY5" fmla="*/ 1159748 h 1324610"/>
              <a:gd name="connsiteX6" fmla="*/ 1603276 w 2213630"/>
              <a:gd name="connsiteY6" fmla="*/ 1087740 h 1324610"/>
              <a:gd name="connsiteX7" fmla="*/ 1638300 w 2213630"/>
              <a:gd name="connsiteY7" fmla="*/ 937260 h 1324610"/>
              <a:gd name="connsiteX8" fmla="*/ 1744980 w 2213630"/>
              <a:gd name="connsiteY8" fmla="*/ 845820 h 1324610"/>
              <a:gd name="connsiteX9" fmla="*/ 1783080 w 2213630"/>
              <a:gd name="connsiteY9" fmla="*/ 647700 h 1324610"/>
              <a:gd name="connsiteX10" fmla="*/ 1889760 w 2213630"/>
              <a:gd name="connsiteY10" fmla="*/ 510540 h 1324610"/>
              <a:gd name="connsiteX11" fmla="*/ 2179340 w 2213630"/>
              <a:gd name="connsiteY11" fmla="*/ 223644 h 1324610"/>
              <a:gd name="connsiteX12" fmla="*/ 2095500 w 2213630"/>
              <a:gd name="connsiteY12" fmla="*/ 0 h 1324610"/>
              <a:gd name="connsiteX0" fmla="*/ 0 w 2196465"/>
              <a:gd name="connsiteY0" fmla="*/ 1264920 h 1324610"/>
              <a:gd name="connsiteX1" fmla="*/ 243840 w 2196465"/>
              <a:gd name="connsiteY1" fmla="*/ 1318260 h 1324610"/>
              <a:gd name="connsiteX2" fmla="*/ 632460 w 2196465"/>
              <a:gd name="connsiteY2" fmla="*/ 1226820 h 1324610"/>
              <a:gd name="connsiteX3" fmla="*/ 1028700 w 2196465"/>
              <a:gd name="connsiteY3" fmla="*/ 1150620 h 1324610"/>
              <a:gd name="connsiteX4" fmla="*/ 1188720 w 2196465"/>
              <a:gd name="connsiteY4" fmla="*/ 1089660 h 1324610"/>
              <a:gd name="connsiteX5" fmla="*/ 1387252 w 2196465"/>
              <a:gd name="connsiteY5" fmla="*/ 1159748 h 1324610"/>
              <a:gd name="connsiteX6" fmla="*/ 1603276 w 2196465"/>
              <a:gd name="connsiteY6" fmla="*/ 1087740 h 1324610"/>
              <a:gd name="connsiteX7" fmla="*/ 1638300 w 2196465"/>
              <a:gd name="connsiteY7" fmla="*/ 937260 h 1324610"/>
              <a:gd name="connsiteX8" fmla="*/ 1744980 w 2196465"/>
              <a:gd name="connsiteY8" fmla="*/ 845820 h 1324610"/>
              <a:gd name="connsiteX9" fmla="*/ 1783080 w 2196465"/>
              <a:gd name="connsiteY9" fmla="*/ 647700 h 1324610"/>
              <a:gd name="connsiteX10" fmla="*/ 1889760 w 2196465"/>
              <a:gd name="connsiteY10" fmla="*/ 510540 h 1324610"/>
              <a:gd name="connsiteX11" fmla="*/ 2035324 w 2196465"/>
              <a:gd name="connsiteY11" fmla="*/ 295652 h 1324610"/>
              <a:gd name="connsiteX12" fmla="*/ 2179340 w 2196465"/>
              <a:gd name="connsiteY12" fmla="*/ 223644 h 1324610"/>
              <a:gd name="connsiteX13" fmla="*/ 2095500 w 2196465"/>
              <a:gd name="connsiteY13" fmla="*/ 0 h 1324610"/>
              <a:gd name="connsiteX0" fmla="*/ 0 w 2179340"/>
              <a:gd name="connsiteY0" fmla="*/ 1041276 h 1100966"/>
              <a:gd name="connsiteX1" fmla="*/ 243840 w 2179340"/>
              <a:gd name="connsiteY1" fmla="*/ 1094616 h 1100966"/>
              <a:gd name="connsiteX2" fmla="*/ 632460 w 2179340"/>
              <a:gd name="connsiteY2" fmla="*/ 1003176 h 1100966"/>
              <a:gd name="connsiteX3" fmla="*/ 1028700 w 2179340"/>
              <a:gd name="connsiteY3" fmla="*/ 926976 h 1100966"/>
              <a:gd name="connsiteX4" fmla="*/ 1188720 w 2179340"/>
              <a:gd name="connsiteY4" fmla="*/ 866016 h 1100966"/>
              <a:gd name="connsiteX5" fmla="*/ 1387252 w 2179340"/>
              <a:gd name="connsiteY5" fmla="*/ 936104 h 1100966"/>
              <a:gd name="connsiteX6" fmla="*/ 1603276 w 2179340"/>
              <a:gd name="connsiteY6" fmla="*/ 864096 h 1100966"/>
              <a:gd name="connsiteX7" fmla="*/ 1638300 w 2179340"/>
              <a:gd name="connsiteY7" fmla="*/ 713616 h 1100966"/>
              <a:gd name="connsiteX8" fmla="*/ 1744980 w 2179340"/>
              <a:gd name="connsiteY8" fmla="*/ 622176 h 1100966"/>
              <a:gd name="connsiteX9" fmla="*/ 1783080 w 2179340"/>
              <a:gd name="connsiteY9" fmla="*/ 424056 h 1100966"/>
              <a:gd name="connsiteX10" fmla="*/ 1889760 w 2179340"/>
              <a:gd name="connsiteY10" fmla="*/ 286896 h 1100966"/>
              <a:gd name="connsiteX11" fmla="*/ 2035324 w 2179340"/>
              <a:gd name="connsiteY11" fmla="*/ 72008 h 1100966"/>
              <a:gd name="connsiteX12" fmla="*/ 2179340 w 2179340"/>
              <a:gd name="connsiteY12" fmla="*/ 0 h 1100966"/>
              <a:gd name="connsiteX0" fmla="*/ 0 w 2250697"/>
              <a:gd name="connsiteY0" fmla="*/ 1041120 h 1100810"/>
              <a:gd name="connsiteX1" fmla="*/ 243840 w 2250697"/>
              <a:gd name="connsiteY1" fmla="*/ 1094460 h 1100810"/>
              <a:gd name="connsiteX2" fmla="*/ 632460 w 2250697"/>
              <a:gd name="connsiteY2" fmla="*/ 1003020 h 1100810"/>
              <a:gd name="connsiteX3" fmla="*/ 1028700 w 2250697"/>
              <a:gd name="connsiteY3" fmla="*/ 926820 h 1100810"/>
              <a:gd name="connsiteX4" fmla="*/ 1188720 w 2250697"/>
              <a:gd name="connsiteY4" fmla="*/ 865860 h 1100810"/>
              <a:gd name="connsiteX5" fmla="*/ 1387252 w 2250697"/>
              <a:gd name="connsiteY5" fmla="*/ 935948 h 1100810"/>
              <a:gd name="connsiteX6" fmla="*/ 1603276 w 2250697"/>
              <a:gd name="connsiteY6" fmla="*/ 863940 h 1100810"/>
              <a:gd name="connsiteX7" fmla="*/ 1638300 w 2250697"/>
              <a:gd name="connsiteY7" fmla="*/ 713460 h 1100810"/>
              <a:gd name="connsiteX8" fmla="*/ 1744980 w 2250697"/>
              <a:gd name="connsiteY8" fmla="*/ 622020 h 1100810"/>
              <a:gd name="connsiteX9" fmla="*/ 1783080 w 2250697"/>
              <a:gd name="connsiteY9" fmla="*/ 423900 h 1100810"/>
              <a:gd name="connsiteX10" fmla="*/ 1889760 w 2250697"/>
              <a:gd name="connsiteY10" fmla="*/ 286740 h 1100810"/>
              <a:gd name="connsiteX11" fmla="*/ 2035324 w 2250697"/>
              <a:gd name="connsiteY11" fmla="*/ 71852 h 1100810"/>
              <a:gd name="connsiteX12" fmla="*/ 2250697 w 2250697"/>
              <a:gd name="connsiteY12" fmla="*/ 0 h 1100810"/>
              <a:gd name="connsiteX0" fmla="*/ 0 w 2250697"/>
              <a:gd name="connsiteY0" fmla="*/ 1041120 h 1100810"/>
              <a:gd name="connsiteX1" fmla="*/ 243840 w 2250697"/>
              <a:gd name="connsiteY1" fmla="*/ 1094460 h 1100810"/>
              <a:gd name="connsiteX2" fmla="*/ 632460 w 2250697"/>
              <a:gd name="connsiteY2" fmla="*/ 1003020 h 1100810"/>
              <a:gd name="connsiteX3" fmla="*/ 1028700 w 2250697"/>
              <a:gd name="connsiteY3" fmla="*/ 926820 h 1100810"/>
              <a:gd name="connsiteX4" fmla="*/ 1188720 w 2250697"/>
              <a:gd name="connsiteY4" fmla="*/ 865860 h 1100810"/>
              <a:gd name="connsiteX5" fmla="*/ 1387252 w 2250697"/>
              <a:gd name="connsiteY5" fmla="*/ 935948 h 1100810"/>
              <a:gd name="connsiteX6" fmla="*/ 1603276 w 2250697"/>
              <a:gd name="connsiteY6" fmla="*/ 863940 h 1100810"/>
              <a:gd name="connsiteX7" fmla="*/ 1638300 w 2250697"/>
              <a:gd name="connsiteY7" fmla="*/ 713460 h 1100810"/>
              <a:gd name="connsiteX8" fmla="*/ 1744980 w 2250697"/>
              <a:gd name="connsiteY8" fmla="*/ 622020 h 1100810"/>
              <a:gd name="connsiteX9" fmla="*/ 1783080 w 2250697"/>
              <a:gd name="connsiteY9" fmla="*/ 423900 h 1100810"/>
              <a:gd name="connsiteX10" fmla="*/ 1889760 w 2250697"/>
              <a:gd name="connsiteY10" fmla="*/ 286740 h 1100810"/>
              <a:gd name="connsiteX11" fmla="*/ 2035324 w 2250697"/>
              <a:gd name="connsiteY11" fmla="*/ 71852 h 1100810"/>
              <a:gd name="connsiteX12" fmla="*/ 2250697 w 2250697"/>
              <a:gd name="connsiteY12" fmla="*/ 0 h 1100810"/>
              <a:gd name="connsiteX0" fmla="*/ 0 w 2250697"/>
              <a:gd name="connsiteY0" fmla="*/ 1041120 h 1103400"/>
              <a:gd name="connsiteX1" fmla="*/ 243840 w 2250697"/>
              <a:gd name="connsiteY1" fmla="*/ 1094460 h 1103400"/>
              <a:gd name="connsiteX2" fmla="*/ 531979 w 2250697"/>
              <a:gd name="connsiteY2" fmla="*/ 1023358 h 1103400"/>
              <a:gd name="connsiteX3" fmla="*/ 632460 w 2250697"/>
              <a:gd name="connsiteY3" fmla="*/ 1003020 h 1103400"/>
              <a:gd name="connsiteX4" fmla="*/ 1028700 w 2250697"/>
              <a:gd name="connsiteY4" fmla="*/ 926820 h 1103400"/>
              <a:gd name="connsiteX5" fmla="*/ 1188720 w 2250697"/>
              <a:gd name="connsiteY5" fmla="*/ 865860 h 1103400"/>
              <a:gd name="connsiteX6" fmla="*/ 1387252 w 2250697"/>
              <a:gd name="connsiteY6" fmla="*/ 935948 h 1103400"/>
              <a:gd name="connsiteX7" fmla="*/ 1603276 w 2250697"/>
              <a:gd name="connsiteY7" fmla="*/ 863940 h 1103400"/>
              <a:gd name="connsiteX8" fmla="*/ 1638300 w 2250697"/>
              <a:gd name="connsiteY8" fmla="*/ 713460 h 1103400"/>
              <a:gd name="connsiteX9" fmla="*/ 1744980 w 2250697"/>
              <a:gd name="connsiteY9" fmla="*/ 622020 h 1103400"/>
              <a:gd name="connsiteX10" fmla="*/ 1783080 w 2250697"/>
              <a:gd name="connsiteY10" fmla="*/ 423900 h 1103400"/>
              <a:gd name="connsiteX11" fmla="*/ 1889760 w 2250697"/>
              <a:gd name="connsiteY11" fmla="*/ 286740 h 1103400"/>
              <a:gd name="connsiteX12" fmla="*/ 2035324 w 2250697"/>
              <a:gd name="connsiteY12" fmla="*/ 71852 h 1103400"/>
              <a:gd name="connsiteX13" fmla="*/ 2250697 w 2250697"/>
              <a:gd name="connsiteY13" fmla="*/ 0 h 1103400"/>
              <a:gd name="connsiteX0" fmla="*/ 0 w 2250697"/>
              <a:gd name="connsiteY0" fmla="*/ 1041120 h 1189282"/>
              <a:gd name="connsiteX1" fmla="*/ 431032 w 2250697"/>
              <a:gd name="connsiteY1" fmla="*/ 1180392 h 1189282"/>
              <a:gd name="connsiteX2" fmla="*/ 243840 w 2250697"/>
              <a:gd name="connsiteY2" fmla="*/ 1094460 h 1189282"/>
              <a:gd name="connsiteX3" fmla="*/ 531979 w 2250697"/>
              <a:gd name="connsiteY3" fmla="*/ 1023358 h 1189282"/>
              <a:gd name="connsiteX4" fmla="*/ 632460 w 2250697"/>
              <a:gd name="connsiteY4" fmla="*/ 1003020 h 1189282"/>
              <a:gd name="connsiteX5" fmla="*/ 1028700 w 2250697"/>
              <a:gd name="connsiteY5" fmla="*/ 926820 h 1189282"/>
              <a:gd name="connsiteX6" fmla="*/ 1188720 w 2250697"/>
              <a:gd name="connsiteY6" fmla="*/ 865860 h 1189282"/>
              <a:gd name="connsiteX7" fmla="*/ 1387252 w 2250697"/>
              <a:gd name="connsiteY7" fmla="*/ 935948 h 1189282"/>
              <a:gd name="connsiteX8" fmla="*/ 1603276 w 2250697"/>
              <a:gd name="connsiteY8" fmla="*/ 863940 h 1189282"/>
              <a:gd name="connsiteX9" fmla="*/ 1638300 w 2250697"/>
              <a:gd name="connsiteY9" fmla="*/ 713460 h 1189282"/>
              <a:gd name="connsiteX10" fmla="*/ 1744980 w 2250697"/>
              <a:gd name="connsiteY10" fmla="*/ 622020 h 1189282"/>
              <a:gd name="connsiteX11" fmla="*/ 1783080 w 2250697"/>
              <a:gd name="connsiteY11" fmla="*/ 423900 h 1189282"/>
              <a:gd name="connsiteX12" fmla="*/ 1889760 w 2250697"/>
              <a:gd name="connsiteY12" fmla="*/ 286740 h 1189282"/>
              <a:gd name="connsiteX13" fmla="*/ 2035324 w 2250697"/>
              <a:gd name="connsiteY13" fmla="*/ 71852 h 1189282"/>
              <a:gd name="connsiteX14" fmla="*/ 2250697 w 2250697"/>
              <a:gd name="connsiteY14" fmla="*/ 0 h 1189282"/>
              <a:gd name="connsiteX0" fmla="*/ 0 w 2250697"/>
              <a:gd name="connsiteY0" fmla="*/ 1041120 h 1274680"/>
              <a:gd name="connsiteX1" fmla="*/ 431032 w 2250697"/>
              <a:gd name="connsiteY1" fmla="*/ 1180392 h 1274680"/>
              <a:gd name="connsiteX2" fmla="*/ 579626 w 2250697"/>
              <a:gd name="connsiteY2" fmla="*/ 1260358 h 1274680"/>
              <a:gd name="connsiteX3" fmla="*/ 243840 w 2250697"/>
              <a:gd name="connsiteY3" fmla="*/ 1094460 h 1274680"/>
              <a:gd name="connsiteX4" fmla="*/ 531979 w 2250697"/>
              <a:gd name="connsiteY4" fmla="*/ 1023358 h 1274680"/>
              <a:gd name="connsiteX5" fmla="*/ 632460 w 2250697"/>
              <a:gd name="connsiteY5" fmla="*/ 1003020 h 1274680"/>
              <a:gd name="connsiteX6" fmla="*/ 1028700 w 2250697"/>
              <a:gd name="connsiteY6" fmla="*/ 926820 h 1274680"/>
              <a:gd name="connsiteX7" fmla="*/ 1188720 w 2250697"/>
              <a:gd name="connsiteY7" fmla="*/ 865860 h 1274680"/>
              <a:gd name="connsiteX8" fmla="*/ 1387252 w 2250697"/>
              <a:gd name="connsiteY8" fmla="*/ 935948 h 1274680"/>
              <a:gd name="connsiteX9" fmla="*/ 1603276 w 2250697"/>
              <a:gd name="connsiteY9" fmla="*/ 863940 h 1274680"/>
              <a:gd name="connsiteX10" fmla="*/ 1638300 w 2250697"/>
              <a:gd name="connsiteY10" fmla="*/ 713460 h 1274680"/>
              <a:gd name="connsiteX11" fmla="*/ 1744980 w 2250697"/>
              <a:gd name="connsiteY11" fmla="*/ 622020 h 1274680"/>
              <a:gd name="connsiteX12" fmla="*/ 1783080 w 2250697"/>
              <a:gd name="connsiteY12" fmla="*/ 423900 h 1274680"/>
              <a:gd name="connsiteX13" fmla="*/ 1889760 w 2250697"/>
              <a:gd name="connsiteY13" fmla="*/ 286740 h 1274680"/>
              <a:gd name="connsiteX14" fmla="*/ 2035324 w 2250697"/>
              <a:gd name="connsiteY14" fmla="*/ 71852 h 1274680"/>
              <a:gd name="connsiteX15" fmla="*/ 2250697 w 2250697"/>
              <a:gd name="connsiteY15" fmla="*/ 0 h 1274680"/>
              <a:gd name="connsiteX0" fmla="*/ 0 w 2250697"/>
              <a:gd name="connsiteY0" fmla="*/ 1041120 h 1274680"/>
              <a:gd name="connsiteX1" fmla="*/ 431032 w 2250697"/>
              <a:gd name="connsiteY1" fmla="*/ 1180392 h 1274680"/>
              <a:gd name="connsiteX2" fmla="*/ 579626 w 2250697"/>
              <a:gd name="connsiteY2" fmla="*/ 1260358 h 1274680"/>
              <a:gd name="connsiteX3" fmla="*/ 243840 w 2250697"/>
              <a:gd name="connsiteY3" fmla="*/ 1094460 h 1274680"/>
              <a:gd name="connsiteX4" fmla="*/ 672926 w 2250697"/>
              <a:gd name="connsiteY4" fmla="*/ 1168019 h 1274680"/>
              <a:gd name="connsiteX5" fmla="*/ 531979 w 2250697"/>
              <a:gd name="connsiteY5" fmla="*/ 1023358 h 1274680"/>
              <a:gd name="connsiteX6" fmla="*/ 632460 w 2250697"/>
              <a:gd name="connsiteY6" fmla="*/ 1003020 h 1274680"/>
              <a:gd name="connsiteX7" fmla="*/ 1028700 w 2250697"/>
              <a:gd name="connsiteY7" fmla="*/ 926820 h 1274680"/>
              <a:gd name="connsiteX8" fmla="*/ 1188720 w 2250697"/>
              <a:gd name="connsiteY8" fmla="*/ 865860 h 1274680"/>
              <a:gd name="connsiteX9" fmla="*/ 1387252 w 2250697"/>
              <a:gd name="connsiteY9" fmla="*/ 935948 h 1274680"/>
              <a:gd name="connsiteX10" fmla="*/ 1603276 w 2250697"/>
              <a:gd name="connsiteY10" fmla="*/ 863940 h 1274680"/>
              <a:gd name="connsiteX11" fmla="*/ 1638300 w 2250697"/>
              <a:gd name="connsiteY11" fmla="*/ 713460 h 1274680"/>
              <a:gd name="connsiteX12" fmla="*/ 1744980 w 2250697"/>
              <a:gd name="connsiteY12" fmla="*/ 622020 h 1274680"/>
              <a:gd name="connsiteX13" fmla="*/ 1783080 w 2250697"/>
              <a:gd name="connsiteY13" fmla="*/ 423900 h 1274680"/>
              <a:gd name="connsiteX14" fmla="*/ 1889760 w 2250697"/>
              <a:gd name="connsiteY14" fmla="*/ 286740 h 1274680"/>
              <a:gd name="connsiteX15" fmla="*/ 2035324 w 2250697"/>
              <a:gd name="connsiteY15" fmla="*/ 71852 h 1274680"/>
              <a:gd name="connsiteX16" fmla="*/ 2250697 w 2250697"/>
              <a:gd name="connsiteY16" fmla="*/ 0 h 1274680"/>
              <a:gd name="connsiteX0" fmla="*/ 0 w 2250697"/>
              <a:gd name="connsiteY0" fmla="*/ 1041120 h 1262420"/>
              <a:gd name="connsiteX1" fmla="*/ 431032 w 2250697"/>
              <a:gd name="connsiteY1" fmla="*/ 1180392 h 1262420"/>
              <a:gd name="connsiteX2" fmla="*/ 579626 w 2250697"/>
              <a:gd name="connsiteY2" fmla="*/ 1260358 h 1262420"/>
              <a:gd name="connsiteX3" fmla="*/ 672926 w 2250697"/>
              <a:gd name="connsiteY3" fmla="*/ 1168019 h 1262420"/>
              <a:gd name="connsiteX4" fmla="*/ 531979 w 2250697"/>
              <a:gd name="connsiteY4" fmla="*/ 1023358 h 1262420"/>
              <a:gd name="connsiteX5" fmla="*/ 632460 w 2250697"/>
              <a:gd name="connsiteY5" fmla="*/ 1003020 h 1262420"/>
              <a:gd name="connsiteX6" fmla="*/ 1028700 w 2250697"/>
              <a:gd name="connsiteY6" fmla="*/ 926820 h 1262420"/>
              <a:gd name="connsiteX7" fmla="*/ 1188720 w 2250697"/>
              <a:gd name="connsiteY7" fmla="*/ 865860 h 1262420"/>
              <a:gd name="connsiteX8" fmla="*/ 1387252 w 2250697"/>
              <a:gd name="connsiteY8" fmla="*/ 935948 h 1262420"/>
              <a:gd name="connsiteX9" fmla="*/ 1603276 w 2250697"/>
              <a:gd name="connsiteY9" fmla="*/ 863940 h 1262420"/>
              <a:gd name="connsiteX10" fmla="*/ 1638300 w 2250697"/>
              <a:gd name="connsiteY10" fmla="*/ 713460 h 1262420"/>
              <a:gd name="connsiteX11" fmla="*/ 1744980 w 2250697"/>
              <a:gd name="connsiteY11" fmla="*/ 622020 h 1262420"/>
              <a:gd name="connsiteX12" fmla="*/ 1783080 w 2250697"/>
              <a:gd name="connsiteY12" fmla="*/ 423900 h 1262420"/>
              <a:gd name="connsiteX13" fmla="*/ 1889760 w 2250697"/>
              <a:gd name="connsiteY13" fmla="*/ 286740 h 1262420"/>
              <a:gd name="connsiteX14" fmla="*/ 2035324 w 2250697"/>
              <a:gd name="connsiteY14" fmla="*/ 71852 h 1262420"/>
              <a:gd name="connsiteX15" fmla="*/ 2250697 w 2250697"/>
              <a:gd name="connsiteY15" fmla="*/ 0 h 1262420"/>
              <a:gd name="connsiteX0" fmla="*/ 0 w 2250697"/>
              <a:gd name="connsiteY0" fmla="*/ 1041120 h 1281508"/>
              <a:gd name="connsiteX1" fmla="*/ 579626 w 2250697"/>
              <a:gd name="connsiteY1" fmla="*/ 1260358 h 1281508"/>
              <a:gd name="connsiteX2" fmla="*/ 672926 w 2250697"/>
              <a:gd name="connsiteY2" fmla="*/ 1168019 h 1281508"/>
              <a:gd name="connsiteX3" fmla="*/ 531979 w 2250697"/>
              <a:gd name="connsiteY3" fmla="*/ 1023358 h 1281508"/>
              <a:gd name="connsiteX4" fmla="*/ 632460 w 2250697"/>
              <a:gd name="connsiteY4" fmla="*/ 1003020 h 1281508"/>
              <a:gd name="connsiteX5" fmla="*/ 1028700 w 2250697"/>
              <a:gd name="connsiteY5" fmla="*/ 926820 h 1281508"/>
              <a:gd name="connsiteX6" fmla="*/ 1188720 w 2250697"/>
              <a:gd name="connsiteY6" fmla="*/ 865860 h 1281508"/>
              <a:gd name="connsiteX7" fmla="*/ 1387252 w 2250697"/>
              <a:gd name="connsiteY7" fmla="*/ 935948 h 1281508"/>
              <a:gd name="connsiteX8" fmla="*/ 1603276 w 2250697"/>
              <a:gd name="connsiteY8" fmla="*/ 863940 h 1281508"/>
              <a:gd name="connsiteX9" fmla="*/ 1638300 w 2250697"/>
              <a:gd name="connsiteY9" fmla="*/ 713460 h 1281508"/>
              <a:gd name="connsiteX10" fmla="*/ 1744980 w 2250697"/>
              <a:gd name="connsiteY10" fmla="*/ 622020 h 1281508"/>
              <a:gd name="connsiteX11" fmla="*/ 1783080 w 2250697"/>
              <a:gd name="connsiteY11" fmla="*/ 423900 h 1281508"/>
              <a:gd name="connsiteX12" fmla="*/ 1889760 w 2250697"/>
              <a:gd name="connsiteY12" fmla="*/ 286740 h 1281508"/>
              <a:gd name="connsiteX13" fmla="*/ 2035324 w 2250697"/>
              <a:gd name="connsiteY13" fmla="*/ 71852 h 1281508"/>
              <a:gd name="connsiteX14" fmla="*/ 2250697 w 2250697"/>
              <a:gd name="connsiteY14" fmla="*/ 0 h 1281508"/>
              <a:gd name="connsiteX0" fmla="*/ 0 w 2250697"/>
              <a:gd name="connsiteY0" fmla="*/ 1041120 h 1263318"/>
              <a:gd name="connsiteX1" fmla="*/ 579626 w 2250697"/>
              <a:gd name="connsiteY1" fmla="*/ 1260358 h 1263318"/>
              <a:gd name="connsiteX2" fmla="*/ 531979 w 2250697"/>
              <a:gd name="connsiteY2" fmla="*/ 1023358 h 1263318"/>
              <a:gd name="connsiteX3" fmla="*/ 632460 w 2250697"/>
              <a:gd name="connsiteY3" fmla="*/ 1003020 h 1263318"/>
              <a:gd name="connsiteX4" fmla="*/ 1028700 w 2250697"/>
              <a:gd name="connsiteY4" fmla="*/ 926820 h 1263318"/>
              <a:gd name="connsiteX5" fmla="*/ 1188720 w 2250697"/>
              <a:gd name="connsiteY5" fmla="*/ 865860 h 1263318"/>
              <a:gd name="connsiteX6" fmla="*/ 1387252 w 2250697"/>
              <a:gd name="connsiteY6" fmla="*/ 935948 h 1263318"/>
              <a:gd name="connsiteX7" fmla="*/ 1603276 w 2250697"/>
              <a:gd name="connsiteY7" fmla="*/ 863940 h 1263318"/>
              <a:gd name="connsiteX8" fmla="*/ 1638300 w 2250697"/>
              <a:gd name="connsiteY8" fmla="*/ 713460 h 1263318"/>
              <a:gd name="connsiteX9" fmla="*/ 1744980 w 2250697"/>
              <a:gd name="connsiteY9" fmla="*/ 622020 h 1263318"/>
              <a:gd name="connsiteX10" fmla="*/ 1783080 w 2250697"/>
              <a:gd name="connsiteY10" fmla="*/ 423900 h 1263318"/>
              <a:gd name="connsiteX11" fmla="*/ 1889760 w 2250697"/>
              <a:gd name="connsiteY11" fmla="*/ 286740 h 1263318"/>
              <a:gd name="connsiteX12" fmla="*/ 2035324 w 2250697"/>
              <a:gd name="connsiteY12" fmla="*/ 71852 h 1263318"/>
              <a:gd name="connsiteX13" fmla="*/ 2250697 w 2250697"/>
              <a:gd name="connsiteY13" fmla="*/ 0 h 1263318"/>
              <a:gd name="connsiteX0" fmla="*/ 0 w 2250697"/>
              <a:gd name="connsiteY0" fmla="*/ 1041120 h 1263318"/>
              <a:gd name="connsiteX1" fmla="*/ 579626 w 2250697"/>
              <a:gd name="connsiteY1" fmla="*/ 1260358 h 1263318"/>
              <a:gd name="connsiteX2" fmla="*/ 531979 w 2250697"/>
              <a:gd name="connsiteY2" fmla="*/ 1023358 h 1263318"/>
              <a:gd name="connsiteX3" fmla="*/ 1028700 w 2250697"/>
              <a:gd name="connsiteY3" fmla="*/ 926820 h 1263318"/>
              <a:gd name="connsiteX4" fmla="*/ 1188720 w 2250697"/>
              <a:gd name="connsiteY4" fmla="*/ 865860 h 1263318"/>
              <a:gd name="connsiteX5" fmla="*/ 1387252 w 2250697"/>
              <a:gd name="connsiteY5" fmla="*/ 935948 h 1263318"/>
              <a:gd name="connsiteX6" fmla="*/ 1603276 w 2250697"/>
              <a:gd name="connsiteY6" fmla="*/ 863940 h 1263318"/>
              <a:gd name="connsiteX7" fmla="*/ 1638300 w 2250697"/>
              <a:gd name="connsiteY7" fmla="*/ 713460 h 1263318"/>
              <a:gd name="connsiteX8" fmla="*/ 1744980 w 2250697"/>
              <a:gd name="connsiteY8" fmla="*/ 622020 h 1263318"/>
              <a:gd name="connsiteX9" fmla="*/ 1783080 w 2250697"/>
              <a:gd name="connsiteY9" fmla="*/ 423900 h 1263318"/>
              <a:gd name="connsiteX10" fmla="*/ 1889760 w 2250697"/>
              <a:gd name="connsiteY10" fmla="*/ 286740 h 1263318"/>
              <a:gd name="connsiteX11" fmla="*/ 2035324 w 2250697"/>
              <a:gd name="connsiteY11" fmla="*/ 71852 h 1263318"/>
              <a:gd name="connsiteX12" fmla="*/ 2250697 w 2250697"/>
              <a:gd name="connsiteY12" fmla="*/ 0 h 1263318"/>
              <a:gd name="connsiteX0" fmla="*/ 0 w 2250697"/>
              <a:gd name="connsiteY0" fmla="*/ 1041120 h 1042408"/>
              <a:gd name="connsiteX1" fmla="*/ 531979 w 2250697"/>
              <a:gd name="connsiteY1" fmla="*/ 1023358 h 1042408"/>
              <a:gd name="connsiteX2" fmla="*/ 1028700 w 2250697"/>
              <a:gd name="connsiteY2" fmla="*/ 926820 h 1042408"/>
              <a:gd name="connsiteX3" fmla="*/ 1188720 w 2250697"/>
              <a:gd name="connsiteY3" fmla="*/ 865860 h 1042408"/>
              <a:gd name="connsiteX4" fmla="*/ 1387252 w 2250697"/>
              <a:gd name="connsiteY4" fmla="*/ 935948 h 1042408"/>
              <a:gd name="connsiteX5" fmla="*/ 1603276 w 2250697"/>
              <a:gd name="connsiteY5" fmla="*/ 863940 h 1042408"/>
              <a:gd name="connsiteX6" fmla="*/ 1638300 w 2250697"/>
              <a:gd name="connsiteY6" fmla="*/ 713460 h 1042408"/>
              <a:gd name="connsiteX7" fmla="*/ 1744980 w 2250697"/>
              <a:gd name="connsiteY7" fmla="*/ 622020 h 1042408"/>
              <a:gd name="connsiteX8" fmla="*/ 1783080 w 2250697"/>
              <a:gd name="connsiteY8" fmla="*/ 423900 h 1042408"/>
              <a:gd name="connsiteX9" fmla="*/ 1889760 w 2250697"/>
              <a:gd name="connsiteY9" fmla="*/ 286740 h 1042408"/>
              <a:gd name="connsiteX10" fmla="*/ 2035324 w 2250697"/>
              <a:gd name="connsiteY10" fmla="*/ 71852 h 1042408"/>
              <a:gd name="connsiteX11" fmla="*/ 2250697 w 2250697"/>
              <a:gd name="connsiteY11" fmla="*/ 0 h 1042408"/>
              <a:gd name="connsiteX0" fmla="*/ 0 w 2250697"/>
              <a:gd name="connsiteY0" fmla="*/ 1041120 h 1113763"/>
              <a:gd name="connsiteX1" fmla="*/ 674799 w 2250697"/>
              <a:gd name="connsiteY1" fmla="*/ 1094713 h 1113763"/>
              <a:gd name="connsiteX2" fmla="*/ 1028700 w 2250697"/>
              <a:gd name="connsiteY2" fmla="*/ 926820 h 1113763"/>
              <a:gd name="connsiteX3" fmla="*/ 1188720 w 2250697"/>
              <a:gd name="connsiteY3" fmla="*/ 865860 h 1113763"/>
              <a:gd name="connsiteX4" fmla="*/ 1387252 w 2250697"/>
              <a:gd name="connsiteY4" fmla="*/ 935948 h 1113763"/>
              <a:gd name="connsiteX5" fmla="*/ 1603276 w 2250697"/>
              <a:gd name="connsiteY5" fmla="*/ 863940 h 1113763"/>
              <a:gd name="connsiteX6" fmla="*/ 1638300 w 2250697"/>
              <a:gd name="connsiteY6" fmla="*/ 713460 h 1113763"/>
              <a:gd name="connsiteX7" fmla="*/ 1744980 w 2250697"/>
              <a:gd name="connsiteY7" fmla="*/ 622020 h 1113763"/>
              <a:gd name="connsiteX8" fmla="*/ 1783080 w 2250697"/>
              <a:gd name="connsiteY8" fmla="*/ 423900 h 1113763"/>
              <a:gd name="connsiteX9" fmla="*/ 1889760 w 2250697"/>
              <a:gd name="connsiteY9" fmla="*/ 286740 h 1113763"/>
              <a:gd name="connsiteX10" fmla="*/ 2035324 w 2250697"/>
              <a:gd name="connsiteY10" fmla="*/ 71852 h 1113763"/>
              <a:gd name="connsiteX11" fmla="*/ 2250697 w 2250697"/>
              <a:gd name="connsiteY11" fmla="*/ 0 h 1113763"/>
              <a:gd name="connsiteX0" fmla="*/ 0 w 2250697"/>
              <a:gd name="connsiteY0" fmla="*/ 1041120 h 1042360"/>
              <a:gd name="connsiteX1" fmla="*/ 746193 w 2250697"/>
              <a:gd name="connsiteY1" fmla="*/ 1023310 h 1042360"/>
              <a:gd name="connsiteX2" fmla="*/ 1028700 w 2250697"/>
              <a:gd name="connsiteY2" fmla="*/ 926820 h 1042360"/>
              <a:gd name="connsiteX3" fmla="*/ 1188720 w 2250697"/>
              <a:gd name="connsiteY3" fmla="*/ 865860 h 1042360"/>
              <a:gd name="connsiteX4" fmla="*/ 1387252 w 2250697"/>
              <a:gd name="connsiteY4" fmla="*/ 935948 h 1042360"/>
              <a:gd name="connsiteX5" fmla="*/ 1603276 w 2250697"/>
              <a:gd name="connsiteY5" fmla="*/ 863940 h 1042360"/>
              <a:gd name="connsiteX6" fmla="*/ 1638300 w 2250697"/>
              <a:gd name="connsiteY6" fmla="*/ 713460 h 1042360"/>
              <a:gd name="connsiteX7" fmla="*/ 1744980 w 2250697"/>
              <a:gd name="connsiteY7" fmla="*/ 622020 h 1042360"/>
              <a:gd name="connsiteX8" fmla="*/ 1783080 w 2250697"/>
              <a:gd name="connsiteY8" fmla="*/ 423900 h 1042360"/>
              <a:gd name="connsiteX9" fmla="*/ 1889760 w 2250697"/>
              <a:gd name="connsiteY9" fmla="*/ 286740 h 1042360"/>
              <a:gd name="connsiteX10" fmla="*/ 2035324 w 2250697"/>
              <a:gd name="connsiteY10" fmla="*/ 71852 h 1042360"/>
              <a:gd name="connsiteX11" fmla="*/ 2250697 w 2250697"/>
              <a:gd name="connsiteY11" fmla="*/ 0 h 1042360"/>
              <a:gd name="connsiteX0" fmla="*/ 0 w 1679321"/>
              <a:gd name="connsiteY0" fmla="*/ 1041096 h 1042356"/>
              <a:gd name="connsiteX1" fmla="*/ 174817 w 1679321"/>
              <a:gd name="connsiteY1" fmla="*/ 1023310 h 1042356"/>
              <a:gd name="connsiteX2" fmla="*/ 457324 w 1679321"/>
              <a:gd name="connsiteY2" fmla="*/ 926820 h 1042356"/>
              <a:gd name="connsiteX3" fmla="*/ 617344 w 1679321"/>
              <a:gd name="connsiteY3" fmla="*/ 865860 h 1042356"/>
              <a:gd name="connsiteX4" fmla="*/ 815876 w 1679321"/>
              <a:gd name="connsiteY4" fmla="*/ 935948 h 1042356"/>
              <a:gd name="connsiteX5" fmla="*/ 1031900 w 1679321"/>
              <a:gd name="connsiteY5" fmla="*/ 863940 h 1042356"/>
              <a:gd name="connsiteX6" fmla="*/ 1066924 w 1679321"/>
              <a:gd name="connsiteY6" fmla="*/ 713460 h 1042356"/>
              <a:gd name="connsiteX7" fmla="*/ 1173604 w 1679321"/>
              <a:gd name="connsiteY7" fmla="*/ 622020 h 1042356"/>
              <a:gd name="connsiteX8" fmla="*/ 1211704 w 1679321"/>
              <a:gd name="connsiteY8" fmla="*/ 423900 h 1042356"/>
              <a:gd name="connsiteX9" fmla="*/ 1318384 w 1679321"/>
              <a:gd name="connsiteY9" fmla="*/ 286740 h 1042356"/>
              <a:gd name="connsiteX10" fmla="*/ 1463948 w 1679321"/>
              <a:gd name="connsiteY10" fmla="*/ 71852 h 1042356"/>
              <a:gd name="connsiteX11" fmla="*/ 1679321 w 1679321"/>
              <a:gd name="connsiteY11" fmla="*/ 0 h 1042356"/>
              <a:gd name="connsiteX0" fmla="*/ 0 w 1679321"/>
              <a:gd name="connsiteY0" fmla="*/ 1041096 h 1055469"/>
              <a:gd name="connsiteX1" fmla="*/ 174817 w 1679321"/>
              <a:gd name="connsiteY1" fmla="*/ 1023310 h 1055469"/>
              <a:gd name="connsiteX2" fmla="*/ 457324 w 1679321"/>
              <a:gd name="connsiteY2" fmla="*/ 926820 h 1055469"/>
              <a:gd name="connsiteX3" fmla="*/ 617344 w 1679321"/>
              <a:gd name="connsiteY3" fmla="*/ 865860 h 1055469"/>
              <a:gd name="connsiteX4" fmla="*/ 815876 w 1679321"/>
              <a:gd name="connsiteY4" fmla="*/ 935948 h 1055469"/>
              <a:gd name="connsiteX5" fmla="*/ 1031900 w 1679321"/>
              <a:gd name="connsiteY5" fmla="*/ 863940 h 1055469"/>
              <a:gd name="connsiteX6" fmla="*/ 1066924 w 1679321"/>
              <a:gd name="connsiteY6" fmla="*/ 713460 h 1055469"/>
              <a:gd name="connsiteX7" fmla="*/ 1173604 w 1679321"/>
              <a:gd name="connsiteY7" fmla="*/ 622020 h 1055469"/>
              <a:gd name="connsiteX8" fmla="*/ 1211704 w 1679321"/>
              <a:gd name="connsiteY8" fmla="*/ 423900 h 1055469"/>
              <a:gd name="connsiteX9" fmla="*/ 1318384 w 1679321"/>
              <a:gd name="connsiteY9" fmla="*/ 286740 h 1055469"/>
              <a:gd name="connsiteX10" fmla="*/ 1463948 w 1679321"/>
              <a:gd name="connsiteY10" fmla="*/ 71852 h 1055469"/>
              <a:gd name="connsiteX11" fmla="*/ 1679321 w 1679321"/>
              <a:gd name="connsiteY11" fmla="*/ 0 h 1055469"/>
              <a:gd name="connsiteX0" fmla="*/ 0 w 1719298"/>
              <a:gd name="connsiteY0" fmla="*/ 1011583 h 1037437"/>
              <a:gd name="connsiteX1" fmla="*/ 214794 w 1719298"/>
              <a:gd name="connsiteY1" fmla="*/ 1023310 h 1037437"/>
              <a:gd name="connsiteX2" fmla="*/ 497301 w 1719298"/>
              <a:gd name="connsiteY2" fmla="*/ 926820 h 1037437"/>
              <a:gd name="connsiteX3" fmla="*/ 657321 w 1719298"/>
              <a:gd name="connsiteY3" fmla="*/ 865860 h 1037437"/>
              <a:gd name="connsiteX4" fmla="*/ 855853 w 1719298"/>
              <a:gd name="connsiteY4" fmla="*/ 935948 h 1037437"/>
              <a:gd name="connsiteX5" fmla="*/ 1071877 w 1719298"/>
              <a:gd name="connsiteY5" fmla="*/ 863940 h 1037437"/>
              <a:gd name="connsiteX6" fmla="*/ 1106901 w 1719298"/>
              <a:gd name="connsiteY6" fmla="*/ 713460 h 1037437"/>
              <a:gd name="connsiteX7" fmla="*/ 1213581 w 1719298"/>
              <a:gd name="connsiteY7" fmla="*/ 622020 h 1037437"/>
              <a:gd name="connsiteX8" fmla="*/ 1251681 w 1719298"/>
              <a:gd name="connsiteY8" fmla="*/ 423900 h 1037437"/>
              <a:gd name="connsiteX9" fmla="*/ 1358361 w 1719298"/>
              <a:gd name="connsiteY9" fmla="*/ 286740 h 1037437"/>
              <a:gd name="connsiteX10" fmla="*/ 1503925 w 1719298"/>
              <a:gd name="connsiteY10" fmla="*/ 71852 h 1037437"/>
              <a:gd name="connsiteX11" fmla="*/ 1719298 w 1719298"/>
              <a:gd name="connsiteY11" fmla="*/ 0 h 1037437"/>
              <a:gd name="connsiteX0" fmla="*/ 0 w 1719298"/>
              <a:gd name="connsiteY0" fmla="*/ 1011583 h 1042126"/>
              <a:gd name="connsiteX1" fmla="*/ 214794 w 1719298"/>
              <a:gd name="connsiteY1" fmla="*/ 1023310 h 1042126"/>
              <a:gd name="connsiteX2" fmla="*/ 497301 w 1719298"/>
              <a:gd name="connsiteY2" fmla="*/ 926820 h 1042126"/>
              <a:gd name="connsiteX3" fmla="*/ 657321 w 1719298"/>
              <a:gd name="connsiteY3" fmla="*/ 865860 h 1042126"/>
              <a:gd name="connsiteX4" fmla="*/ 855853 w 1719298"/>
              <a:gd name="connsiteY4" fmla="*/ 935948 h 1042126"/>
              <a:gd name="connsiteX5" fmla="*/ 1071877 w 1719298"/>
              <a:gd name="connsiteY5" fmla="*/ 863940 h 1042126"/>
              <a:gd name="connsiteX6" fmla="*/ 1106901 w 1719298"/>
              <a:gd name="connsiteY6" fmla="*/ 713460 h 1042126"/>
              <a:gd name="connsiteX7" fmla="*/ 1213581 w 1719298"/>
              <a:gd name="connsiteY7" fmla="*/ 622020 h 1042126"/>
              <a:gd name="connsiteX8" fmla="*/ 1251681 w 1719298"/>
              <a:gd name="connsiteY8" fmla="*/ 423900 h 1042126"/>
              <a:gd name="connsiteX9" fmla="*/ 1358361 w 1719298"/>
              <a:gd name="connsiteY9" fmla="*/ 286740 h 1042126"/>
              <a:gd name="connsiteX10" fmla="*/ 1503925 w 1719298"/>
              <a:gd name="connsiteY10" fmla="*/ 71852 h 1042126"/>
              <a:gd name="connsiteX11" fmla="*/ 1719298 w 1719298"/>
              <a:gd name="connsiteY11" fmla="*/ 0 h 1042126"/>
              <a:gd name="connsiteX0" fmla="*/ 4734 w 1560059"/>
              <a:gd name="connsiteY0" fmla="*/ 768269 h 1049735"/>
              <a:gd name="connsiteX1" fmla="*/ 55555 w 1560059"/>
              <a:gd name="connsiteY1" fmla="*/ 1023310 h 1049735"/>
              <a:gd name="connsiteX2" fmla="*/ 338062 w 1560059"/>
              <a:gd name="connsiteY2" fmla="*/ 926820 h 1049735"/>
              <a:gd name="connsiteX3" fmla="*/ 498082 w 1560059"/>
              <a:gd name="connsiteY3" fmla="*/ 865860 h 1049735"/>
              <a:gd name="connsiteX4" fmla="*/ 696614 w 1560059"/>
              <a:gd name="connsiteY4" fmla="*/ 935948 h 1049735"/>
              <a:gd name="connsiteX5" fmla="*/ 912638 w 1560059"/>
              <a:gd name="connsiteY5" fmla="*/ 863940 h 1049735"/>
              <a:gd name="connsiteX6" fmla="*/ 947662 w 1560059"/>
              <a:gd name="connsiteY6" fmla="*/ 713460 h 1049735"/>
              <a:gd name="connsiteX7" fmla="*/ 1054342 w 1560059"/>
              <a:gd name="connsiteY7" fmla="*/ 622020 h 1049735"/>
              <a:gd name="connsiteX8" fmla="*/ 1092442 w 1560059"/>
              <a:gd name="connsiteY8" fmla="*/ 423900 h 1049735"/>
              <a:gd name="connsiteX9" fmla="*/ 1199122 w 1560059"/>
              <a:gd name="connsiteY9" fmla="*/ 286740 h 1049735"/>
              <a:gd name="connsiteX10" fmla="*/ 1344686 w 1560059"/>
              <a:gd name="connsiteY10" fmla="*/ 71852 h 1049735"/>
              <a:gd name="connsiteX11" fmla="*/ 1560059 w 1560059"/>
              <a:gd name="connsiteY11" fmla="*/ 0 h 1049735"/>
              <a:gd name="connsiteX0" fmla="*/ 0 w 1555325"/>
              <a:gd name="connsiteY0" fmla="*/ 768269 h 1049735"/>
              <a:gd name="connsiteX1" fmla="*/ 214794 w 1555325"/>
              <a:gd name="connsiteY1" fmla="*/ 1023310 h 1049735"/>
              <a:gd name="connsiteX2" fmla="*/ 333328 w 1555325"/>
              <a:gd name="connsiteY2" fmla="*/ 926820 h 1049735"/>
              <a:gd name="connsiteX3" fmla="*/ 493348 w 1555325"/>
              <a:gd name="connsiteY3" fmla="*/ 865860 h 1049735"/>
              <a:gd name="connsiteX4" fmla="*/ 691880 w 1555325"/>
              <a:gd name="connsiteY4" fmla="*/ 935948 h 1049735"/>
              <a:gd name="connsiteX5" fmla="*/ 907904 w 1555325"/>
              <a:gd name="connsiteY5" fmla="*/ 863940 h 1049735"/>
              <a:gd name="connsiteX6" fmla="*/ 942928 w 1555325"/>
              <a:gd name="connsiteY6" fmla="*/ 713460 h 1049735"/>
              <a:gd name="connsiteX7" fmla="*/ 1049608 w 1555325"/>
              <a:gd name="connsiteY7" fmla="*/ 622020 h 1049735"/>
              <a:gd name="connsiteX8" fmla="*/ 1087708 w 1555325"/>
              <a:gd name="connsiteY8" fmla="*/ 423900 h 1049735"/>
              <a:gd name="connsiteX9" fmla="*/ 1194388 w 1555325"/>
              <a:gd name="connsiteY9" fmla="*/ 286740 h 1049735"/>
              <a:gd name="connsiteX10" fmla="*/ 1339952 w 1555325"/>
              <a:gd name="connsiteY10" fmla="*/ 71852 h 1049735"/>
              <a:gd name="connsiteX11" fmla="*/ 1555325 w 1555325"/>
              <a:gd name="connsiteY11" fmla="*/ 0 h 1049735"/>
              <a:gd name="connsiteX0" fmla="*/ 0 w 1555325"/>
              <a:gd name="connsiteY0" fmla="*/ 930433 h 1023912"/>
              <a:gd name="connsiteX1" fmla="*/ 214794 w 1555325"/>
              <a:gd name="connsiteY1" fmla="*/ 1023310 h 1023912"/>
              <a:gd name="connsiteX2" fmla="*/ 333328 w 1555325"/>
              <a:gd name="connsiteY2" fmla="*/ 926820 h 1023912"/>
              <a:gd name="connsiteX3" fmla="*/ 493348 w 1555325"/>
              <a:gd name="connsiteY3" fmla="*/ 865860 h 1023912"/>
              <a:gd name="connsiteX4" fmla="*/ 691880 w 1555325"/>
              <a:gd name="connsiteY4" fmla="*/ 935948 h 1023912"/>
              <a:gd name="connsiteX5" fmla="*/ 907904 w 1555325"/>
              <a:gd name="connsiteY5" fmla="*/ 863940 h 1023912"/>
              <a:gd name="connsiteX6" fmla="*/ 942928 w 1555325"/>
              <a:gd name="connsiteY6" fmla="*/ 713460 h 1023912"/>
              <a:gd name="connsiteX7" fmla="*/ 1049608 w 1555325"/>
              <a:gd name="connsiteY7" fmla="*/ 622020 h 1023912"/>
              <a:gd name="connsiteX8" fmla="*/ 1087708 w 1555325"/>
              <a:gd name="connsiteY8" fmla="*/ 423900 h 1023912"/>
              <a:gd name="connsiteX9" fmla="*/ 1194388 w 1555325"/>
              <a:gd name="connsiteY9" fmla="*/ 286740 h 1023912"/>
              <a:gd name="connsiteX10" fmla="*/ 1339952 w 1555325"/>
              <a:gd name="connsiteY10" fmla="*/ 71852 h 1023912"/>
              <a:gd name="connsiteX11" fmla="*/ 1555325 w 1555325"/>
              <a:gd name="connsiteY11" fmla="*/ 0 h 1023912"/>
              <a:gd name="connsiteX0" fmla="*/ 0 w 1555325"/>
              <a:gd name="connsiteY0" fmla="*/ 930433 h 1023912"/>
              <a:gd name="connsiteX1" fmla="*/ 214794 w 1555325"/>
              <a:gd name="connsiteY1" fmla="*/ 1023310 h 1023912"/>
              <a:gd name="connsiteX2" fmla="*/ 333328 w 1555325"/>
              <a:gd name="connsiteY2" fmla="*/ 926820 h 1023912"/>
              <a:gd name="connsiteX3" fmla="*/ 493348 w 1555325"/>
              <a:gd name="connsiteY3" fmla="*/ 865860 h 1023912"/>
              <a:gd name="connsiteX4" fmla="*/ 691880 w 1555325"/>
              <a:gd name="connsiteY4" fmla="*/ 935948 h 1023912"/>
              <a:gd name="connsiteX5" fmla="*/ 907904 w 1555325"/>
              <a:gd name="connsiteY5" fmla="*/ 863940 h 1023912"/>
              <a:gd name="connsiteX6" fmla="*/ 942928 w 1555325"/>
              <a:gd name="connsiteY6" fmla="*/ 713460 h 1023912"/>
              <a:gd name="connsiteX7" fmla="*/ 1049608 w 1555325"/>
              <a:gd name="connsiteY7" fmla="*/ 622020 h 1023912"/>
              <a:gd name="connsiteX8" fmla="*/ 1087708 w 1555325"/>
              <a:gd name="connsiteY8" fmla="*/ 423900 h 1023912"/>
              <a:gd name="connsiteX9" fmla="*/ 1194388 w 1555325"/>
              <a:gd name="connsiteY9" fmla="*/ 286740 h 1023912"/>
              <a:gd name="connsiteX10" fmla="*/ 1339952 w 1555325"/>
              <a:gd name="connsiteY10" fmla="*/ 71852 h 1023912"/>
              <a:gd name="connsiteX11" fmla="*/ 1555325 w 1555325"/>
              <a:gd name="connsiteY11" fmla="*/ 0 h 1023912"/>
              <a:gd name="connsiteX0" fmla="*/ 0 w 1693370"/>
              <a:gd name="connsiteY0" fmla="*/ 966511 h 1059990"/>
              <a:gd name="connsiteX1" fmla="*/ 214794 w 1693370"/>
              <a:gd name="connsiteY1" fmla="*/ 1059388 h 1059990"/>
              <a:gd name="connsiteX2" fmla="*/ 333328 w 1693370"/>
              <a:gd name="connsiteY2" fmla="*/ 962898 h 1059990"/>
              <a:gd name="connsiteX3" fmla="*/ 493348 w 1693370"/>
              <a:gd name="connsiteY3" fmla="*/ 901938 h 1059990"/>
              <a:gd name="connsiteX4" fmla="*/ 691880 w 1693370"/>
              <a:gd name="connsiteY4" fmla="*/ 972026 h 1059990"/>
              <a:gd name="connsiteX5" fmla="*/ 907904 w 1693370"/>
              <a:gd name="connsiteY5" fmla="*/ 900018 h 1059990"/>
              <a:gd name="connsiteX6" fmla="*/ 942928 w 1693370"/>
              <a:gd name="connsiteY6" fmla="*/ 749538 h 1059990"/>
              <a:gd name="connsiteX7" fmla="*/ 1049608 w 1693370"/>
              <a:gd name="connsiteY7" fmla="*/ 658098 h 1059990"/>
              <a:gd name="connsiteX8" fmla="*/ 1087708 w 1693370"/>
              <a:gd name="connsiteY8" fmla="*/ 459978 h 1059990"/>
              <a:gd name="connsiteX9" fmla="*/ 1194388 w 1693370"/>
              <a:gd name="connsiteY9" fmla="*/ 322818 h 1059990"/>
              <a:gd name="connsiteX10" fmla="*/ 1339952 w 1693370"/>
              <a:gd name="connsiteY10" fmla="*/ 107930 h 1059990"/>
              <a:gd name="connsiteX11" fmla="*/ 1555325 w 1693370"/>
              <a:gd name="connsiteY11" fmla="*/ 36078 h 1059990"/>
              <a:gd name="connsiteX0" fmla="*/ 0 w 1693370"/>
              <a:gd name="connsiteY0" fmla="*/ 966511 h 1059990"/>
              <a:gd name="connsiteX1" fmla="*/ 214794 w 1693370"/>
              <a:gd name="connsiteY1" fmla="*/ 1059388 h 1059990"/>
              <a:gd name="connsiteX2" fmla="*/ 333328 w 1693370"/>
              <a:gd name="connsiteY2" fmla="*/ 962898 h 1059990"/>
              <a:gd name="connsiteX3" fmla="*/ 493348 w 1693370"/>
              <a:gd name="connsiteY3" fmla="*/ 901938 h 1059990"/>
              <a:gd name="connsiteX4" fmla="*/ 691880 w 1693370"/>
              <a:gd name="connsiteY4" fmla="*/ 972026 h 1059990"/>
              <a:gd name="connsiteX5" fmla="*/ 907904 w 1693370"/>
              <a:gd name="connsiteY5" fmla="*/ 900018 h 1059990"/>
              <a:gd name="connsiteX6" fmla="*/ 942928 w 1693370"/>
              <a:gd name="connsiteY6" fmla="*/ 749538 h 1059990"/>
              <a:gd name="connsiteX7" fmla="*/ 1049608 w 1693370"/>
              <a:gd name="connsiteY7" fmla="*/ 658098 h 1059990"/>
              <a:gd name="connsiteX8" fmla="*/ 1179156 w 1693370"/>
              <a:gd name="connsiteY8" fmla="*/ 459978 h 1059990"/>
              <a:gd name="connsiteX9" fmla="*/ 1194388 w 1693370"/>
              <a:gd name="connsiteY9" fmla="*/ 322818 h 1059990"/>
              <a:gd name="connsiteX10" fmla="*/ 1339952 w 1693370"/>
              <a:gd name="connsiteY10" fmla="*/ 107930 h 1059990"/>
              <a:gd name="connsiteX11" fmla="*/ 1555325 w 1693370"/>
              <a:gd name="connsiteY11" fmla="*/ 36078 h 1059990"/>
              <a:gd name="connsiteX0" fmla="*/ 0 w 1693370"/>
              <a:gd name="connsiteY0" fmla="*/ 966511 h 1059990"/>
              <a:gd name="connsiteX1" fmla="*/ 214794 w 1693370"/>
              <a:gd name="connsiteY1" fmla="*/ 1059388 h 1059990"/>
              <a:gd name="connsiteX2" fmla="*/ 333328 w 1693370"/>
              <a:gd name="connsiteY2" fmla="*/ 962898 h 1059990"/>
              <a:gd name="connsiteX3" fmla="*/ 493348 w 1693370"/>
              <a:gd name="connsiteY3" fmla="*/ 901938 h 1059990"/>
              <a:gd name="connsiteX4" fmla="*/ 691880 w 1693370"/>
              <a:gd name="connsiteY4" fmla="*/ 972026 h 1059990"/>
              <a:gd name="connsiteX5" fmla="*/ 907904 w 1693370"/>
              <a:gd name="connsiteY5" fmla="*/ 900018 h 1059990"/>
              <a:gd name="connsiteX6" fmla="*/ 942928 w 1693370"/>
              <a:gd name="connsiteY6" fmla="*/ 749538 h 1059990"/>
              <a:gd name="connsiteX7" fmla="*/ 1141057 w 1693370"/>
              <a:gd name="connsiteY7" fmla="*/ 658098 h 1059990"/>
              <a:gd name="connsiteX8" fmla="*/ 1179156 w 1693370"/>
              <a:gd name="connsiteY8" fmla="*/ 459978 h 1059990"/>
              <a:gd name="connsiteX9" fmla="*/ 1194388 w 1693370"/>
              <a:gd name="connsiteY9" fmla="*/ 322818 h 1059990"/>
              <a:gd name="connsiteX10" fmla="*/ 1339952 w 1693370"/>
              <a:gd name="connsiteY10" fmla="*/ 107930 h 1059990"/>
              <a:gd name="connsiteX11" fmla="*/ 1555325 w 1693370"/>
              <a:gd name="connsiteY11" fmla="*/ 36078 h 1059990"/>
              <a:gd name="connsiteX0" fmla="*/ 0 w 1693370"/>
              <a:gd name="connsiteY0" fmla="*/ 966511 h 1059990"/>
              <a:gd name="connsiteX1" fmla="*/ 214794 w 1693370"/>
              <a:gd name="connsiteY1" fmla="*/ 1059388 h 1059990"/>
              <a:gd name="connsiteX2" fmla="*/ 333328 w 1693370"/>
              <a:gd name="connsiteY2" fmla="*/ 962898 h 1059990"/>
              <a:gd name="connsiteX3" fmla="*/ 493348 w 1693370"/>
              <a:gd name="connsiteY3" fmla="*/ 901938 h 1059990"/>
              <a:gd name="connsiteX4" fmla="*/ 691880 w 1693370"/>
              <a:gd name="connsiteY4" fmla="*/ 972026 h 1059990"/>
              <a:gd name="connsiteX5" fmla="*/ 907904 w 1693370"/>
              <a:gd name="connsiteY5" fmla="*/ 900018 h 1059990"/>
              <a:gd name="connsiteX6" fmla="*/ 1141057 w 1693370"/>
              <a:gd name="connsiteY6" fmla="*/ 658098 h 1059990"/>
              <a:gd name="connsiteX7" fmla="*/ 1179156 w 1693370"/>
              <a:gd name="connsiteY7" fmla="*/ 459978 h 1059990"/>
              <a:gd name="connsiteX8" fmla="*/ 1194388 w 1693370"/>
              <a:gd name="connsiteY8" fmla="*/ 322818 h 1059990"/>
              <a:gd name="connsiteX9" fmla="*/ 1339952 w 1693370"/>
              <a:gd name="connsiteY9" fmla="*/ 107930 h 1059990"/>
              <a:gd name="connsiteX10" fmla="*/ 1555325 w 1693370"/>
              <a:gd name="connsiteY10" fmla="*/ 36078 h 1059990"/>
              <a:gd name="connsiteX0" fmla="*/ 0 w 1693370"/>
              <a:gd name="connsiteY0" fmla="*/ 966511 h 1059990"/>
              <a:gd name="connsiteX1" fmla="*/ 214794 w 1693370"/>
              <a:gd name="connsiteY1" fmla="*/ 1059388 h 1059990"/>
              <a:gd name="connsiteX2" fmla="*/ 333328 w 1693370"/>
              <a:gd name="connsiteY2" fmla="*/ 962898 h 1059990"/>
              <a:gd name="connsiteX3" fmla="*/ 493348 w 1693370"/>
              <a:gd name="connsiteY3" fmla="*/ 901938 h 1059990"/>
              <a:gd name="connsiteX4" fmla="*/ 691880 w 1693370"/>
              <a:gd name="connsiteY4" fmla="*/ 972026 h 1059990"/>
              <a:gd name="connsiteX5" fmla="*/ 1090843 w 1693370"/>
              <a:gd name="connsiteY5" fmla="*/ 900018 h 1059990"/>
              <a:gd name="connsiteX6" fmla="*/ 1141057 w 1693370"/>
              <a:gd name="connsiteY6" fmla="*/ 658098 h 1059990"/>
              <a:gd name="connsiteX7" fmla="*/ 1179156 w 1693370"/>
              <a:gd name="connsiteY7" fmla="*/ 459978 h 1059990"/>
              <a:gd name="connsiteX8" fmla="*/ 1194388 w 1693370"/>
              <a:gd name="connsiteY8" fmla="*/ 322818 h 1059990"/>
              <a:gd name="connsiteX9" fmla="*/ 1339952 w 1693370"/>
              <a:gd name="connsiteY9" fmla="*/ 107930 h 1059990"/>
              <a:gd name="connsiteX10" fmla="*/ 1555325 w 1693370"/>
              <a:gd name="connsiteY10" fmla="*/ 36078 h 1059990"/>
              <a:gd name="connsiteX0" fmla="*/ 0 w 1693370"/>
              <a:gd name="connsiteY0" fmla="*/ 966511 h 1082192"/>
              <a:gd name="connsiteX1" fmla="*/ 214794 w 1693370"/>
              <a:gd name="connsiteY1" fmla="*/ 1059388 h 1082192"/>
              <a:gd name="connsiteX2" fmla="*/ 333328 w 1693370"/>
              <a:gd name="connsiteY2" fmla="*/ 1055949 h 1082192"/>
              <a:gd name="connsiteX3" fmla="*/ 493348 w 1693370"/>
              <a:gd name="connsiteY3" fmla="*/ 901938 h 1082192"/>
              <a:gd name="connsiteX4" fmla="*/ 691880 w 1693370"/>
              <a:gd name="connsiteY4" fmla="*/ 972026 h 1082192"/>
              <a:gd name="connsiteX5" fmla="*/ 1090843 w 1693370"/>
              <a:gd name="connsiteY5" fmla="*/ 900018 h 1082192"/>
              <a:gd name="connsiteX6" fmla="*/ 1141057 w 1693370"/>
              <a:gd name="connsiteY6" fmla="*/ 658098 h 1082192"/>
              <a:gd name="connsiteX7" fmla="*/ 1179156 w 1693370"/>
              <a:gd name="connsiteY7" fmla="*/ 459978 h 1082192"/>
              <a:gd name="connsiteX8" fmla="*/ 1194388 w 1693370"/>
              <a:gd name="connsiteY8" fmla="*/ 322818 h 1082192"/>
              <a:gd name="connsiteX9" fmla="*/ 1339952 w 1693370"/>
              <a:gd name="connsiteY9" fmla="*/ 107930 h 1082192"/>
              <a:gd name="connsiteX10" fmla="*/ 1555325 w 1693370"/>
              <a:gd name="connsiteY10" fmla="*/ 36078 h 1082192"/>
              <a:gd name="connsiteX0" fmla="*/ 0 w 1693370"/>
              <a:gd name="connsiteY0" fmla="*/ 966511 h 1102059"/>
              <a:gd name="connsiteX1" fmla="*/ 214794 w 1693370"/>
              <a:gd name="connsiteY1" fmla="*/ 1059388 h 1102059"/>
              <a:gd name="connsiteX2" fmla="*/ 333328 w 1693370"/>
              <a:gd name="connsiteY2" fmla="*/ 1055949 h 1102059"/>
              <a:gd name="connsiteX3" fmla="*/ 584797 w 1693370"/>
              <a:gd name="connsiteY3" fmla="*/ 1088072 h 1102059"/>
              <a:gd name="connsiteX4" fmla="*/ 691880 w 1693370"/>
              <a:gd name="connsiteY4" fmla="*/ 972026 h 1102059"/>
              <a:gd name="connsiteX5" fmla="*/ 1090843 w 1693370"/>
              <a:gd name="connsiteY5" fmla="*/ 900018 h 1102059"/>
              <a:gd name="connsiteX6" fmla="*/ 1141057 w 1693370"/>
              <a:gd name="connsiteY6" fmla="*/ 658098 h 1102059"/>
              <a:gd name="connsiteX7" fmla="*/ 1179156 w 1693370"/>
              <a:gd name="connsiteY7" fmla="*/ 459978 h 1102059"/>
              <a:gd name="connsiteX8" fmla="*/ 1194388 w 1693370"/>
              <a:gd name="connsiteY8" fmla="*/ 322818 h 1102059"/>
              <a:gd name="connsiteX9" fmla="*/ 1339952 w 1693370"/>
              <a:gd name="connsiteY9" fmla="*/ 107930 h 1102059"/>
              <a:gd name="connsiteX10" fmla="*/ 1555325 w 1693370"/>
              <a:gd name="connsiteY10" fmla="*/ 36078 h 1102059"/>
              <a:gd name="connsiteX0" fmla="*/ 0 w 1693370"/>
              <a:gd name="connsiteY0" fmla="*/ 966511 h 1096420"/>
              <a:gd name="connsiteX1" fmla="*/ 214794 w 1693370"/>
              <a:gd name="connsiteY1" fmla="*/ 1059388 h 1096420"/>
              <a:gd name="connsiteX2" fmla="*/ 333328 w 1693370"/>
              <a:gd name="connsiteY2" fmla="*/ 1055949 h 1096420"/>
              <a:gd name="connsiteX3" fmla="*/ 584797 w 1693370"/>
              <a:gd name="connsiteY3" fmla="*/ 1088072 h 1096420"/>
              <a:gd name="connsiteX4" fmla="*/ 874819 w 1693370"/>
              <a:gd name="connsiteY4" fmla="*/ 1065078 h 1096420"/>
              <a:gd name="connsiteX5" fmla="*/ 1090843 w 1693370"/>
              <a:gd name="connsiteY5" fmla="*/ 900018 h 1096420"/>
              <a:gd name="connsiteX6" fmla="*/ 1141057 w 1693370"/>
              <a:gd name="connsiteY6" fmla="*/ 658098 h 1096420"/>
              <a:gd name="connsiteX7" fmla="*/ 1179156 w 1693370"/>
              <a:gd name="connsiteY7" fmla="*/ 459978 h 1096420"/>
              <a:gd name="connsiteX8" fmla="*/ 1194388 w 1693370"/>
              <a:gd name="connsiteY8" fmla="*/ 322818 h 1096420"/>
              <a:gd name="connsiteX9" fmla="*/ 1339952 w 1693370"/>
              <a:gd name="connsiteY9" fmla="*/ 107930 h 1096420"/>
              <a:gd name="connsiteX10" fmla="*/ 1555325 w 1693370"/>
              <a:gd name="connsiteY10" fmla="*/ 36078 h 1096420"/>
              <a:gd name="connsiteX0" fmla="*/ 0 w 1693370"/>
              <a:gd name="connsiteY0" fmla="*/ 966511 h 1096420"/>
              <a:gd name="connsiteX1" fmla="*/ 214794 w 1693370"/>
              <a:gd name="connsiteY1" fmla="*/ 1059388 h 1096420"/>
              <a:gd name="connsiteX2" fmla="*/ 333328 w 1693370"/>
              <a:gd name="connsiteY2" fmla="*/ 1055949 h 1096420"/>
              <a:gd name="connsiteX3" fmla="*/ 584797 w 1693370"/>
              <a:gd name="connsiteY3" fmla="*/ 1088072 h 1096420"/>
              <a:gd name="connsiteX4" fmla="*/ 874819 w 1693370"/>
              <a:gd name="connsiteY4" fmla="*/ 1065078 h 1096420"/>
              <a:gd name="connsiteX5" fmla="*/ 1090843 w 1693370"/>
              <a:gd name="connsiteY5" fmla="*/ 900018 h 1096420"/>
              <a:gd name="connsiteX6" fmla="*/ 1141057 w 1693370"/>
              <a:gd name="connsiteY6" fmla="*/ 658098 h 1096420"/>
              <a:gd name="connsiteX7" fmla="*/ 1179156 w 1693370"/>
              <a:gd name="connsiteY7" fmla="*/ 459978 h 1096420"/>
              <a:gd name="connsiteX8" fmla="*/ 1194388 w 1693370"/>
              <a:gd name="connsiteY8" fmla="*/ 322818 h 1096420"/>
              <a:gd name="connsiteX9" fmla="*/ 1339952 w 1693370"/>
              <a:gd name="connsiteY9" fmla="*/ 107930 h 1096420"/>
              <a:gd name="connsiteX10" fmla="*/ 1555325 w 1693370"/>
              <a:gd name="connsiteY10" fmla="*/ 36078 h 1096420"/>
              <a:gd name="connsiteX0" fmla="*/ 0 w 1693370"/>
              <a:gd name="connsiteY0" fmla="*/ 966511 h 1096420"/>
              <a:gd name="connsiteX1" fmla="*/ 214794 w 1693370"/>
              <a:gd name="connsiteY1" fmla="*/ 1059388 h 1096420"/>
              <a:gd name="connsiteX2" fmla="*/ 333328 w 1693370"/>
              <a:gd name="connsiteY2" fmla="*/ 1055949 h 1096420"/>
              <a:gd name="connsiteX3" fmla="*/ 584797 w 1693370"/>
              <a:gd name="connsiteY3" fmla="*/ 1088072 h 1096420"/>
              <a:gd name="connsiteX4" fmla="*/ 874819 w 1693370"/>
              <a:gd name="connsiteY4" fmla="*/ 1065078 h 1096420"/>
              <a:gd name="connsiteX5" fmla="*/ 1090843 w 1693370"/>
              <a:gd name="connsiteY5" fmla="*/ 900018 h 1096420"/>
              <a:gd name="connsiteX6" fmla="*/ 1141057 w 1693370"/>
              <a:gd name="connsiteY6" fmla="*/ 658098 h 1096420"/>
              <a:gd name="connsiteX7" fmla="*/ 1179156 w 1693370"/>
              <a:gd name="connsiteY7" fmla="*/ 459979 h 1096420"/>
              <a:gd name="connsiteX8" fmla="*/ 1194388 w 1693370"/>
              <a:gd name="connsiteY8" fmla="*/ 322818 h 1096420"/>
              <a:gd name="connsiteX9" fmla="*/ 1339952 w 1693370"/>
              <a:gd name="connsiteY9" fmla="*/ 107930 h 1096420"/>
              <a:gd name="connsiteX10" fmla="*/ 1555325 w 1693370"/>
              <a:gd name="connsiteY10" fmla="*/ 36078 h 1096420"/>
              <a:gd name="connsiteX0" fmla="*/ 0 w 1693370"/>
              <a:gd name="connsiteY0" fmla="*/ 966511 h 1096420"/>
              <a:gd name="connsiteX1" fmla="*/ 214794 w 1693370"/>
              <a:gd name="connsiteY1" fmla="*/ 1059388 h 1096420"/>
              <a:gd name="connsiteX2" fmla="*/ 333328 w 1693370"/>
              <a:gd name="connsiteY2" fmla="*/ 1055949 h 1096420"/>
              <a:gd name="connsiteX3" fmla="*/ 584797 w 1693370"/>
              <a:gd name="connsiteY3" fmla="*/ 1088072 h 1096420"/>
              <a:gd name="connsiteX4" fmla="*/ 874819 w 1693370"/>
              <a:gd name="connsiteY4" fmla="*/ 1065078 h 1096420"/>
              <a:gd name="connsiteX5" fmla="*/ 1090843 w 1693370"/>
              <a:gd name="connsiteY5" fmla="*/ 900018 h 1096420"/>
              <a:gd name="connsiteX6" fmla="*/ 1141057 w 1693370"/>
              <a:gd name="connsiteY6" fmla="*/ 658098 h 1096420"/>
              <a:gd name="connsiteX7" fmla="*/ 1179156 w 1693370"/>
              <a:gd name="connsiteY7" fmla="*/ 459979 h 1096420"/>
              <a:gd name="connsiteX8" fmla="*/ 1194388 w 1693370"/>
              <a:gd name="connsiteY8" fmla="*/ 322818 h 1096420"/>
              <a:gd name="connsiteX9" fmla="*/ 1339952 w 1693370"/>
              <a:gd name="connsiteY9" fmla="*/ 107930 h 1096420"/>
              <a:gd name="connsiteX10" fmla="*/ 1555325 w 1693370"/>
              <a:gd name="connsiteY10" fmla="*/ 36078 h 109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3370" h="1096420">
                <a:moveTo>
                  <a:pt x="0" y="966511"/>
                </a:moveTo>
                <a:cubicBezTo>
                  <a:pt x="12779" y="997054"/>
                  <a:pt x="159239" y="1044482"/>
                  <a:pt x="214794" y="1059388"/>
                </a:cubicBezTo>
                <a:cubicBezTo>
                  <a:pt x="270349" y="1074294"/>
                  <a:pt x="271661" y="1051168"/>
                  <a:pt x="333328" y="1055949"/>
                </a:cubicBezTo>
                <a:cubicBezTo>
                  <a:pt x="394995" y="1060730"/>
                  <a:pt x="494549" y="1086551"/>
                  <a:pt x="584797" y="1088072"/>
                </a:cubicBezTo>
                <a:cubicBezTo>
                  <a:pt x="675045" y="1089593"/>
                  <a:pt x="790478" y="1096420"/>
                  <a:pt x="874819" y="1065078"/>
                </a:cubicBezTo>
                <a:cubicBezTo>
                  <a:pt x="959160" y="1033736"/>
                  <a:pt x="1046470" y="967848"/>
                  <a:pt x="1090843" y="900018"/>
                </a:cubicBezTo>
                <a:cubicBezTo>
                  <a:pt x="1135216" y="832188"/>
                  <a:pt x="1126338" y="731438"/>
                  <a:pt x="1141057" y="658098"/>
                </a:cubicBezTo>
                <a:cubicBezTo>
                  <a:pt x="1155776" y="584758"/>
                  <a:pt x="1170268" y="515859"/>
                  <a:pt x="1179156" y="459979"/>
                </a:cubicBezTo>
                <a:cubicBezTo>
                  <a:pt x="1188044" y="404099"/>
                  <a:pt x="1167589" y="381493"/>
                  <a:pt x="1194388" y="322818"/>
                </a:cubicBezTo>
                <a:cubicBezTo>
                  <a:pt x="1221187" y="264143"/>
                  <a:pt x="1279796" y="155720"/>
                  <a:pt x="1339952" y="107930"/>
                </a:cubicBezTo>
                <a:cubicBezTo>
                  <a:pt x="1400108" y="60140"/>
                  <a:pt x="1693370" y="0"/>
                  <a:pt x="1555325" y="36078"/>
                </a:cubicBezTo>
              </a:path>
            </a:pathLst>
          </a:cu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2820724" y="4083354"/>
            <a:ext cx="62222" cy="64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500166" y="3023522"/>
            <a:ext cx="785818" cy="507213"/>
          </a:xfrm>
          <a:prstGeom prst="rect">
            <a:avLst/>
          </a:prstGeom>
          <a:solidFill>
            <a:srgbClr val="949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2795267" y="4095092"/>
            <a:ext cx="62221" cy="64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786182" y="4552486"/>
            <a:ext cx="63605" cy="64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442859" y="3154920"/>
            <a:ext cx="757624" cy="2654683"/>
          </a:xfrm>
          <a:custGeom>
            <a:avLst/>
            <a:gdLst>
              <a:gd name="connsiteX0" fmla="*/ 565150 w 667808"/>
              <a:gd name="connsiteY0" fmla="*/ 0 h 2762250"/>
              <a:gd name="connsiteX1" fmla="*/ 666750 w 667808"/>
              <a:gd name="connsiteY1" fmla="*/ 241300 h 2762250"/>
              <a:gd name="connsiteX2" fmla="*/ 558800 w 667808"/>
              <a:gd name="connsiteY2" fmla="*/ 482600 h 2762250"/>
              <a:gd name="connsiteX3" fmla="*/ 641350 w 667808"/>
              <a:gd name="connsiteY3" fmla="*/ 704850 h 2762250"/>
              <a:gd name="connsiteX4" fmla="*/ 495300 w 667808"/>
              <a:gd name="connsiteY4" fmla="*/ 1276350 h 2762250"/>
              <a:gd name="connsiteX5" fmla="*/ 171450 w 667808"/>
              <a:gd name="connsiteY5" fmla="*/ 1714500 h 2762250"/>
              <a:gd name="connsiteX6" fmla="*/ 25400 w 667808"/>
              <a:gd name="connsiteY6" fmla="*/ 2171700 h 2762250"/>
              <a:gd name="connsiteX7" fmla="*/ 19050 w 667808"/>
              <a:gd name="connsiteY7" fmla="*/ 2444750 h 2762250"/>
              <a:gd name="connsiteX8" fmla="*/ 0 w 667808"/>
              <a:gd name="connsiteY8" fmla="*/ 2762250 h 2762250"/>
              <a:gd name="connsiteX0" fmla="*/ 565150 w 667808"/>
              <a:gd name="connsiteY0" fmla="*/ 0 h 2762250"/>
              <a:gd name="connsiteX1" fmla="*/ 666750 w 667808"/>
              <a:gd name="connsiteY1" fmla="*/ 241300 h 2762250"/>
              <a:gd name="connsiteX2" fmla="*/ 558800 w 667808"/>
              <a:gd name="connsiteY2" fmla="*/ 482600 h 2762250"/>
              <a:gd name="connsiteX3" fmla="*/ 641350 w 667808"/>
              <a:gd name="connsiteY3" fmla="*/ 704850 h 2762250"/>
              <a:gd name="connsiteX4" fmla="*/ 495300 w 667808"/>
              <a:gd name="connsiteY4" fmla="*/ 1276350 h 2762250"/>
              <a:gd name="connsiteX5" fmla="*/ 171450 w 667808"/>
              <a:gd name="connsiteY5" fmla="*/ 1714500 h 2762250"/>
              <a:gd name="connsiteX6" fmla="*/ 25400 w 667808"/>
              <a:gd name="connsiteY6" fmla="*/ 2171700 h 2762250"/>
              <a:gd name="connsiteX7" fmla="*/ 28476 w 667808"/>
              <a:gd name="connsiteY7" fmla="*/ 2454622 h 2762250"/>
              <a:gd name="connsiteX8" fmla="*/ 0 w 667808"/>
              <a:gd name="connsiteY8" fmla="*/ 2762250 h 2762250"/>
              <a:gd name="connsiteX0" fmla="*/ 752698 w 855356"/>
              <a:gd name="connsiteY0" fmla="*/ 0 h 2958678"/>
              <a:gd name="connsiteX1" fmla="*/ 854298 w 855356"/>
              <a:gd name="connsiteY1" fmla="*/ 241300 h 2958678"/>
              <a:gd name="connsiteX2" fmla="*/ 746348 w 855356"/>
              <a:gd name="connsiteY2" fmla="*/ 482600 h 2958678"/>
              <a:gd name="connsiteX3" fmla="*/ 828898 w 855356"/>
              <a:gd name="connsiteY3" fmla="*/ 704850 h 2958678"/>
              <a:gd name="connsiteX4" fmla="*/ 682848 w 855356"/>
              <a:gd name="connsiteY4" fmla="*/ 1276350 h 2958678"/>
              <a:gd name="connsiteX5" fmla="*/ 358998 w 855356"/>
              <a:gd name="connsiteY5" fmla="*/ 1714500 h 2958678"/>
              <a:gd name="connsiteX6" fmla="*/ 212948 w 855356"/>
              <a:gd name="connsiteY6" fmla="*/ 2171700 h 2958678"/>
              <a:gd name="connsiteX7" fmla="*/ 216024 w 855356"/>
              <a:gd name="connsiteY7" fmla="*/ 2454622 h 2958678"/>
              <a:gd name="connsiteX8" fmla="*/ 0 w 855356"/>
              <a:gd name="connsiteY8" fmla="*/ 2958678 h 2958678"/>
              <a:gd name="connsiteX0" fmla="*/ 752698 w 855356"/>
              <a:gd name="connsiteY0" fmla="*/ 0 h 2958678"/>
              <a:gd name="connsiteX1" fmla="*/ 854298 w 855356"/>
              <a:gd name="connsiteY1" fmla="*/ 241300 h 2958678"/>
              <a:gd name="connsiteX2" fmla="*/ 746348 w 855356"/>
              <a:gd name="connsiteY2" fmla="*/ 482600 h 2958678"/>
              <a:gd name="connsiteX3" fmla="*/ 828898 w 855356"/>
              <a:gd name="connsiteY3" fmla="*/ 704850 h 2958678"/>
              <a:gd name="connsiteX4" fmla="*/ 682848 w 855356"/>
              <a:gd name="connsiteY4" fmla="*/ 1276350 h 2958678"/>
              <a:gd name="connsiteX5" fmla="*/ 358998 w 855356"/>
              <a:gd name="connsiteY5" fmla="*/ 1714500 h 2958678"/>
              <a:gd name="connsiteX6" fmla="*/ 360040 w 855356"/>
              <a:gd name="connsiteY6" fmla="*/ 2022574 h 2958678"/>
              <a:gd name="connsiteX7" fmla="*/ 212948 w 855356"/>
              <a:gd name="connsiteY7" fmla="*/ 2171700 h 2958678"/>
              <a:gd name="connsiteX8" fmla="*/ 216024 w 855356"/>
              <a:gd name="connsiteY8" fmla="*/ 2454622 h 2958678"/>
              <a:gd name="connsiteX9" fmla="*/ 0 w 855356"/>
              <a:gd name="connsiteY9" fmla="*/ 2958678 h 2958678"/>
              <a:gd name="connsiteX0" fmla="*/ 752698 w 855356"/>
              <a:gd name="connsiteY0" fmla="*/ 0 h 2958678"/>
              <a:gd name="connsiteX1" fmla="*/ 854298 w 855356"/>
              <a:gd name="connsiteY1" fmla="*/ 241300 h 2958678"/>
              <a:gd name="connsiteX2" fmla="*/ 746348 w 855356"/>
              <a:gd name="connsiteY2" fmla="*/ 482600 h 2958678"/>
              <a:gd name="connsiteX3" fmla="*/ 828898 w 855356"/>
              <a:gd name="connsiteY3" fmla="*/ 704850 h 2958678"/>
              <a:gd name="connsiteX4" fmla="*/ 682848 w 855356"/>
              <a:gd name="connsiteY4" fmla="*/ 1276350 h 2958678"/>
              <a:gd name="connsiteX5" fmla="*/ 358998 w 855356"/>
              <a:gd name="connsiteY5" fmla="*/ 1714500 h 2958678"/>
              <a:gd name="connsiteX6" fmla="*/ 360040 w 855356"/>
              <a:gd name="connsiteY6" fmla="*/ 2022574 h 2958678"/>
              <a:gd name="connsiteX7" fmla="*/ 288032 w 855356"/>
              <a:gd name="connsiteY7" fmla="*/ 2238598 h 2958678"/>
              <a:gd name="connsiteX8" fmla="*/ 216024 w 855356"/>
              <a:gd name="connsiteY8" fmla="*/ 2454622 h 2958678"/>
              <a:gd name="connsiteX9" fmla="*/ 0 w 855356"/>
              <a:gd name="connsiteY9" fmla="*/ 2958678 h 2958678"/>
              <a:gd name="connsiteX0" fmla="*/ 752698 w 855356"/>
              <a:gd name="connsiteY0" fmla="*/ 0 h 2958678"/>
              <a:gd name="connsiteX1" fmla="*/ 854298 w 855356"/>
              <a:gd name="connsiteY1" fmla="*/ 241300 h 2958678"/>
              <a:gd name="connsiteX2" fmla="*/ 746348 w 855356"/>
              <a:gd name="connsiteY2" fmla="*/ 482600 h 2958678"/>
              <a:gd name="connsiteX3" fmla="*/ 828898 w 855356"/>
              <a:gd name="connsiteY3" fmla="*/ 704850 h 2958678"/>
              <a:gd name="connsiteX4" fmla="*/ 682848 w 855356"/>
              <a:gd name="connsiteY4" fmla="*/ 1276350 h 2958678"/>
              <a:gd name="connsiteX5" fmla="*/ 358998 w 855356"/>
              <a:gd name="connsiteY5" fmla="*/ 1714500 h 2958678"/>
              <a:gd name="connsiteX6" fmla="*/ 360040 w 855356"/>
              <a:gd name="connsiteY6" fmla="*/ 2022574 h 2958678"/>
              <a:gd name="connsiteX7" fmla="*/ 288032 w 855356"/>
              <a:gd name="connsiteY7" fmla="*/ 2238598 h 2958678"/>
              <a:gd name="connsiteX8" fmla="*/ 216024 w 855356"/>
              <a:gd name="connsiteY8" fmla="*/ 2454622 h 2958678"/>
              <a:gd name="connsiteX9" fmla="*/ 0 w 855356"/>
              <a:gd name="connsiteY9" fmla="*/ 2958678 h 2958678"/>
              <a:gd name="connsiteX0" fmla="*/ 752698 w 855356"/>
              <a:gd name="connsiteY0" fmla="*/ 0 h 2958678"/>
              <a:gd name="connsiteX1" fmla="*/ 854298 w 855356"/>
              <a:gd name="connsiteY1" fmla="*/ 241300 h 2958678"/>
              <a:gd name="connsiteX2" fmla="*/ 746348 w 855356"/>
              <a:gd name="connsiteY2" fmla="*/ 482600 h 2958678"/>
              <a:gd name="connsiteX3" fmla="*/ 828898 w 855356"/>
              <a:gd name="connsiteY3" fmla="*/ 704850 h 2958678"/>
              <a:gd name="connsiteX4" fmla="*/ 682848 w 855356"/>
              <a:gd name="connsiteY4" fmla="*/ 1276350 h 2958678"/>
              <a:gd name="connsiteX5" fmla="*/ 288032 w 855356"/>
              <a:gd name="connsiteY5" fmla="*/ 1734542 h 2958678"/>
              <a:gd name="connsiteX6" fmla="*/ 360040 w 855356"/>
              <a:gd name="connsiteY6" fmla="*/ 2022574 h 2958678"/>
              <a:gd name="connsiteX7" fmla="*/ 288032 w 855356"/>
              <a:gd name="connsiteY7" fmla="*/ 2238598 h 2958678"/>
              <a:gd name="connsiteX8" fmla="*/ 216024 w 855356"/>
              <a:gd name="connsiteY8" fmla="*/ 2454622 h 2958678"/>
              <a:gd name="connsiteX9" fmla="*/ 0 w 855356"/>
              <a:gd name="connsiteY9" fmla="*/ 2958678 h 2958678"/>
              <a:gd name="connsiteX0" fmla="*/ 752698 w 855356"/>
              <a:gd name="connsiteY0" fmla="*/ 0 h 2958678"/>
              <a:gd name="connsiteX1" fmla="*/ 854298 w 855356"/>
              <a:gd name="connsiteY1" fmla="*/ 241300 h 2958678"/>
              <a:gd name="connsiteX2" fmla="*/ 746348 w 855356"/>
              <a:gd name="connsiteY2" fmla="*/ 482600 h 2958678"/>
              <a:gd name="connsiteX3" fmla="*/ 828898 w 855356"/>
              <a:gd name="connsiteY3" fmla="*/ 704850 h 2958678"/>
              <a:gd name="connsiteX4" fmla="*/ 682848 w 855356"/>
              <a:gd name="connsiteY4" fmla="*/ 1276350 h 2958678"/>
              <a:gd name="connsiteX5" fmla="*/ 331316 w 855356"/>
              <a:gd name="connsiteY5" fmla="*/ 1729223 h 2958678"/>
              <a:gd name="connsiteX6" fmla="*/ 360040 w 855356"/>
              <a:gd name="connsiteY6" fmla="*/ 2022574 h 2958678"/>
              <a:gd name="connsiteX7" fmla="*/ 288032 w 855356"/>
              <a:gd name="connsiteY7" fmla="*/ 2238598 h 2958678"/>
              <a:gd name="connsiteX8" fmla="*/ 216024 w 855356"/>
              <a:gd name="connsiteY8" fmla="*/ 2454622 h 2958678"/>
              <a:gd name="connsiteX9" fmla="*/ 0 w 855356"/>
              <a:gd name="connsiteY9" fmla="*/ 2958678 h 2958678"/>
              <a:gd name="connsiteX0" fmla="*/ 752698 w 868770"/>
              <a:gd name="connsiteY0" fmla="*/ 0 h 2958678"/>
              <a:gd name="connsiteX1" fmla="*/ 854298 w 868770"/>
              <a:gd name="connsiteY1" fmla="*/ 241300 h 2958678"/>
              <a:gd name="connsiteX2" fmla="*/ 681179 w 868770"/>
              <a:gd name="connsiteY2" fmla="*/ 241722 h 2958678"/>
              <a:gd name="connsiteX3" fmla="*/ 746348 w 868770"/>
              <a:gd name="connsiteY3" fmla="*/ 482600 h 2958678"/>
              <a:gd name="connsiteX4" fmla="*/ 828898 w 868770"/>
              <a:gd name="connsiteY4" fmla="*/ 704850 h 2958678"/>
              <a:gd name="connsiteX5" fmla="*/ 682848 w 868770"/>
              <a:gd name="connsiteY5" fmla="*/ 1276350 h 2958678"/>
              <a:gd name="connsiteX6" fmla="*/ 331316 w 868770"/>
              <a:gd name="connsiteY6" fmla="*/ 1729223 h 2958678"/>
              <a:gd name="connsiteX7" fmla="*/ 360040 w 868770"/>
              <a:gd name="connsiteY7" fmla="*/ 2022574 h 2958678"/>
              <a:gd name="connsiteX8" fmla="*/ 288032 w 868770"/>
              <a:gd name="connsiteY8" fmla="*/ 2238598 h 2958678"/>
              <a:gd name="connsiteX9" fmla="*/ 216024 w 868770"/>
              <a:gd name="connsiteY9" fmla="*/ 2454622 h 2958678"/>
              <a:gd name="connsiteX10" fmla="*/ 0 w 868770"/>
              <a:gd name="connsiteY10" fmla="*/ 2958678 h 2958678"/>
              <a:gd name="connsiteX0" fmla="*/ 752698 w 839481"/>
              <a:gd name="connsiteY0" fmla="*/ 0 h 2958678"/>
              <a:gd name="connsiteX1" fmla="*/ 695949 w 839481"/>
              <a:gd name="connsiteY1" fmla="*/ 241300 h 2958678"/>
              <a:gd name="connsiteX2" fmla="*/ 681179 w 839481"/>
              <a:gd name="connsiteY2" fmla="*/ 241722 h 2958678"/>
              <a:gd name="connsiteX3" fmla="*/ 746348 w 839481"/>
              <a:gd name="connsiteY3" fmla="*/ 482600 h 2958678"/>
              <a:gd name="connsiteX4" fmla="*/ 828898 w 839481"/>
              <a:gd name="connsiteY4" fmla="*/ 704850 h 2958678"/>
              <a:gd name="connsiteX5" fmla="*/ 682848 w 839481"/>
              <a:gd name="connsiteY5" fmla="*/ 1276350 h 2958678"/>
              <a:gd name="connsiteX6" fmla="*/ 331316 w 839481"/>
              <a:gd name="connsiteY6" fmla="*/ 1729223 h 2958678"/>
              <a:gd name="connsiteX7" fmla="*/ 360040 w 839481"/>
              <a:gd name="connsiteY7" fmla="*/ 2022574 h 2958678"/>
              <a:gd name="connsiteX8" fmla="*/ 288032 w 839481"/>
              <a:gd name="connsiteY8" fmla="*/ 2238598 h 2958678"/>
              <a:gd name="connsiteX9" fmla="*/ 216024 w 839481"/>
              <a:gd name="connsiteY9" fmla="*/ 2454622 h 2958678"/>
              <a:gd name="connsiteX10" fmla="*/ 0 w 839481"/>
              <a:gd name="connsiteY10" fmla="*/ 2958678 h 2958678"/>
              <a:gd name="connsiteX0" fmla="*/ 752698 w 839481"/>
              <a:gd name="connsiteY0" fmla="*/ 0 h 2958678"/>
              <a:gd name="connsiteX1" fmla="*/ 695949 w 839481"/>
              <a:gd name="connsiteY1" fmla="*/ 241300 h 2958678"/>
              <a:gd name="connsiteX2" fmla="*/ 681179 w 839481"/>
              <a:gd name="connsiteY2" fmla="*/ 241722 h 2958678"/>
              <a:gd name="connsiteX3" fmla="*/ 746348 w 839481"/>
              <a:gd name="connsiteY3" fmla="*/ 482600 h 2958678"/>
              <a:gd name="connsiteX4" fmla="*/ 828898 w 839481"/>
              <a:gd name="connsiteY4" fmla="*/ 704850 h 2958678"/>
              <a:gd name="connsiteX5" fmla="*/ 682848 w 839481"/>
              <a:gd name="connsiteY5" fmla="*/ 1276350 h 2958678"/>
              <a:gd name="connsiteX6" fmla="*/ 331316 w 839481"/>
              <a:gd name="connsiteY6" fmla="*/ 1729223 h 2958678"/>
              <a:gd name="connsiteX7" fmla="*/ 360040 w 839481"/>
              <a:gd name="connsiteY7" fmla="*/ 2022574 h 2958678"/>
              <a:gd name="connsiteX8" fmla="*/ 288032 w 839481"/>
              <a:gd name="connsiteY8" fmla="*/ 2238598 h 2958678"/>
              <a:gd name="connsiteX9" fmla="*/ 216024 w 839481"/>
              <a:gd name="connsiteY9" fmla="*/ 2454622 h 2958678"/>
              <a:gd name="connsiteX10" fmla="*/ 0 w 839481"/>
              <a:gd name="connsiteY10" fmla="*/ 2958678 h 2958678"/>
              <a:gd name="connsiteX0" fmla="*/ 752698 w 839481"/>
              <a:gd name="connsiteY0" fmla="*/ 0 h 2958678"/>
              <a:gd name="connsiteX1" fmla="*/ 661704 w 839481"/>
              <a:gd name="connsiteY1" fmla="*/ 120288 h 2958678"/>
              <a:gd name="connsiteX2" fmla="*/ 695949 w 839481"/>
              <a:gd name="connsiteY2" fmla="*/ 241300 h 2958678"/>
              <a:gd name="connsiteX3" fmla="*/ 681179 w 839481"/>
              <a:gd name="connsiteY3" fmla="*/ 241722 h 2958678"/>
              <a:gd name="connsiteX4" fmla="*/ 746348 w 839481"/>
              <a:gd name="connsiteY4" fmla="*/ 482600 h 2958678"/>
              <a:gd name="connsiteX5" fmla="*/ 828898 w 839481"/>
              <a:gd name="connsiteY5" fmla="*/ 704850 h 2958678"/>
              <a:gd name="connsiteX6" fmla="*/ 682848 w 839481"/>
              <a:gd name="connsiteY6" fmla="*/ 1276350 h 2958678"/>
              <a:gd name="connsiteX7" fmla="*/ 331316 w 839481"/>
              <a:gd name="connsiteY7" fmla="*/ 1729223 h 2958678"/>
              <a:gd name="connsiteX8" fmla="*/ 360040 w 839481"/>
              <a:gd name="connsiteY8" fmla="*/ 2022574 h 2958678"/>
              <a:gd name="connsiteX9" fmla="*/ 288032 w 839481"/>
              <a:gd name="connsiteY9" fmla="*/ 2238598 h 2958678"/>
              <a:gd name="connsiteX10" fmla="*/ 216024 w 839481"/>
              <a:gd name="connsiteY10" fmla="*/ 2454622 h 2958678"/>
              <a:gd name="connsiteX11" fmla="*/ 0 w 839481"/>
              <a:gd name="connsiteY11" fmla="*/ 2958678 h 2958678"/>
              <a:gd name="connsiteX0" fmla="*/ 673506 w 839481"/>
              <a:gd name="connsiteY0" fmla="*/ 0 h 2879085"/>
              <a:gd name="connsiteX1" fmla="*/ 661704 w 839481"/>
              <a:gd name="connsiteY1" fmla="*/ 40695 h 2879085"/>
              <a:gd name="connsiteX2" fmla="*/ 695949 w 839481"/>
              <a:gd name="connsiteY2" fmla="*/ 161707 h 2879085"/>
              <a:gd name="connsiteX3" fmla="*/ 681179 w 839481"/>
              <a:gd name="connsiteY3" fmla="*/ 162129 h 2879085"/>
              <a:gd name="connsiteX4" fmla="*/ 746348 w 839481"/>
              <a:gd name="connsiteY4" fmla="*/ 403007 h 2879085"/>
              <a:gd name="connsiteX5" fmla="*/ 828898 w 839481"/>
              <a:gd name="connsiteY5" fmla="*/ 625257 h 2879085"/>
              <a:gd name="connsiteX6" fmla="*/ 682848 w 839481"/>
              <a:gd name="connsiteY6" fmla="*/ 1196757 h 2879085"/>
              <a:gd name="connsiteX7" fmla="*/ 331316 w 839481"/>
              <a:gd name="connsiteY7" fmla="*/ 1649630 h 2879085"/>
              <a:gd name="connsiteX8" fmla="*/ 360040 w 839481"/>
              <a:gd name="connsiteY8" fmla="*/ 1942981 h 2879085"/>
              <a:gd name="connsiteX9" fmla="*/ 288032 w 839481"/>
              <a:gd name="connsiteY9" fmla="*/ 2159005 h 2879085"/>
              <a:gd name="connsiteX10" fmla="*/ 216024 w 839481"/>
              <a:gd name="connsiteY10" fmla="*/ 2375029 h 2879085"/>
              <a:gd name="connsiteX11" fmla="*/ 0 w 839481"/>
              <a:gd name="connsiteY11" fmla="*/ 2879085 h 2879085"/>
              <a:gd name="connsiteX0" fmla="*/ 673506 w 839481"/>
              <a:gd name="connsiteY0" fmla="*/ 0 h 2879085"/>
              <a:gd name="connsiteX1" fmla="*/ 661704 w 839481"/>
              <a:gd name="connsiteY1" fmla="*/ 40695 h 2879085"/>
              <a:gd name="connsiteX2" fmla="*/ 695949 w 839481"/>
              <a:gd name="connsiteY2" fmla="*/ 161707 h 2879085"/>
              <a:gd name="connsiteX3" fmla="*/ 681179 w 839481"/>
              <a:gd name="connsiteY3" fmla="*/ 162129 h 2879085"/>
              <a:gd name="connsiteX4" fmla="*/ 746348 w 839481"/>
              <a:gd name="connsiteY4" fmla="*/ 403007 h 2879085"/>
              <a:gd name="connsiteX5" fmla="*/ 828898 w 839481"/>
              <a:gd name="connsiteY5" fmla="*/ 625257 h 2879085"/>
              <a:gd name="connsiteX6" fmla="*/ 682848 w 839481"/>
              <a:gd name="connsiteY6" fmla="*/ 1196757 h 2879085"/>
              <a:gd name="connsiteX7" fmla="*/ 331316 w 839481"/>
              <a:gd name="connsiteY7" fmla="*/ 1649630 h 2879085"/>
              <a:gd name="connsiteX8" fmla="*/ 360040 w 839481"/>
              <a:gd name="connsiteY8" fmla="*/ 1942981 h 2879085"/>
              <a:gd name="connsiteX9" fmla="*/ 288032 w 839481"/>
              <a:gd name="connsiteY9" fmla="*/ 2159005 h 2879085"/>
              <a:gd name="connsiteX10" fmla="*/ 216024 w 839481"/>
              <a:gd name="connsiteY10" fmla="*/ 2375029 h 2879085"/>
              <a:gd name="connsiteX11" fmla="*/ 0 w 839481"/>
              <a:gd name="connsiteY11" fmla="*/ 2879085 h 2879085"/>
              <a:gd name="connsiteX0" fmla="*/ 673506 w 839481"/>
              <a:gd name="connsiteY0" fmla="*/ 0 h 2879085"/>
              <a:gd name="connsiteX1" fmla="*/ 661704 w 839481"/>
              <a:gd name="connsiteY1" fmla="*/ 40695 h 2879085"/>
              <a:gd name="connsiteX2" fmla="*/ 695949 w 839481"/>
              <a:gd name="connsiteY2" fmla="*/ 161707 h 2879085"/>
              <a:gd name="connsiteX3" fmla="*/ 746348 w 839481"/>
              <a:gd name="connsiteY3" fmla="*/ 403007 h 2879085"/>
              <a:gd name="connsiteX4" fmla="*/ 828898 w 839481"/>
              <a:gd name="connsiteY4" fmla="*/ 625257 h 2879085"/>
              <a:gd name="connsiteX5" fmla="*/ 682848 w 839481"/>
              <a:gd name="connsiteY5" fmla="*/ 1196757 h 2879085"/>
              <a:gd name="connsiteX6" fmla="*/ 331316 w 839481"/>
              <a:gd name="connsiteY6" fmla="*/ 1649630 h 2879085"/>
              <a:gd name="connsiteX7" fmla="*/ 360040 w 839481"/>
              <a:gd name="connsiteY7" fmla="*/ 1942981 h 2879085"/>
              <a:gd name="connsiteX8" fmla="*/ 288032 w 839481"/>
              <a:gd name="connsiteY8" fmla="*/ 2159005 h 2879085"/>
              <a:gd name="connsiteX9" fmla="*/ 216024 w 839481"/>
              <a:gd name="connsiteY9" fmla="*/ 2375029 h 2879085"/>
              <a:gd name="connsiteX10" fmla="*/ 0 w 839481"/>
              <a:gd name="connsiteY10" fmla="*/ 2879085 h 2879085"/>
              <a:gd name="connsiteX0" fmla="*/ 752627 w 839481"/>
              <a:gd name="connsiteY0" fmla="*/ 0 h 2958732"/>
              <a:gd name="connsiteX1" fmla="*/ 661704 w 839481"/>
              <a:gd name="connsiteY1" fmla="*/ 120342 h 2958732"/>
              <a:gd name="connsiteX2" fmla="*/ 695949 w 839481"/>
              <a:gd name="connsiteY2" fmla="*/ 241354 h 2958732"/>
              <a:gd name="connsiteX3" fmla="*/ 746348 w 839481"/>
              <a:gd name="connsiteY3" fmla="*/ 482654 h 2958732"/>
              <a:gd name="connsiteX4" fmla="*/ 828898 w 839481"/>
              <a:gd name="connsiteY4" fmla="*/ 704904 h 2958732"/>
              <a:gd name="connsiteX5" fmla="*/ 682848 w 839481"/>
              <a:gd name="connsiteY5" fmla="*/ 1276404 h 2958732"/>
              <a:gd name="connsiteX6" fmla="*/ 331316 w 839481"/>
              <a:gd name="connsiteY6" fmla="*/ 1729277 h 2958732"/>
              <a:gd name="connsiteX7" fmla="*/ 360040 w 839481"/>
              <a:gd name="connsiteY7" fmla="*/ 2022628 h 2958732"/>
              <a:gd name="connsiteX8" fmla="*/ 288032 w 839481"/>
              <a:gd name="connsiteY8" fmla="*/ 2238652 h 2958732"/>
              <a:gd name="connsiteX9" fmla="*/ 216024 w 839481"/>
              <a:gd name="connsiteY9" fmla="*/ 2454676 h 2958732"/>
              <a:gd name="connsiteX10" fmla="*/ 0 w 839481"/>
              <a:gd name="connsiteY10" fmla="*/ 2958732 h 295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9481" h="2958732">
                <a:moveTo>
                  <a:pt x="752627" y="0"/>
                </a:moveTo>
                <a:cubicBezTo>
                  <a:pt x="750660" y="20048"/>
                  <a:pt x="671150" y="80116"/>
                  <a:pt x="661704" y="120342"/>
                </a:cubicBezTo>
                <a:cubicBezTo>
                  <a:pt x="652258" y="160568"/>
                  <a:pt x="705902" y="221115"/>
                  <a:pt x="695949" y="241354"/>
                </a:cubicBezTo>
                <a:cubicBezTo>
                  <a:pt x="710056" y="301739"/>
                  <a:pt x="724190" y="405396"/>
                  <a:pt x="746348" y="482654"/>
                </a:cubicBezTo>
                <a:cubicBezTo>
                  <a:pt x="768506" y="559912"/>
                  <a:pt x="839481" y="572612"/>
                  <a:pt x="828898" y="704904"/>
                </a:cubicBezTo>
                <a:cubicBezTo>
                  <a:pt x="818315" y="837196"/>
                  <a:pt x="765778" y="1105675"/>
                  <a:pt x="682848" y="1276404"/>
                </a:cubicBezTo>
                <a:cubicBezTo>
                  <a:pt x="599918" y="1447133"/>
                  <a:pt x="385117" y="1604906"/>
                  <a:pt x="331316" y="1729277"/>
                </a:cubicBezTo>
                <a:cubicBezTo>
                  <a:pt x="277515" y="1853648"/>
                  <a:pt x="367254" y="1937732"/>
                  <a:pt x="360040" y="2022628"/>
                </a:cubicBezTo>
                <a:cubicBezTo>
                  <a:pt x="352826" y="2107524"/>
                  <a:pt x="312035" y="2166644"/>
                  <a:pt x="288032" y="2238652"/>
                </a:cubicBezTo>
                <a:cubicBezTo>
                  <a:pt x="264029" y="2310660"/>
                  <a:pt x="264029" y="2334663"/>
                  <a:pt x="216024" y="2454676"/>
                </a:cubicBezTo>
                <a:cubicBezTo>
                  <a:pt x="168019" y="2574689"/>
                  <a:pt x="7408" y="2849194"/>
                  <a:pt x="0" y="2958732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4214810" y="3858867"/>
            <a:ext cx="704850" cy="440055"/>
          </a:xfrm>
          <a:custGeom>
            <a:avLst/>
            <a:gdLst>
              <a:gd name="connsiteX0" fmla="*/ 0 w 832022"/>
              <a:gd name="connsiteY0" fmla="*/ 0 h 543697"/>
              <a:gd name="connsiteX1" fmla="*/ 238898 w 832022"/>
              <a:gd name="connsiteY1" fmla="*/ 90616 h 543697"/>
              <a:gd name="connsiteX2" fmla="*/ 486033 w 832022"/>
              <a:gd name="connsiteY2" fmla="*/ 181232 h 543697"/>
              <a:gd name="connsiteX3" fmla="*/ 667265 w 832022"/>
              <a:gd name="connsiteY3" fmla="*/ 387178 h 543697"/>
              <a:gd name="connsiteX4" fmla="*/ 832022 w 832022"/>
              <a:gd name="connsiteY4" fmla="*/ 543697 h 543697"/>
              <a:gd name="connsiteX0" fmla="*/ 0 w 832022"/>
              <a:gd name="connsiteY0" fmla="*/ 0 h 543697"/>
              <a:gd name="connsiteX1" fmla="*/ 238898 w 832022"/>
              <a:gd name="connsiteY1" fmla="*/ 90616 h 543697"/>
              <a:gd name="connsiteX2" fmla="*/ 486033 w 832022"/>
              <a:gd name="connsiteY2" fmla="*/ 181232 h 543697"/>
              <a:gd name="connsiteX3" fmla="*/ 667265 w 832022"/>
              <a:gd name="connsiteY3" fmla="*/ 387178 h 543697"/>
              <a:gd name="connsiteX4" fmla="*/ 832022 w 832022"/>
              <a:gd name="connsiteY4" fmla="*/ 543697 h 543697"/>
              <a:gd name="connsiteX0" fmla="*/ 0 w 844338"/>
              <a:gd name="connsiteY0" fmla="*/ 0 h 577049"/>
              <a:gd name="connsiteX1" fmla="*/ 251214 w 844338"/>
              <a:gd name="connsiteY1" fmla="*/ 123968 h 577049"/>
              <a:gd name="connsiteX2" fmla="*/ 498349 w 844338"/>
              <a:gd name="connsiteY2" fmla="*/ 214584 h 577049"/>
              <a:gd name="connsiteX3" fmla="*/ 679581 w 844338"/>
              <a:gd name="connsiteY3" fmla="*/ 420530 h 577049"/>
              <a:gd name="connsiteX4" fmla="*/ 844338 w 844338"/>
              <a:gd name="connsiteY4" fmla="*/ 577049 h 577049"/>
              <a:gd name="connsiteX0" fmla="*/ 0 w 912136"/>
              <a:gd name="connsiteY0" fmla="*/ 0 h 669830"/>
              <a:gd name="connsiteX1" fmla="*/ 251214 w 912136"/>
              <a:gd name="connsiteY1" fmla="*/ 123968 h 669830"/>
              <a:gd name="connsiteX2" fmla="*/ 498349 w 912136"/>
              <a:gd name="connsiteY2" fmla="*/ 214584 h 669830"/>
              <a:gd name="connsiteX3" fmla="*/ 679581 w 912136"/>
              <a:gd name="connsiteY3" fmla="*/ 420530 h 669830"/>
              <a:gd name="connsiteX4" fmla="*/ 912136 w 912136"/>
              <a:gd name="connsiteY4" fmla="*/ 669830 h 66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136" h="669830">
                <a:moveTo>
                  <a:pt x="0" y="0"/>
                </a:moveTo>
                <a:lnTo>
                  <a:pt x="251214" y="123968"/>
                </a:lnTo>
                <a:cubicBezTo>
                  <a:pt x="332219" y="154173"/>
                  <a:pt x="426955" y="165157"/>
                  <a:pt x="498349" y="214584"/>
                </a:cubicBezTo>
                <a:cubicBezTo>
                  <a:pt x="569743" y="264011"/>
                  <a:pt x="610617" y="344656"/>
                  <a:pt x="679581" y="420530"/>
                </a:cubicBezTo>
                <a:cubicBezTo>
                  <a:pt x="748546" y="496404"/>
                  <a:pt x="858590" y="621776"/>
                  <a:pt x="912136" y="669830"/>
                </a:cubicBezTo>
              </a:path>
            </a:pathLst>
          </a:cu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357554" y="4071942"/>
            <a:ext cx="82501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dirty="0">
                <a:latin typeface="Arial" pitchFamily="34" charset="0"/>
                <a:cs typeface="Arial" pitchFamily="34" charset="0"/>
              </a:rPr>
              <a:t>Каргополь</a:t>
            </a:r>
          </a:p>
        </p:txBody>
      </p:sp>
      <p:sp>
        <p:nvSpPr>
          <p:cNvPr id="33" name="TextBox 30"/>
          <p:cNvSpPr txBox="1">
            <a:spLocks noChangeArrowheads="1"/>
          </p:cNvSpPr>
          <p:nvPr/>
        </p:nvSpPr>
        <p:spPr bwMode="auto">
          <a:xfrm>
            <a:off x="3143240" y="3642184"/>
            <a:ext cx="7143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dirty="0">
                <a:latin typeface="Arial" pitchFamily="34" charset="0"/>
                <a:cs typeface="Arial" pitchFamily="34" charset="0"/>
              </a:rPr>
              <a:t>Плесецк</a:t>
            </a:r>
          </a:p>
        </p:txBody>
      </p:sp>
      <p:sp>
        <p:nvSpPr>
          <p:cNvPr id="34" name="Овал 33"/>
          <p:cNvSpPr/>
          <p:nvPr/>
        </p:nvSpPr>
        <p:spPr>
          <a:xfrm>
            <a:off x="2816530" y="5324778"/>
            <a:ext cx="75759" cy="771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00562" y="5095224"/>
            <a:ext cx="75759" cy="771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5279089" y="4237968"/>
            <a:ext cx="293043" cy="1544410"/>
          </a:xfrm>
          <a:custGeom>
            <a:avLst/>
            <a:gdLst>
              <a:gd name="connsiteX0" fmla="*/ 350108 w 350108"/>
              <a:gd name="connsiteY0" fmla="*/ 0 h 1754659"/>
              <a:gd name="connsiteX1" fmla="*/ 168876 w 350108"/>
              <a:gd name="connsiteY1" fmla="*/ 345989 h 1754659"/>
              <a:gd name="connsiteX2" fmla="*/ 119449 w 350108"/>
              <a:gd name="connsiteY2" fmla="*/ 667265 h 1754659"/>
              <a:gd name="connsiteX3" fmla="*/ 53546 w 350108"/>
              <a:gd name="connsiteY3" fmla="*/ 972065 h 1754659"/>
              <a:gd name="connsiteX4" fmla="*/ 20594 w 350108"/>
              <a:gd name="connsiteY4" fmla="*/ 1425146 h 1754659"/>
              <a:gd name="connsiteX5" fmla="*/ 177113 w 350108"/>
              <a:gd name="connsiteY5" fmla="*/ 1754659 h 1754659"/>
              <a:gd name="connsiteX0" fmla="*/ 336445 w 336445"/>
              <a:gd name="connsiteY0" fmla="*/ 0 h 1754659"/>
              <a:gd name="connsiteX1" fmla="*/ 155213 w 336445"/>
              <a:gd name="connsiteY1" fmla="*/ 345989 h 1754659"/>
              <a:gd name="connsiteX2" fmla="*/ 105786 w 336445"/>
              <a:gd name="connsiteY2" fmla="*/ 667265 h 1754659"/>
              <a:gd name="connsiteX3" fmla="*/ 121866 w 336445"/>
              <a:gd name="connsiteY3" fmla="*/ 972065 h 1754659"/>
              <a:gd name="connsiteX4" fmla="*/ 6931 w 336445"/>
              <a:gd name="connsiteY4" fmla="*/ 1425146 h 1754659"/>
              <a:gd name="connsiteX5" fmla="*/ 163450 w 336445"/>
              <a:gd name="connsiteY5" fmla="*/ 1754659 h 17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445" h="1754659">
                <a:moveTo>
                  <a:pt x="336445" y="0"/>
                </a:moveTo>
                <a:cubicBezTo>
                  <a:pt x="265050" y="117389"/>
                  <a:pt x="193656" y="234778"/>
                  <a:pt x="155213" y="345989"/>
                </a:cubicBezTo>
                <a:cubicBezTo>
                  <a:pt x="116770" y="457200"/>
                  <a:pt x="111344" y="562919"/>
                  <a:pt x="105786" y="667265"/>
                </a:cubicBezTo>
                <a:cubicBezTo>
                  <a:pt x="100228" y="771611"/>
                  <a:pt x="138342" y="845752"/>
                  <a:pt x="121866" y="972065"/>
                </a:cubicBezTo>
                <a:cubicBezTo>
                  <a:pt x="105390" y="1098378"/>
                  <a:pt x="0" y="1294714"/>
                  <a:pt x="6931" y="1425146"/>
                </a:cubicBezTo>
                <a:cubicBezTo>
                  <a:pt x="13862" y="1555578"/>
                  <a:pt x="95487" y="1655118"/>
                  <a:pt x="163450" y="1754659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30"/>
          <p:cNvSpPr txBox="1">
            <a:spLocks noChangeArrowheads="1"/>
          </p:cNvSpPr>
          <p:nvPr/>
        </p:nvSpPr>
        <p:spPr bwMode="auto">
          <a:xfrm>
            <a:off x="4786314" y="3983986"/>
            <a:ext cx="70784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dirty="0">
                <a:latin typeface="Arial" pitchFamily="34" charset="0"/>
                <a:cs typeface="Arial" pitchFamily="34" charset="0"/>
              </a:rPr>
              <a:t>Котлас</a:t>
            </a:r>
          </a:p>
        </p:txBody>
      </p:sp>
      <p:sp>
        <p:nvSpPr>
          <p:cNvPr id="40" name="Овал 39"/>
          <p:cNvSpPr/>
          <p:nvPr/>
        </p:nvSpPr>
        <p:spPr>
          <a:xfrm>
            <a:off x="4152588" y="3786190"/>
            <a:ext cx="133660" cy="119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TextBox 30"/>
          <p:cNvSpPr txBox="1">
            <a:spLocks noChangeArrowheads="1"/>
          </p:cNvSpPr>
          <p:nvPr/>
        </p:nvSpPr>
        <p:spPr bwMode="auto">
          <a:xfrm>
            <a:off x="4163555" y="3655661"/>
            <a:ext cx="6941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Березник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868576" y="4166530"/>
            <a:ext cx="75759" cy="771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857753" y="4214819"/>
            <a:ext cx="142876" cy="142876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655206" y="1445904"/>
            <a:ext cx="75759" cy="771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571224" y="5936950"/>
            <a:ext cx="75759" cy="771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364910" y="4184628"/>
            <a:ext cx="146866" cy="15847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500562" y="5102844"/>
            <a:ext cx="75759" cy="771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 rot="16520028">
            <a:off x="2126778" y="1848281"/>
            <a:ext cx="15190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" dirty="0" smtClean="0">
                <a:solidFill>
                  <a:srgbClr val="002060"/>
                </a:solidFill>
              </a:rPr>
              <a:t>Р-21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vi-VN" sz="900" dirty="0" smtClean="0">
                <a:solidFill>
                  <a:srgbClr val="002060"/>
                </a:solidFill>
              </a:rPr>
              <a:t> «</a:t>
            </a:r>
            <a:r>
              <a:rPr lang="vi-VN" sz="900" b="1" dirty="0" smtClean="0">
                <a:solidFill>
                  <a:srgbClr val="002060"/>
                </a:solidFill>
              </a:rPr>
              <a:t>Ко́ла</a:t>
            </a:r>
            <a:r>
              <a:rPr lang="vi-VN" sz="900" dirty="0" smtClean="0">
                <a:solidFill>
                  <a:srgbClr val="002060"/>
                </a:solidFill>
              </a:rPr>
              <a:t>»</a:t>
            </a:r>
            <a:endParaRPr lang="ru-RU" sz="900" dirty="0">
              <a:solidFill>
                <a:srgbClr val="002060"/>
              </a:solidFill>
            </a:endParaRPr>
          </a:p>
        </p:txBody>
      </p:sp>
      <p:pic>
        <p:nvPicPr>
          <p:cNvPr id="49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sp>
        <p:nvSpPr>
          <p:cNvPr id="55" name="Овал 54"/>
          <p:cNvSpPr/>
          <p:nvPr/>
        </p:nvSpPr>
        <p:spPr>
          <a:xfrm>
            <a:off x="2919411" y="4699923"/>
            <a:ext cx="75759" cy="771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Номер слайда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3121013" y="2827894"/>
            <a:ext cx="950858" cy="535600"/>
          </a:xfrm>
          <a:custGeom>
            <a:avLst/>
            <a:gdLst>
              <a:gd name="connsiteX0" fmla="*/ 1026695 w 1026695"/>
              <a:gd name="connsiteY0" fmla="*/ 113331 h 134721"/>
              <a:gd name="connsiteX1" fmla="*/ 882316 w 1026695"/>
              <a:gd name="connsiteY1" fmla="*/ 118678 h 134721"/>
              <a:gd name="connsiteX2" fmla="*/ 850232 w 1026695"/>
              <a:gd name="connsiteY2" fmla="*/ 129373 h 134721"/>
              <a:gd name="connsiteX3" fmla="*/ 823495 w 1026695"/>
              <a:gd name="connsiteY3" fmla="*/ 134721 h 134721"/>
              <a:gd name="connsiteX4" fmla="*/ 673769 w 1026695"/>
              <a:gd name="connsiteY4" fmla="*/ 124026 h 134721"/>
              <a:gd name="connsiteX5" fmla="*/ 620295 w 1026695"/>
              <a:gd name="connsiteY5" fmla="*/ 107984 h 134721"/>
              <a:gd name="connsiteX6" fmla="*/ 588211 w 1026695"/>
              <a:gd name="connsiteY6" fmla="*/ 97289 h 134721"/>
              <a:gd name="connsiteX7" fmla="*/ 502653 w 1026695"/>
              <a:gd name="connsiteY7" fmla="*/ 86594 h 134721"/>
              <a:gd name="connsiteX8" fmla="*/ 385011 w 1026695"/>
              <a:gd name="connsiteY8" fmla="*/ 75900 h 134721"/>
              <a:gd name="connsiteX9" fmla="*/ 358274 w 1026695"/>
              <a:gd name="connsiteY9" fmla="*/ 70552 h 134721"/>
              <a:gd name="connsiteX10" fmla="*/ 326190 w 1026695"/>
              <a:gd name="connsiteY10" fmla="*/ 59857 h 134721"/>
              <a:gd name="connsiteX11" fmla="*/ 310148 w 1026695"/>
              <a:gd name="connsiteY11" fmla="*/ 54510 h 134721"/>
              <a:gd name="connsiteX12" fmla="*/ 294106 w 1026695"/>
              <a:gd name="connsiteY12" fmla="*/ 49163 h 134721"/>
              <a:gd name="connsiteX13" fmla="*/ 278063 w 1026695"/>
              <a:gd name="connsiteY13" fmla="*/ 43815 h 134721"/>
              <a:gd name="connsiteX14" fmla="*/ 219242 w 1026695"/>
              <a:gd name="connsiteY14" fmla="*/ 33121 h 134721"/>
              <a:gd name="connsiteX15" fmla="*/ 176463 w 1026695"/>
              <a:gd name="connsiteY15" fmla="*/ 22426 h 134721"/>
              <a:gd name="connsiteX16" fmla="*/ 112295 w 1026695"/>
              <a:gd name="connsiteY16" fmla="*/ 17078 h 134721"/>
              <a:gd name="connsiteX17" fmla="*/ 80211 w 1026695"/>
              <a:gd name="connsiteY17" fmla="*/ 11731 h 134721"/>
              <a:gd name="connsiteX18" fmla="*/ 37432 w 1026695"/>
              <a:gd name="connsiteY18" fmla="*/ 1036 h 134721"/>
              <a:gd name="connsiteX19" fmla="*/ 0 w 1026695"/>
              <a:gd name="connsiteY19" fmla="*/ 1036 h 134721"/>
              <a:gd name="connsiteX0" fmla="*/ 1026695 w 1026695"/>
              <a:gd name="connsiteY0" fmla="*/ 0 h 164290"/>
              <a:gd name="connsiteX1" fmla="*/ 882316 w 1026695"/>
              <a:gd name="connsiteY1" fmla="*/ 148247 h 164290"/>
              <a:gd name="connsiteX2" fmla="*/ 850232 w 1026695"/>
              <a:gd name="connsiteY2" fmla="*/ 158942 h 164290"/>
              <a:gd name="connsiteX3" fmla="*/ 823495 w 1026695"/>
              <a:gd name="connsiteY3" fmla="*/ 164290 h 164290"/>
              <a:gd name="connsiteX4" fmla="*/ 673769 w 1026695"/>
              <a:gd name="connsiteY4" fmla="*/ 153595 h 164290"/>
              <a:gd name="connsiteX5" fmla="*/ 620295 w 1026695"/>
              <a:gd name="connsiteY5" fmla="*/ 137553 h 164290"/>
              <a:gd name="connsiteX6" fmla="*/ 588211 w 1026695"/>
              <a:gd name="connsiteY6" fmla="*/ 126858 h 164290"/>
              <a:gd name="connsiteX7" fmla="*/ 502653 w 1026695"/>
              <a:gd name="connsiteY7" fmla="*/ 116163 h 164290"/>
              <a:gd name="connsiteX8" fmla="*/ 385011 w 1026695"/>
              <a:gd name="connsiteY8" fmla="*/ 105469 h 164290"/>
              <a:gd name="connsiteX9" fmla="*/ 358274 w 1026695"/>
              <a:gd name="connsiteY9" fmla="*/ 100121 h 164290"/>
              <a:gd name="connsiteX10" fmla="*/ 326190 w 1026695"/>
              <a:gd name="connsiteY10" fmla="*/ 89426 h 164290"/>
              <a:gd name="connsiteX11" fmla="*/ 310148 w 1026695"/>
              <a:gd name="connsiteY11" fmla="*/ 84079 h 164290"/>
              <a:gd name="connsiteX12" fmla="*/ 294106 w 1026695"/>
              <a:gd name="connsiteY12" fmla="*/ 78732 h 164290"/>
              <a:gd name="connsiteX13" fmla="*/ 278063 w 1026695"/>
              <a:gd name="connsiteY13" fmla="*/ 73384 h 164290"/>
              <a:gd name="connsiteX14" fmla="*/ 219242 w 1026695"/>
              <a:gd name="connsiteY14" fmla="*/ 62690 h 164290"/>
              <a:gd name="connsiteX15" fmla="*/ 176463 w 1026695"/>
              <a:gd name="connsiteY15" fmla="*/ 51995 h 164290"/>
              <a:gd name="connsiteX16" fmla="*/ 112295 w 1026695"/>
              <a:gd name="connsiteY16" fmla="*/ 46647 h 164290"/>
              <a:gd name="connsiteX17" fmla="*/ 80211 w 1026695"/>
              <a:gd name="connsiteY17" fmla="*/ 41300 h 164290"/>
              <a:gd name="connsiteX18" fmla="*/ 37432 w 1026695"/>
              <a:gd name="connsiteY18" fmla="*/ 30605 h 164290"/>
              <a:gd name="connsiteX19" fmla="*/ 0 w 1026695"/>
              <a:gd name="connsiteY19" fmla="*/ 30605 h 164290"/>
              <a:gd name="connsiteX0" fmla="*/ 1026695 w 1026695"/>
              <a:gd name="connsiteY0" fmla="*/ 70451 h 234741"/>
              <a:gd name="connsiteX1" fmla="*/ 815229 w 1026695"/>
              <a:gd name="connsiteY1" fmla="*/ 4360 h 234741"/>
              <a:gd name="connsiteX2" fmla="*/ 850232 w 1026695"/>
              <a:gd name="connsiteY2" fmla="*/ 229393 h 234741"/>
              <a:gd name="connsiteX3" fmla="*/ 823495 w 1026695"/>
              <a:gd name="connsiteY3" fmla="*/ 234741 h 234741"/>
              <a:gd name="connsiteX4" fmla="*/ 673769 w 1026695"/>
              <a:gd name="connsiteY4" fmla="*/ 224046 h 234741"/>
              <a:gd name="connsiteX5" fmla="*/ 620295 w 1026695"/>
              <a:gd name="connsiteY5" fmla="*/ 208004 h 234741"/>
              <a:gd name="connsiteX6" fmla="*/ 588211 w 1026695"/>
              <a:gd name="connsiteY6" fmla="*/ 197309 h 234741"/>
              <a:gd name="connsiteX7" fmla="*/ 502653 w 1026695"/>
              <a:gd name="connsiteY7" fmla="*/ 186614 h 234741"/>
              <a:gd name="connsiteX8" fmla="*/ 385011 w 1026695"/>
              <a:gd name="connsiteY8" fmla="*/ 175920 h 234741"/>
              <a:gd name="connsiteX9" fmla="*/ 358274 w 1026695"/>
              <a:gd name="connsiteY9" fmla="*/ 170572 h 234741"/>
              <a:gd name="connsiteX10" fmla="*/ 326190 w 1026695"/>
              <a:gd name="connsiteY10" fmla="*/ 159877 h 234741"/>
              <a:gd name="connsiteX11" fmla="*/ 310148 w 1026695"/>
              <a:gd name="connsiteY11" fmla="*/ 154530 h 234741"/>
              <a:gd name="connsiteX12" fmla="*/ 294106 w 1026695"/>
              <a:gd name="connsiteY12" fmla="*/ 149183 h 234741"/>
              <a:gd name="connsiteX13" fmla="*/ 278063 w 1026695"/>
              <a:gd name="connsiteY13" fmla="*/ 143835 h 234741"/>
              <a:gd name="connsiteX14" fmla="*/ 219242 w 1026695"/>
              <a:gd name="connsiteY14" fmla="*/ 133141 h 234741"/>
              <a:gd name="connsiteX15" fmla="*/ 176463 w 1026695"/>
              <a:gd name="connsiteY15" fmla="*/ 122446 h 234741"/>
              <a:gd name="connsiteX16" fmla="*/ 112295 w 1026695"/>
              <a:gd name="connsiteY16" fmla="*/ 117098 h 234741"/>
              <a:gd name="connsiteX17" fmla="*/ 80211 w 1026695"/>
              <a:gd name="connsiteY17" fmla="*/ 111751 h 234741"/>
              <a:gd name="connsiteX18" fmla="*/ 37432 w 1026695"/>
              <a:gd name="connsiteY18" fmla="*/ 101056 h 234741"/>
              <a:gd name="connsiteX19" fmla="*/ 0 w 1026695"/>
              <a:gd name="connsiteY19" fmla="*/ 101056 h 234741"/>
              <a:gd name="connsiteX0" fmla="*/ 1026695 w 1026695"/>
              <a:gd name="connsiteY0" fmla="*/ 70451 h 234741"/>
              <a:gd name="connsiteX1" fmla="*/ 815229 w 1026695"/>
              <a:gd name="connsiteY1" fmla="*/ 4360 h 234741"/>
              <a:gd name="connsiteX2" fmla="*/ 783145 w 1026695"/>
              <a:gd name="connsiteY2" fmla="*/ 86493 h 234741"/>
              <a:gd name="connsiteX3" fmla="*/ 823495 w 1026695"/>
              <a:gd name="connsiteY3" fmla="*/ 234741 h 234741"/>
              <a:gd name="connsiteX4" fmla="*/ 673769 w 1026695"/>
              <a:gd name="connsiteY4" fmla="*/ 224046 h 234741"/>
              <a:gd name="connsiteX5" fmla="*/ 620295 w 1026695"/>
              <a:gd name="connsiteY5" fmla="*/ 208004 h 234741"/>
              <a:gd name="connsiteX6" fmla="*/ 588211 w 1026695"/>
              <a:gd name="connsiteY6" fmla="*/ 197309 h 234741"/>
              <a:gd name="connsiteX7" fmla="*/ 502653 w 1026695"/>
              <a:gd name="connsiteY7" fmla="*/ 186614 h 234741"/>
              <a:gd name="connsiteX8" fmla="*/ 385011 w 1026695"/>
              <a:gd name="connsiteY8" fmla="*/ 175920 h 234741"/>
              <a:gd name="connsiteX9" fmla="*/ 358274 w 1026695"/>
              <a:gd name="connsiteY9" fmla="*/ 170572 h 234741"/>
              <a:gd name="connsiteX10" fmla="*/ 326190 w 1026695"/>
              <a:gd name="connsiteY10" fmla="*/ 159877 h 234741"/>
              <a:gd name="connsiteX11" fmla="*/ 310148 w 1026695"/>
              <a:gd name="connsiteY11" fmla="*/ 154530 h 234741"/>
              <a:gd name="connsiteX12" fmla="*/ 294106 w 1026695"/>
              <a:gd name="connsiteY12" fmla="*/ 149183 h 234741"/>
              <a:gd name="connsiteX13" fmla="*/ 278063 w 1026695"/>
              <a:gd name="connsiteY13" fmla="*/ 143835 h 234741"/>
              <a:gd name="connsiteX14" fmla="*/ 219242 w 1026695"/>
              <a:gd name="connsiteY14" fmla="*/ 133141 h 234741"/>
              <a:gd name="connsiteX15" fmla="*/ 176463 w 1026695"/>
              <a:gd name="connsiteY15" fmla="*/ 122446 h 234741"/>
              <a:gd name="connsiteX16" fmla="*/ 112295 w 1026695"/>
              <a:gd name="connsiteY16" fmla="*/ 117098 h 234741"/>
              <a:gd name="connsiteX17" fmla="*/ 80211 w 1026695"/>
              <a:gd name="connsiteY17" fmla="*/ 111751 h 234741"/>
              <a:gd name="connsiteX18" fmla="*/ 37432 w 1026695"/>
              <a:gd name="connsiteY18" fmla="*/ 101056 h 234741"/>
              <a:gd name="connsiteX19" fmla="*/ 0 w 1026695"/>
              <a:gd name="connsiteY19" fmla="*/ 101056 h 234741"/>
              <a:gd name="connsiteX0" fmla="*/ 1026695 w 1026695"/>
              <a:gd name="connsiteY0" fmla="*/ 70451 h 233662"/>
              <a:gd name="connsiteX1" fmla="*/ 815229 w 1026695"/>
              <a:gd name="connsiteY1" fmla="*/ 4360 h 233662"/>
              <a:gd name="connsiteX2" fmla="*/ 783145 w 1026695"/>
              <a:gd name="connsiteY2" fmla="*/ 86493 h 233662"/>
              <a:gd name="connsiteX3" fmla="*/ 689351 w 1026695"/>
              <a:gd name="connsiteY3" fmla="*/ 163279 h 233662"/>
              <a:gd name="connsiteX4" fmla="*/ 673769 w 1026695"/>
              <a:gd name="connsiteY4" fmla="*/ 224046 h 233662"/>
              <a:gd name="connsiteX5" fmla="*/ 620295 w 1026695"/>
              <a:gd name="connsiteY5" fmla="*/ 208004 h 233662"/>
              <a:gd name="connsiteX6" fmla="*/ 588211 w 1026695"/>
              <a:gd name="connsiteY6" fmla="*/ 197309 h 233662"/>
              <a:gd name="connsiteX7" fmla="*/ 502653 w 1026695"/>
              <a:gd name="connsiteY7" fmla="*/ 186614 h 233662"/>
              <a:gd name="connsiteX8" fmla="*/ 385011 w 1026695"/>
              <a:gd name="connsiteY8" fmla="*/ 175920 h 233662"/>
              <a:gd name="connsiteX9" fmla="*/ 358274 w 1026695"/>
              <a:gd name="connsiteY9" fmla="*/ 170572 h 233662"/>
              <a:gd name="connsiteX10" fmla="*/ 326190 w 1026695"/>
              <a:gd name="connsiteY10" fmla="*/ 159877 h 233662"/>
              <a:gd name="connsiteX11" fmla="*/ 310148 w 1026695"/>
              <a:gd name="connsiteY11" fmla="*/ 154530 h 233662"/>
              <a:gd name="connsiteX12" fmla="*/ 294106 w 1026695"/>
              <a:gd name="connsiteY12" fmla="*/ 149183 h 233662"/>
              <a:gd name="connsiteX13" fmla="*/ 278063 w 1026695"/>
              <a:gd name="connsiteY13" fmla="*/ 143835 h 233662"/>
              <a:gd name="connsiteX14" fmla="*/ 219242 w 1026695"/>
              <a:gd name="connsiteY14" fmla="*/ 133141 h 233662"/>
              <a:gd name="connsiteX15" fmla="*/ 176463 w 1026695"/>
              <a:gd name="connsiteY15" fmla="*/ 122446 h 233662"/>
              <a:gd name="connsiteX16" fmla="*/ 112295 w 1026695"/>
              <a:gd name="connsiteY16" fmla="*/ 117098 h 233662"/>
              <a:gd name="connsiteX17" fmla="*/ 80211 w 1026695"/>
              <a:gd name="connsiteY17" fmla="*/ 111751 h 233662"/>
              <a:gd name="connsiteX18" fmla="*/ 37432 w 1026695"/>
              <a:gd name="connsiteY18" fmla="*/ 101056 h 233662"/>
              <a:gd name="connsiteX19" fmla="*/ 0 w 1026695"/>
              <a:gd name="connsiteY19" fmla="*/ 101056 h 233662"/>
              <a:gd name="connsiteX0" fmla="*/ 1026695 w 1026695"/>
              <a:gd name="connsiteY0" fmla="*/ 70451 h 208004"/>
              <a:gd name="connsiteX1" fmla="*/ 815229 w 1026695"/>
              <a:gd name="connsiteY1" fmla="*/ 4360 h 208004"/>
              <a:gd name="connsiteX2" fmla="*/ 783145 w 1026695"/>
              <a:gd name="connsiteY2" fmla="*/ 86493 h 208004"/>
              <a:gd name="connsiteX3" fmla="*/ 689351 w 1026695"/>
              <a:gd name="connsiteY3" fmla="*/ 163279 h 208004"/>
              <a:gd name="connsiteX4" fmla="*/ 620295 w 1026695"/>
              <a:gd name="connsiteY4" fmla="*/ 208004 h 208004"/>
              <a:gd name="connsiteX5" fmla="*/ 588211 w 1026695"/>
              <a:gd name="connsiteY5" fmla="*/ 197309 h 208004"/>
              <a:gd name="connsiteX6" fmla="*/ 502653 w 1026695"/>
              <a:gd name="connsiteY6" fmla="*/ 186614 h 208004"/>
              <a:gd name="connsiteX7" fmla="*/ 385011 w 1026695"/>
              <a:gd name="connsiteY7" fmla="*/ 175920 h 208004"/>
              <a:gd name="connsiteX8" fmla="*/ 358274 w 1026695"/>
              <a:gd name="connsiteY8" fmla="*/ 170572 h 208004"/>
              <a:gd name="connsiteX9" fmla="*/ 326190 w 1026695"/>
              <a:gd name="connsiteY9" fmla="*/ 159877 h 208004"/>
              <a:gd name="connsiteX10" fmla="*/ 310148 w 1026695"/>
              <a:gd name="connsiteY10" fmla="*/ 154530 h 208004"/>
              <a:gd name="connsiteX11" fmla="*/ 294106 w 1026695"/>
              <a:gd name="connsiteY11" fmla="*/ 149183 h 208004"/>
              <a:gd name="connsiteX12" fmla="*/ 278063 w 1026695"/>
              <a:gd name="connsiteY12" fmla="*/ 143835 h 208004"/>
              <a:gd name="connsiteX13" fmla="*/ 219242 w 1026695"/>
              <a:gd name="connsiteY13" fmla="*/ 133141 h 208004"/>
              <a:gd name="connsiteX14" fmla="*/ 176463 w 1026695"/>
              <a:gd name="connsiteY14" fmla="*/ 122446 h 208004"/>
              <a:gd name="connsiteX15" fmla="*/ 112295 w 1026695"/>
              <a:gd name="connsiteY15" fmla="*/ 117098 h 208004"/>
              <a:gd name="connsiteX16" fmla="*/ 80211 w 1026695"/>
              <a:gd name="connsiteY16" fmla="*/ 111751 h 208004"/>
              <a:gd name="connsiteX17" fmla="*/ 37432 w 1026695"/>
              <a:gd name="connsiteY17" fmla="*/ 101056 h 208004"/>
              <a:gd name="connsiteX18" fmla="*/ 0 w 1026695"/>
              <a:gd name="connsiteY18" fmla="*/ 101056 h 208004"/>
              <a:gd name="connsiteX0" fmla="*/ 1026695 w 1026695"/>
              <a:gd name="connsiteY0" fmla="*/ 70451 h 208004"/>
              <a:gd name="connsiteX1" fmla="*/ 815229 w 1026695"/>
              <a:gd name="connsiteY1" fmla="*/ 4360 h 208004"/>
              <a:gd name="connsiteX2" fmla="*/ 783145 w 1026695"/>
              <a:gd name="connsiteY2" fmla="*/ 86493 h 208004"/>
              <a:gd name="connsiteX3" fmla="*/ 689351 w 1026695"/>
              <a:gd name="connsiteY3" fmla="*/ 163279 h 208004"/>
              <a:gd name="connsiteX4" fmla="*/ 620295 w 1026695"/>
              <a:gd name="connsiteY4" fmla="*/ 208004 h 208004"/>
              <a:gd name="connsiteX5" fmla="*/ 502653 w 1026695"/>
              <a:gd name="connsiteY5" fmla="*/ 186614 h 208004"/>
              <a:gd name="connsiteX6" fmla="*/ 385011 w 1026695"/>
              <a:gd name="connsiteY6" fmla="*/ 175920 h 208004"/>
              <a:gd name="connsiteX7" fmla="*/ 358274 w 1026695"/>
              <a:gd name="connsiteY7" fmla="*/ 170572 h 208004"/>
              <a:gd name="connsiteX8" fmla="*/ 326190 w 1026695"/>
              <a:gd name="connsiteY8" fmla="*/ 159877 h 208004"/>
              <a:gd name="connsiteX9" fmla="*/ 310148 w 1026695"/>
              <a:gd name="connsiteY9" fmla="*/ 154530 h 208004"/>
              <a:gd name="connsiteX10" fmla="*/ 294106 w 1026695"/>
              <a:gd name="connsiteY10" fmla="*/ 149183 h 208004"/>
              <a:gd name="connsiteX11" fmla="*/ 278063 w 1026695"/>
              <a:gd name="connsiteY11" fmla="*/ 143835 h 208004"/>
              <a:gd name="connsiteX12" fmla="*/ 219242 w 1026695"/>
              <a:gd name="connsiteY12" fmla="*/ 133141 h 208004"/>
              <a:gd name="connsiteX13" fmla="*/ 176463 w 1026695"/>
              <a:gd name="connsiteY13" fmla="*/ 122446 h 208004"/>
              <a:gd name="connsiteX14" fmla="*/ 112295 w 1026695"/>
              <a:gd name="connsiteY14" fmla="*/ 117098 h 208004"/>
              <a:gd name="connsiteX15" fmla="*/ 80211 w 1026695"/>
              <a:gd name="connsiteY15" fmla="*/ 111751 h 208004"/>
              <a:gd name="connsiteX16" fmla="*/ 37432 w 1026695"/>
              <a:gd name="connsiteY16" fmla="*/ 101056 h 208004"/>
              <a:gd name="connsiteX17" fmla="*/ 0 w 1026695"/>
              <a:gd name="connsiteY17" fmla="*/ 101056 h 208004"/>
              <a:gd name="connsiteX0" fmla="*/ 1026695 w 1026695"/>
              <a:gd name="connsiteY0" fmla="*/ 70451 h 208004"/>
              <a:gd name="connsiteX1" fmla="*/ 815229 w 1026695"/>
              <a:gd name="connsiteY1" fmla="*/ 4360 h 208004"/>
              <a:gd name="connsiteX2" fmla="*/ 783145 w 1026695"/>
              <a:gd name="connsiteY2" fmla="*/ 86493 h 208004"/>
              <a:gd name="connsiteX3" fmla="*/ 689351 w 1026695"/>
              <a:gd name="connsiteY3" fmla="*/ 163279 h 208004"/>
              <a:gd name="connsiteX4" fmla="*/ 620295 w 1026695"/>
              <a:gd name="connsiteY4" fmla="*/ 208004 h 208004"/>
              <a:gd name="connsiteX5" fmla="*/ 502653 w 1026695"/>
              <a:gd name="connsiteY5" fmla="*/ 186614 h 208004"/>
              <a:gd name="connsiteX6" fmla="*/ 385011 w 1026695"/>
              <a:gd name="connsiteY6" fmla="*/ 175920 h 208004"/>
              <a:gd name="connsiteX7" fmla="*/ 326190 w 1026695"/>
              <a:gd name="connsiteY7" fmla="*/ 159877 h 208004"/>
              <a:gd name="connsiteX8" fmla="*/ 310148 w 1026695"/>
              <a:gd name="connsiteY8" fmla="*/ 154530 h 208004"/>
              <a:gd name="connsiteX9" fmla="*/ 294106 w 1026695"/>
              <a:gd name="connsiteY9" fmla="*/ 149183 h 208004"/>
              <a:gd name="connsiteX10" fmla="*/ 278063 w 1026695"/>
              <a:gd name="connsiteY10" fmla="*/ 143835 h 208004"/>
              <a:gd name="connsiteX11" fmla="*/ 219242 w 1026695"/>
              <a:gd name="connsiteY11" fmla="*/ 133141 h 208004"/>
              <a:gd name="connsiteX12" fmla="*/ 176463 w 1026695"/>
              <a:gd name="connsiteY12" fmla="*/ 122446 h 208004"/>
              <a:gd name="connsiteX13" fmla="*/ 112295 w 1026695"/>
              <a:gd name="connsiteY13" fmla="*/ 117098 h 208004"/>
              <a:gd name="connsiteX14" fmla="*/ 80211 w 1026695"/>
              <a:gd name="connsiteY14" fmla="*/ 111751 h 208004"/>
              <a:gd name="connsiteX15" fmla="*/ 37432 w 1026695"/>
              <a:gd name="connsiteY15" fmla="*/ 101056 h 208004"/>
              <a:gd name="connsiteX16" fmla="*/ 0 w 1026695"/>
              <a:gd name="connsiteY16" fmla="*/ 101056 h 208004"/>
              <a:gd name="connsiteX0" fmla="*/ 1026695 w 1026695"/>
              <a:gd name="connsiteY0" fmla="*/ 70451 h 208004"/>
              <a:gd name="connsiteX1" fmla="*/ 815229 w 1026695"/>
              <a:gd name="connsiteY1" fmla="*/ 4360 h 208004"/>
              <a:gd name="connsiteX2" fmla="*/ 783145 w 1026695"/>
              <a:gd name="connsiteY2" fmla="*/ 86493 h 208004"/>
              <a:gd name="connsiteX3" fmla="*/ 689351 w 1026695"/>
              <a:gd name="connsiteY3" fmla="*/ 163279 h 208004"/>
              <a:gd name="connsiteX4" fmla="*/ 620295 w 1026695"/>
              <a:gd name="connsiteY4" fmla="*/ 208004 h 208004"/>
              <a:gd name="connsiteX5" fmla="*/ 502653 w 1026695"/>
              <a:gd name="connsiteY5" fmla="*/ 186614 h 208004"/>
              <a:gd name="connsiteX6" fmla="*/ 385011 w 1026695"/>
              <a:gd name="connsiteY6" fmla="*/ 175920 h 208004"/>
              <a:gd name="connsiteX7" fmla="*/ 310148 w 1026695"/>
              <a:gd name="connsiteY7" fmla="*/ 154530 h 208004"/>
              <a:gd name="connsiteX8" fmla="*/ 294106 w 1026695"/>
              <a:gd name="connsiteY8" fmla="*/ 149183 h 208004"/>
              <a:gd name="connsiteX9" fmla="*/ 278063 w 1026695"/>
              <a:gd name="connsiteY9" fmla="*/ 143835 h 208004"/>
              <a:gd name="connsiteX10" fmla="*/ 219242 w 1026695"/>
              <a:gd name="connsiteY10" fmla="*/ 133141 h 208004"/>
              <a:gd name="connsiteX11" fmla="*/ 176463 w 1026695"/>
              <a:gd name="connsiteY11" fmla="*/ 122446 h 208004"/>
              <a:gd name="connsiteX12" fmla="*/ 112295 w 1026695"/>
              <a:gd name="connsiteY12" fmla="*/ 117098 h 208004"/>
              <a:gd name="connsiteX13" fmla="*/ 80211 w 1026695"/>
              <a:gd name="connsiteY13" fmla="*/ 111751 h 208004"/>
              <a:gd name="connsiteX14" fmla="*/ 37432 w 1026695"/>
              <a:gd name="connsiteY14" fmla="*/ 101056 h 208004"/>
              <a:gd name="connsiteX15" fmla="*/ 0 w 1026695"/>
              <a:gd name="connsiteY15" fmla="*/ 101056 h 208004"/>
              <a:gd name="connsiteX0" fmla="*/ 1026695 w 1026695"/>
              <a:gd name="connsiteY0" fmla="*/ 70451 h 208004"/>
              <a:gd name="connsiteX1" fmla="*/ 815229 w 1026695"/>
              <a:gd name="connsiteY1" fmla="*/ 4360 h 208004"/>
              <a:gd name="connsiteX2" fmla="*/ 783145 w 1026695"/>
              <a:gd name="connsiteY2" fmla="*/ 86493 h 208004"/>
              <a:gd name="connsiteX3" fmla="*/ 689351 w 1026695"/>
              <a:gd name="connsiteY3" fmla="*/ 163279 h 208004"/>
              <a:gd name="connsiteX4" fmla="*/ 620295 w 1026695"/>
              <a:gd name="connsiteY4" fmla="*/ 208004 h 208004"/>
              <a:gd name="connsiteX5" fmla="*/ 502653 w 1026695"/>
              <a:gd name="connsiteY5" fmla="*/ 186614 h 208004"/>
              <a:gd name="connsiteX6" fmla="*/ 385011 w 1026695"/>
              <a:gd name="connsiteY6" fmla="*/ 175920 h 208004"/>
              <a:gd name="connsiteX7" fmla="*/ 310148 w 1026695"/>
              <a:gd name="connsiteY7" fmla="*/ 154530 h 208004"/>
              <a:gd name="connsiteX8" fmla="*/ 278063 w 1026695"/>
              <a:gd name="connsiteY8" fmla="*/ 143835 h 208004"/>
              <a:gd name="connsiteX9" fmla="*/ 219242 w 1026695"/>
              <a:gd name="connsiteY9" fmla="*/ 133141 h 208004"/>
              <a:gd name="connsiteX10" fmla="*/ 176463 w 1026695"/>
              <a:gd name="connsiteY10" fmla="*/ 122446 h 208004"/>
              <a:gd name="connsiteX11" fmla="*/ 112295 w 1026695"/>
              <a:gd name="connsiteY11" fmla="*/ 117098 h 208004"/>
              <a:gd name="connsiteX12" fmla="*/ 80211 w 1026695"/>
              <a:gd name="connsiteY12" fmla="*/ 111751 h 208004"/>
              <a:gd name="connsiteX13" fmla="*/ 37432 w 1026695"/>
              <a:gd name="connsiteY13" fmla="*/ 101056 h 208004"/>
              <a:gd name="connsiteX14" fmla="*/ 0 w 1026695"/>
              <a:gd name="connsiteY14" fmla="*/ 101056 h 208004"/>
              <a:gd name="connsiteX0" fmla="*/ 1026695 w 1026695"/>
              <a:gd name="connsiteY0" fmla="*/ 70451 h 208004"/>
              <a:gd name="connsiteX1" fmla="*/ 815229 w 1026695"/>
              <a:gd name="connsiteY1" fmla="*/ 4360 h 208004"/>
              <a:gd name="connsiteX2" fmla="*/ 783145 w 1026695"/>
              <a:gd name="connsiteY2" fmla="*/ 86493 h 208004"/>
              <a:gd name="connsiteX3" fmla="*/ 689351 w 1026695"/>
              <a:gd name="connsiteY3" fmla="*/ 163279 h 208004"/>
              <a:gd name="connsiteX4" fmla="*/ 620295 w 1026695"/>
              <a:gd name="connsiteY4" fmla="*/ 208004 h 208004"/>
              <a:gd name="connsiteX5" fmla="*/ 502653 w 1026695"/>
              <a:gd name="connsiteY5" fmla="*/ 186614 h 208004"/>
              <a:gd name="connsiteX6" fmla="*/ 385011 w 1026695"/>
              <a:gd name="connsiteY6" fmla="*/ 175920 h 208004"/>
              <a:gd name="connsiteX7" fmla="*/ 310148 w 1026695"/>
              <a:gd name="connsiteY7" fmla="*/ 154530 h 208004"/>
              <a:gd name="connsiteX8" fmla="*/ 278063 w 1026695"/>
              <a:gd name="connsiteY8" fmla="*/ 143835 h 208004"/>
              <a:gd name="connsiteX9" fmla="*/ 176463 w 1026695"/>
              <a:gd name="connsiteY9" fmla="*/ 122446 h 208004"/>
              <a:gd name="connsiteX10" fmla="*/ 112295 w 1026695"/>
              <a:gd name="connsiteY10" fmla="*/ 117098 h 208004"/>
              <a:gd name="connsiteX11" fmla="*/ 80211 w 1026695"/>
              <a:gd name="connsiteY11" fmla="*/ 111751 h 208004"/>
              <a:gd name="connsiteX12" fmla="*/ 37432 w 1026695"/>
              <a:gd name="connsiteY12" fmla="*/ 101056 h 208004"/>
              <a:gd name="connsiteX13" fmla="*/ 0 w 1026695"/>
              <a:gd name="connsiteY13" fmla="*/ 101056 h 208004"/>
              <a:gd name="connsiteX0" fmla="*/ 1026695 w 1026695"/>
              <a:gd name="connsiteY0" fmla="*/ 70451 h 208004"/>
              <a:gd name="connsiteX1" fmla="*/ 815229 w 1026695"/>
              <a:gd name="connsiteY1" fmla="*/ 4360 h 208004"/>
              <a:gd name="connsiteX2" fmla="*/ 783145 w 1026695"/>
              <a:gd name="connsiteY2" fmla="*/ 86493 h 208004"/>
              <a:gd name="connsiteX3" fmla="*/ 689351 w 1026695"/>
              <a:gd name="connsiteY3" fmla="*/ 163279 h 208004"/>
              <a:gd name="connsiteX4" fmla="*/ 620295 w 1026695"/>
              <a:gd name="connsiteY4" fmla="*/ 208004 h 208004"/>
              <a:gd name="connsiteX5" fmla="*/ 502653 w 1026695"/>
              <a:gd name="connsiteY5" fmla="*/ 186614 h 208004"/>
              <a:gd name="connsiteX6" fmla="*/ 385011 w 1026695"/>
              <a:gd name="connsiteY6" fmla="*/ 175920 h 208004"/>
              <a:gd name="connsiteX7" fmla="*/ 310148 w 1026695"/>
              <a:gd name="connsiteY7" fmla="*/ 154530 h 208004"/>
              <a:gd name="connsiteX8" fmla="*/ 278063 w 1026695"/>
              <a:gd name="connsiteY8" fmla="*/ 143835 h 208004"/>
              <a:gd name="connsiteX9" fmla="*/ 176463 w 1026695"/>
              <a:gd name="connsiteY9" fmla="*/ 122446 h 208004"/>
              <a:gd name="connsiteX10" fmla="*/ 112295 w 1026695"/>
              <a:gd name="connsiteY10" fmla="*/ 117098 h 208004"/>
              <a:gd name="connsiteX11" fmla="*/ 37432 w 1026695"/>
              <a:gd name="connsiteY11" fmla="*/ 101056 h 208004"/>
              <a:gd name="connsiteX12" fmla="*/ 0 w 1026695"/>
              <a:gd name="connsiteY12" fmla="*/ 101056 h 208004"/>
              <a:gd name="connsiteX0" fmla="*/ 1026695 w 1026695"/>
              <a:gd name="connsiteY0" fmla="*/ 70451 h 208004"/>
              <a:gd name="connsiteX1" fmla="*/ 815229 w 1026695"/>
              <a:gd name="connsiteY1" fmla="*/ 4360 h 208004"/>
              <a:gd name="connsiteX2" fmla="*/ 783145 w 1026695"/>
              <a:gd name="connsiteY2" fmla="*/ 86493 h 208004"/>
              <a:gd name="connsiteX3" fmla="*/ 689351 w 1026695"/>
              <a:gd name="connsiteY3" fmla="*/ 163279 h 208004"/>
              <a:gd name="connsiteX4" fmla="*/ 620295 w 1026695"/>
              <a:gd name="connsiteY4" fmla="*/ 208004 h 208004"/>
              <a:gd name="connsiteX5" fmla="*/ 502653 w 1026695"/>
              <a:gd name="connsiteY5" fmla="*/ 186614 h 208004"/>
              <a:gd name="connsiteX6" fmla="*/ 385011 w 1026695"/>
              <a:gd name="connsiteY6" fmla="*/ 175920 h 208004"/>
              <a:gd name="connsiteX7" fmla="*/ 310148 w 1026695"/>
              <a:gd name="connsiteY7" fmla="*/ 154530 h 208004"/>
              <a:gd name="connsiteX8" fmla="*/ 278063 w 1026695"/>
              <a:gd name="connsiteY8" fmla="*/ 143835 h 208004"/>
              <a:gd name="connsiteX9" fmla="*/ 176463 w 1026695"/>
              <a:gd name="connsiteY9" fmla="*/ 122446 h 208004"/>
              <a:gd name="connsiteX10" fmla="*/ 112295 w 1026695"/>
              <a:gd name="connsiteY10" fmla="*/ 117098 h 208004"/>
              <a:gd name="connsiteX11" fmla="*/ 0 w 1026695"/>
              <a:gd name="connsiteY11" fmla="*/ 101056 h 208004"/>
              <a:gd name="connsiteX0" fmla="*/ 943810 w 943810"/>
              <a:gd name="connsiteY0" fmla="*/ 398047 h 535600"/>
              <a:gd name="connsiteX1" fmla="*/ 732344 w 943810"/>
              <a:gd name="connsiteY1" fmla="*/ 331956 h 535600"/>
              <a:gd name="connsiteX2" fmla="*/ 700260 w 943810"/>
              <a:gd name="connsiteY2" fmla="*/ 414089 h 535600"/>
              <a:gd name="connsiteX3" fmla="*/ 606466 w 943810"/>
              <a:gd name="connsiteY3" fmla="*/ 490875 h 535600"/>
              <a:gd name="connsiteX4" fmla="*/ 537410 w 943810"/>
              <a:gd name="connsiteY4" fmla="*/ 535600 h 535600"/>
              <a:gd name="connsiteX5" fmla="*/ 419768 w 943810"/>
              <a:gd name="connsiteY5" fmla="*/ 514210 h 535600"/>
              <a:gd name="connsiteX6" fmla="*/ 302126 w 943810"/>
              <a:gd name="connsiteY6" fmla="*/ 503516 h 535600"/>
              <a:gd name="connsiteX7" fmla="*/ 227263 w 943810"/>
              <a:gd name="connsiteY7" fmla="*/ 482126 h 535600"/>
              <a:gd name="connsiteX8" fmla="*/ 195178 w 943810"/>
              <a:gd name="connsiteY8" fmla="*/ 471431 h 535600"/>
              <a:gd name="connsiteX9" fmla="*/ 93578 w 943810"/>
              <a:gd name="connsiteY9" fmla="*/ 450042 h 535600"/>
              <a:gd name="connsiteX10" fmla="*/ 29410 w 943810"/>
              <a:gd name="connsiteY10" fmla="*/ 444694 h 535600"/>
              <a:gd name="connsiteX11" fmla="*/ 51200 w 943810"/>
              <a:gd name="connsiteY11" fmla="*/ 0 h 535600"/>
              <a:gd name="connsiteX0" fmla="*/ 892610 w 892610"/>
              <a:gd name="connsiteY0" fmla="*/ 398047 h 535600"/>
              <a:gd name="connsiteX1" fmla="*/ 681144 w 892610"/>
              <a:gd name="connsiteY1" fmla="*/ 331956 h 535600"/>
              <a:gd name="connsiteX2" fmla="*/ 649060 w 892610"/>
              <a:gd name="connsiteY2" fmla="*/ 414089 h 535600"/>
              <a:gd name="connsiteX3" fmla="*/ 555266 w 892610"/>
              <a:gd name="connsiteY3" fmla="*/ 490875 h 535600"/>
              <a:gd name="connsiteX4" fmla="*/ 486210 w 892610"/>
              <a:gd name="connsiteY4" fmla="*/ 535600 h 535600"/>
              <a:gd name="connsiteX5" fmla="*/ 368568 w 892610"/>
              <a:gd name="connsiteY5" fmla="*/ 514210 h 535600"/>
              <a:gd name="connsiteX6" fmla="*/ 250926 w 892610"/>
              <a:gd name="connsiteY6" fmla="*/ 503516 h 535600"/>
              <a:gd name="connsiteX7" fmla="*/ 176063 w 892610"/>
              <a:gd name="connsiteY7" fmla="*/ 482126 h 535600"/>
              <a:gd name="connsiteX8" fmla="*/ 143978 w 892610"/>
              <a:gd name="connsiteY8" fmla="*/ 471431 h 535600"/>
              <a:gd name="connsiteX9" fmla="*/ 42378 w 892610"/>
              <a:gd name="connsiteY9" fmla="*/ 450042 h 535600"/>
              <a:gd name="connsiteX10" fmla="*/ 112294 w 892610"/>
              <a:gd name="connsiteY10" fmla="*/ 230356 h 535600"/>
              <a:gd name="connsiteX11" fmla="*/ 0 w 892610"/>
              <a:gd name="connsiteY11" fmla="*/ 0 h 535600"/>
              <a:gd name="connsiteX0" fmla="*/ 892610 w 892610"/>
              <a:gd name="connsiteY0" fmla="*/ 398047 h 535600"/>
              <a:gd name="connsiteX1" fmla="*/ 681144 w 892610"/>
              <a:gd name="connsiteY1" fmla="*/ 331956 h 535600"/>
              <a:gd name="connsiteX2" fmla="*/ 649060 w 892610"/>
              <a:gd name="connsiteY2" fmla="*/ 414089 h 535600"/>
              <a:gd name="connsiteX3" fmla="*/ 555266 w 892610"/>
              <a:gd name="connsiteY3" fmla="*/ 490875 h 535600"/>
              <a:gd name="connsiteX4" fmla="*/ 486210 w 892610"/>
              <a:gd name="connsiteY4" fmla="*/ 535600 h 535600"/>
              <a:gd name="connsiteX5" fmla="*/ 368568 w 892610"/>
              <a:gd name="connsiteY5" fmla="*/ 514210 h 535600"/>
              <a:gd name="connsiteX6" fmla="*/ 250926 w 892610"/>
              <a:gd name="connsiteY6" fmla="*/ 503516 h 535600"/>
              <a:gd name="connsiteX7" fmla="*/ 176063 w 892610"/>
              <a:gd name="connsiteY7" fmla="*/ 482126 h 535600"/>
              <a:gd name="connsiteX8" fmla="*/ 143978 w 892610"/>
              <a:gd name="connsiteY8" fmla="*/ 471431 h 535600"/>
              <a:gd name="connsiteX9" fmla="*/ 176463 w 892610"/>
              <a:gd name="connsiteY9" fmla="*/ 378580 h 535600"/>
              <a:gd name="connsiteX10" fmla="*/ 112294 w 892610"/>
              <a:gd name="connsiteY10" fmla="*/ 230356 h 535600"/>
              <a:gd name="connsiteX11" fmla="*/ 0 w 892610"/>
              <a:gd name="connsiteY11" fmla="*/ 0 h 535600"/>
              <a:gd name="connsiteX0" fmla="*/ 892610 w 892610"/>
              <a:gd name="connsiteY0" fmla="*/ 398047 h 535600"/>
              <a:gd name="connsiteX1" fmla="*/ 681144 w 892610"/>
              <a:gd name="connsiteY1" fmla="*/ 331956 h 535600"/>
              <a:gd name="connsiteX2" fmla="*/ 649060 w 892610"/>
              <a:gd name="connsiteY2" fmla="*/ 414089 h 535600"/>
              <a:gd name="connsiteX3" fmla="*/ 555266 w 892610"/>
              <a:gd name="connsiteY3" fmla="*/ 490875 h 535600"/>
              <a:gd name="connsiteX4" fmla="*/ 486210 w 892610"/>
              <a:gd name="connsiteY4" fmla="*/ 535600 h 535600"/>
              <a:gd name="connsiteX5" fmla="*/ 368568 w 892610"/>
              <a:gd name="connsiteY5" fmla="*/ 514210 h 535600"/>
              <a:gd name="connsiteX6" fmla="*/ 250926 w 892610"/>
              <a:gd name="connsiteY6" fmla="*/ 503516 h 535600"/>
              <a:gd name="connsiteX7" fmla="*/ 143978 w 892610"/>
              <a:gd name="connsiteY7" fmla="*/ 471431 h 535600"/>
              <a:gd name="connsiteX8" fmla="*/ 176463 w 892610"/>
              <a:gd name="connsiteY8" fmla="*/ 378580 h 535600"/>
              <a:gd name="connsiteX9" fmla="*/ 112294 w 892610"/>
              <a:gd name="connsiteY9" fmla="*/ 230356 h 535600"/>
              <a:gd name="connsiteX10" fmla="*/ 0 w 892610"/>
              <a:gd name="connsiteY10" fmla="*/ 0 h 535600"/>
              <a:gd name="connsiteX0" fmla="*/ 892610 w 892610"/>
              <a:gd name="connsiteY0" fmla="*/ 398047 h 535600"/>
              <a:gd name="connsiteX1" fmla="*/ 681144 w 892610"/>
              <a:gd name="connsiteY1" fmla="*/ 331956 h 535600"/>
              <a:gd name="connsiteX2" fmla="*/ 649060 w 892610"/>
              <a:gd name="connsiteY2" fmla="*/ 414089 h 535600"/>
              <a:gd name="connsiteX3" fmla="*/ 555266 w 892610"/>
              <a:gd name="connsiteY3" fmla="*/ 490875 h 535600"/>
              <a:gd name="connsiteX4" fmla="*/ 486210 w 892610"/>
              <a:gd name="connsiteY4" fmla="*/ 535600 h 535600"/>
              <a:gd name="connsiteX5" fmla="*/ 368568 w 892610"/>
              <a:gd name="connsiteY5" fmla="*/ 514210 h 535600"/>
              <a:gd name="connsiteX6" fmla="*/ 250926 w 892610"/>
              <a:gd name="connsiteY6" fmla="*/ 503516 h 535600"/>
              <a:gd name="connsiteX7" fmla="*/ 211006 w 892610"/>
              <a:gd name="connsiteY7" fmla="*/ 471407 h 535600"/>
              <a:gd name="connsiteX8" fmla="*/ 176463 w 892610"/>
              <a:gd name="connsiteY8" fmla="*/ 378580 h 535600"/>
              <a:gd name="connsiteX9" fmla="*/ 112294 w 892610"/>
              <a:gd name="connsiteY9" fmla="*/ 230356 h 535600"/>
              <a:gd name="connsiteX10" fmla="*/ 0 w 892610"/>
              <a:gd name="connsiteY10" fmla="*/ 0 h 535600"/>
              <a:gd name="connsiteX0" fmla="*/ 825523 w 825523"/>
              <a:gd name="connsiteY0" fmla="*/ 398047 h 535600"/>
              <a:gd name="connsiteX1" fmla="*/ 681144 w 825523"/>
              <a:gd name="connsiteY1" fmla="*/ 331956 h 535600"/>
              <a:gd name="connsiteX2" fmla="*/ 649060 w 825523"/>
              <a:gd name="connsiteY2" fmla="*/ 414089 h 535600"/>
              <a:gd name="connsiteX3" fmla="*/ 555266 w 825523"/>
              <a:gd name="connsiteY3" fmla="*/ 490875 h 535600"/>
              <a:gd name="connsiteX4" fmla="*/ 486210 w 825523"/>
              <a:gd name="connsiteY4" fmla="*/ 535600 h 535600"/>
              <a:gd name="connsiteX5" fmla="*/ 368568 w 825523"/>
              <a:gd name="connsiteY5" fmla="*/ 514210 h 535600"/>
              <a:gd name="connsiteX6" fmla="*/ 250926 w 825523"/>
              <a:gd name="connsiteY6" fmla="*/ 503516 h 535600"/>
              <a:gd name="connsiteX7" fmla="*/ 211006 w 825523"/>
              <a:gd name="connsiteY7" fmla="*/ 471407 h 535600"/>
              <a:gd name="connsiteX8" fmla="*/ 176463 w 825523"/>
              <a:gd name="connsiteY8" fmla="*/ 378580 h 535600"/>
              <a:gd name="connsiteX9" fmla="*/ 112294 w 825523"/>
              <a:gd name="connsiteY9" fmla="*/ 230356 h 535600"/>
              <a:gd name="connsiteX10" fmla="*/ 0 w 825523"/>
              <a:gd name="connsiteY10" fmla="*/ 0 h 535600"/>
              <a:gd name="connsiteX0" fmla="*/ 892550 w 892550"/>
              <a:gd name="connsiteY0" fmla="*/ 398047 h 535600"/>
              <a:gd name="connsiteX1" fmla="*/ 681144 w 892550"/>
              <a:gd name="connsiteY1" fmla="*/ 331956 h 535600"/>
              <a:gd name="connsiteX2" fmla="*/ 649060 w 892550"/>
              <a:gd name="connsiteY2" fmla="*/ 414089 h 535600"/>
              <a:gd name="connsiteX3" fmla="*/ 555266 w 892550"/>
              <a:gd name="connsiteY3" fmla="*/ 490875 h 535600"/>
              <a:gd name="connsiteX4" fmla="*/ 486210 w 892550"/>
              <a:gd name="connsiteY4" fmla="*/ 535600 h 535600"/>
              <a:gd name="connsiteX5" fmla="*/ 368568 w 892550"/>
              <a:gd name="connsiteY5" fmla="*/ 514210 h 535600"/>
              <a:gd name="connsiteX6" fmla="*/ 250926 w 892550"/>
              <a:gd name="connsiteY6" fmla="*/ 503516 h 535600"/>
              <a:gd name="connsiteX7" fmla="*/ 211006 w 892550"/>
              <a:gd name="connsiteY7" fmla="*/ 471407 h 535600"/>
              <a:gd name="connsiteX8" fmla="*/ 176463 w 892550"/>
              <a:gd name="connsiteY8" fmla="*/ 378580 h 535600"/>
              <a:gd name="connsiteX9" fmla="*/ 112294 w 892550"/>
              <a:gd name="connsiteY9" fmla="*/ 230356 h 535600"/>
              <a:gd name="connsiteX10" fmla="*/ 0 w 892550"/>
              <a:gd name="connsiteY10" fmla="*/ 0 h 535600"/>
              <a:gd name="connsiteX0" fmla="*/ 892550 w 892550"/>
              <a:gd name="connsiteY0" fmla="*/ 326585 h 535600"/>
              <a:gd name="connsiteX1" fmla="*/ 681144 w 892550"/>
              <a:gd name="connsiteY1" fmla="*/ 331956 h 535600"/>
              <a:gd name="connsiteX2" fmla="*/ 649060 w 892550"/>
              <a:gd name="connsiteY2" fmla="*/ 414089 h 535600"/>
              <a:gd name="connsiteX3" fmla="*/ 555266 w 892550"/>
              <a:gd name="connsiteY3" fmla="*/ 490875 h 535600"/>
              <a:gd name="connsiteX4" fmla="*/ 486210 w 892550"/>
              <a:gd name="connsiteY4" fmla="*/ 535600 h 535600"/>
              <a:gd name="connsiteX5" fmla="*/ 368568 w 892550"/>
              <a:gd name="connsiteY5" fmla="*/ 514210 h 535600"/>
              <a:gd name="connsiteX6" fmla="*/ 250926 w 892550"/>
              <a:gd name="connsiteY6" fmla="*/ 503516 h 535600"/>
              <a:gd name="connsiteX7" fmla="*/ 211006 w 892550"/>
              <a:gd name="connsiteY7" fmla="*/ 471407 h 535600"/>
              <a:gd name="connsiteX8" fmla="*/ 176463 w 892550"/>
              <a:gd name="connsiteY8" fmla="*/ 378580 h 535600"/>
              <a:gd name="connsiteX9" fmla="*/ 112294 w 892550"/>
              <a:gd name="connsiteY9" fmla="*/ 230356 h 535600"/>
              <a:gd name="connsiteX10" fmla="*/ 0 w 892550"/>
              <a:gd name="connsiteY10" fmla="*/ 0 h 53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2550" h="535600">
                <a:moveTo>
                  <a:pt x="892550" y="326585"/>
                </a:moveTo>
                <a:cubicBezTo>
                  <a:pt x="844424" y="328367"/>
                  <a:pt x="729106" y="327596"/>
                  <a:pt x="681144" y="331956"/>
                </a:cubicBezTo>
                <a:cubicBezTo>
                  <a:pt x="669917" y="332977"/>
                  <a:pt x="660114" y="411878"/>
                  <a:pt x="649060" y="414089"/>
                </a:cubicBezTo>
                <a:lnTo>
                  <a:pt x="555266" y="490875"/>
                </a:lnTo>
                <a:cubicBezTo>
                  <a:pt x="528124" y="511127"/>
                  <a:pt x="503067" y="529928"/>
                  <a:pt x="486210" y="535600"/>
                </a:cubicBezTo>
                <a:lnTo>
                  <a:pt x="368568" y="514210"/>
                </a:lnTo>
                <a:cubicBezTo>
                  <a:pt x="273002" y="502967"/>
                  <a:pt x="410909" y="514181"/>
                  <a:pt x="250926" y="503516"/>
                </a:cubicBezTo>
                <a:cubicBezTo>
                  <a:pt x="213494" y="496386"/>
                  <a:pt x="223416" y="492230"/>
                  <a:pt x="211006" y="471407"/>
                </a:cubicBezTo>
                <a:cubicBezTo>
                  <a:pt x="188725" y="466060"/>
                  <a:pt x="204091" y="383036"/>
                  <a:pt x="176463" y="378580"/>
                </a:cubicBezTo>
                <a:cubicBezTo>
                  <a:pt x="155147" y="376072"/>
                  <a:pt x="133626" y="232726"/>
                  <a:pt x="112294" y="230356"/>
                </a:cubicBezTo>
                <a:cubicBezTo>
                  <a:pt x="82884" y="226791"/>
                  <a:pt x="23395" y="3342"/>
                  <a:pt x="0" y="0"/>
                </a:cubicBezTo>
              </a:path>
            </a:pathLst>
          </a:cu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2237657" y="1166134"/>
            <a:ext cx="1262773" cy="3126735"/>
          </a:xfrm>
          <a:custGeom>
            <a:avLst/>
            <a:gdLst>
              <a:gd name="connsiteX0" fmla="*/ 0 w 1371600"/>
              <a:gd name="connsiteY0" fmla="*/ 3377513 h 3396734"/>
              <a:gd name="connsiteX1" fmla="*/ 263611 w 1371600"/>
              <a:gd name="connsiteY1" fmla="*/ 3377513 h 3396734"/>
              <a:gd name="connsiteX2" fmla="*/ 650789 w 1371600"/>
              <a:gd name="connsiteY2" fmla="*/ 3262184 h 3396734"/>
              <a:gd name="connsiteX3" fmla="*/ 782595 w 1371600"/>
              <a:gd name="connsiteY3" fmla="*/ 2891481 h 3396734"/>
              <a:gd name="connsiteX4" fmla="*/ 733168 w 1371600"/>
              <a:gd name="connsiteY4" fmla="*/ 2438400 h 3396734"/>
              <a:gd name="connsiteX5" fmla="*/ 864973 w 1371600"/>
              <a:gd name="connsiteY5" fmla="*/ 2191265 h 3396734"/>
              <a:gd name="connsiteX6" fmla="*/ 955589 w 1371600"/>
              <a:gd name="connsiteY6" fmla="*/ 1581665 h 3396734"/>
              <a:gd name="connsiteX7" fmla="*/ 963827 w 1371600"/>
              <a:gd name="connsiteY7" fmla="*/ 1037967 h 3396734"/>
              <a:gd name="connsiteX8" fmla="*/ 906162 w 1371600"/>
              <a:gd name="connsiteY8" fmla="*/ 790832 h 3396734"/>
              <a:gd name="connsiteX9" fmla="*/ 1079157 w 1371600"/>
              <a:gd name="connsiteY9" fmla="*/ 650789 h 3396734"/>
              <a:gd name="connsiteX10" fmla="*/ 1326292 w 1371600"/>
              <a:gd name="connsiteY10" fmla="*/ 403654 h 3396734"/>
              <a:gd name="connsiteX11" fmla="*/ 1351006 w 1371600"/>
              <a:gd name="connsiteY11" fmla="*/ 205946 h 3396734"/>
              <a:gd name="connsiteX12" fmla="*/ 1210962 w 1371600"/>
              <a:gd name="connsiteY12" fmla="*/ 0 h 3396734"/>
              <a:gd name="connsiteX0" fmla="*/ 0 w 1414080"/>
              <a:gd name="connsiteY0" fmla="*/ 3542137 h 3561358"/>
              <a:gd name="connsiteX1" fmla="*/ 263611 w 1414080"/>
              <a:gd name="connsiteY1" fmla="*/ 3542137 h 3561358"/>
              <a:gd name="connsiteX2" fmla="*/ 650789 w 1414080"/>
              <a:gd name="connsiteY2" fmla="*/ 3426808 h 3561358"/>
              <a:gd name="connsiteX3" fmla="*/ 782595 w 1414080"/>
              <a:gd name="connsiteY3" fmla="*/ 3056105 h 3561358"/>
              <a:gd name="connsiteX4" fmla="*/ 733168 w 1414080"/>
              <a:gd name="connsiteY4" fmla="*/ 2603024 h 3561358"/>
              <a:gd name="connsiteX5" fmla="*/ 864973 w 1414080"/>
              <a:gd name="connsiteY5" fmla="*/ 2355889 h 3561358"/>
              <a:gd name="connsiteX6" fmla="*/ 955589 w 1414080"/>
              <a:gd name="connsiteY6" fmla="*/ 1746289 h 3561358"/>
              <a:gd name="connsiteX7" fmla="*/ 963827 w 1414080"/>
              <a:gd name="connsiteY7" fmla="*/ 1202591 h 3561358"/>
              <a:gd name="connsiteX8" fmla="*/ 906162 w 1414080"/>
              <a:gd name="connsiteY8" fmla="*/ 955456 h 3561358"/>
              <a:gd name="connsiteX9" fmla="*/ 1079157 w 1414080"/>
              <a:gd name="connsiteY9" fmla="*/ 815413 h 3561358"/>
              <a:gd name="connsiteX10" fmla="*/ 1326292 w 1414080"/>
              <a:gd name="connsiteY10" fmla="*/ 568278 h 3561358"/>
              <a:gd name="connsiteX11" fmla="*/ 1351006 w 1414080"/>
              <a:gd name="connsiteY11" fmla="*/ 370570 h 3561358"/>
              <a:gd name="connsiteX12" fmla="*/ 947850 w 1414080"/>
              <a:gd name="connsiteY12" fmla="*/ 0 h 3561358"/>
              <a:gd name="connsiteX0" fmla="*/ 0 w 1390077"/>
              <a:gd name="connsiteY0" fmla="*/ 3542137 h 3561358"/>
              <a:gd name="connsiteX1" fmla="*/ 263611 w 1390077"/>
              <a:gd name="connsiteY1" fmla="*/ 3542137 h 3561358"/>
              <a:gd name="connsiteX2" fmla="*/ 650789 w 1390077"/>
              <a:gd name="connsiteY2" fmla="*/ 3426808 h 3561358"/>
              <a:gd name="connsiteX3" fmla="*/ 782595 w 1390077"/>
              <a:gd name="connsiteY3" fmla="*/ 3056105 h 3561358"/>
              <a:gd name="connsiteX4" fmla="*/ 733168 w 1390077"/>
              <a:gd name="connsiteY4" fmla="*/ 2603024 h 3561358"/>
              <a:gd name="connsiteX5" fmla="*/ 864973 w 1390077"/>
              <a:gd name="connsiteY5" fmla="*/ 2355889 h 3561358"/>
              <a:gd name="connsiteX6" fmla="*/ 955589 w 1390077"/>
              <a:gd name="connsiteY6" fmla="*/ 1746289 h 3561358"/>
              <a:gd name="connsiteX7" fmla="*/ 963827 w 1390077"/>
              <a:gd name="connsiteY7" fmla="*/ 1202591 h 3561358"/>
              <a:gd name="connsiteX8" fmla="*/ 906162 w 1390077"/>
              <a:gd name="connsiteY8" fmla="*/ 955456 h 3561358"/>
              <a:gd name="connsiteX9" fmla="*/ 1079157 w 1390077"/>
              <a:gd name="connsiteY9" fmla="*/ 815413 h 3561358"/>
              <a:gd name="connsiteX10" fmla="*/ 1326292 w 1390077"/>
              <a:gd name="connsiteY10" fmla="*/ 568278 h 3561358"/>
              <a:gd name="connsiteX11" fmla="*/ 1351006 w 1390077"/>
              <a:gd name="connsiteY11" fmla="*/ 370570 h 3561358"/>
              <a:gd name="connsiteX12" fmla="*/ 1091866 w 1390077"/>
              <a:gd name="connsiteY12" fmla="*/ 216024 h 3561358"/>
              <a:gd name="connsiteX13" fmla="*/ 947850 w 1390077"/>
              <a:gd name="connsiteY13" fmla="*/ 0 h 3561358"/>
              <a:gd name="connsiteX0" fmla="*/ 0 w 1390077"/>
              <a:gd name="connsiteY0" fmla="*/ 3542137 h 3568431"/>
              <a:gd name="connsiteX1" fmla="*/ 263611 w 1390077"/>
              <a:gd name="connsiteY1" fmla="*/ 3542137 h 3568431"/>
              <a:gd name="connsiteX2" fmla="*/ 587811 w 1390077"/>
              <a:gd name="connsiteY2" fmla="*/ 3384376 h 3568431"/>
              <a:gd name="connsiteX3" fmla="*/ 782595 w 1390077"/>
              <a:gd name="connsiteY3" fmla="*/ 3056105 h 3568431"/>
              <a:gd name="connsiteX4" fmla="*/ 733168 w 1390077"/>
              <a:gd name="connsiteY4" fmla="*/ 2603024 h 3568431"/>
              <a:gd name="connsiteX5" fmla="*/ 864973 w 1390077"/>
              <a:gd name="connsiteY5" fmla="*/ 2355889 h 3568431"/>
              <a:gd name="connsiteX6" fmla="*/ 955589 w 1390077"/>
              <a:gd name="connsiteY6" fmla="*/ 1746289 h 3568431"/>
              <a:gd name="connsiteX7" fmla="*/ 963827 w 1390077"/>
              <a:gd name="connsiteY7" fmla="*/ 1202591 h 3568431"/>
              <a:gd name="connsiteX8" fmla="*/ 906162 w 1390077"/>
              <a:gd name="connsiteY8" fmla="*/ 955456 h 3568431"/>
              <a:gd name="connsiteX9" fmla="*/ 1079157 w 1390077"/>
              <a:gd name="connsiteY9" fmla="*/ 815413 h 3568431"/>
              <a:gd name="connsiteX10" fmla="*/ 1326292 w 1390077"/>
              <a:gd name="connsiteY10" fmla="*/ 568278 h 3568431"/>
              <a:gd name="connsiteX11" fmla="*/ 1351006 w 1390077"/>
              <a:gd name="connsiteY11" fmla="*/ 370570 h 3568431"/>
              <a:gd name="connsiteX12" fmla="*/ 1091866 w 1390077"/>
              <a:gd name="connsiteY12" fmla="*/ 216024 h 3568431"/>
              <a:gd name="connsiteX13" fmla="*/ 947850 w 1390077"/>
              <a:gd name="connsiteY13" fmla="*/ 0 h 3568431"/>
              <a:gd name="connsiteX0" fmla="*/ 0 w 1390077"/>
              <a:gd name="connsiteY0" fmla="*/ 3542137 h 3554686"/>
              <a:gd name="connsiteX1" fmla="*/ 299779 w 1390077"/>
              <a:gd name="connsiteY1" fmla="*/ 3528392 h 3554686"/>
              <a:gd name="connsiteX2" fmla="*/ 587811 w 1390077"/>
              <a:gd name="connsiteY2" fmla="*/ 3384376 h 3554686"/>
              <a:gd name="connsiteX3" fmla="*/ 782595 w 1390077"/>
              <a:gd name="connsiteY3" fmla="*/ 3056105 h 3554686"/>
              <a:gd name="connsiteX4" fmla="*/ 733168 w 1390077"/>
              <a:gd name="connsiteY4" fmla="*/ 2603024 h 3554686"/>
              <a:gd name="connsiteX5" fmla="*/ 864973 w 1390077"/>
              <a:gd name="connsiteY5" fmla="*/ 2355889 h 3554686"/>
              <a:gd name="connsiteX6" fmla="*/ 955589 w 1390077"/>
              <a:gd name="connsiteY6" fmla="*/ 1746289 h 3554686"/>
              <a:gd name="connsiteX7" fmla="*/ 963827 w 1390077"/>
              <a:gd name="connsiteY7" fmla="*/ 1202591 h 3554686"/>
              <a:gd name="connsiteX8" fmla="*/ 906162 w 1390077"/>
              <a:gd name="connsiteY8" fmla="*/ 955456 h 3554686"/>
              <a:gd name="connsiteX9" fmla="*/ 1079157 w 1390077"/>
              <a:gd name="connsiteY9" fmla="*/ 815413 h 3554686"/>
              <a:gd name="connsiteX10" fmla="*/ 1326292 w 1390077"/>
              <a:gd name="connsiteY10" fmla="*/ 568278 h 3554686"/>
              <a:gd name="connsiteX11" fmla="*/ 1351006 w 1390077"/>
              <a:gd name="connsiteY11" fmla="*/ 370570 h 3554686"/>
              <a:gd name="connsiteX12" fmla="*/ 1091866 w 1390077"/>
              <a:gd name="connsiteY12" fmla="*/ 216024 h 3554686"/>
              <a:gd name="connsiteX13" fmla="*/ 947850 w 1390077"/>
              <a:gd name="connsiteY13" fmla="*/ 0 h 3554686"/>
              <a:gd name="connsiteX0" fmla="*/ 0 w 1378330"/>
              <a:gd name="connsiteY0" fmla="*/ 3528392 h 3552395"/>
              <a:gd name="connsiteX1" fmla="*/ 288032 w 1378330"/>
              <a:gd name="connsiteY1" fmla="*/ 3528392 h 3552395"/>
              <a:gd name="connsiteX2" fmla="*/ 576064 w 1378330"/>
              <a:gd name="connsiteY2" fmla="*/ 3384376 h 3552395"/>
              <a:gd name="connsiteX3" fmla="*/ 770848 w 1378330"/>
              <a:gd name="connsiteY3" fmla="*/ 3056105 h 3552395"/>
              <a:gd name="connsiteX4" fmla="*/ 721421 w 1378330"/>
              <a:gd name="connsiteY4" fmla="*/ 2603024 h 3552395"/>
              <a:gd name="connsiteX5" fmla="*/ 853226 w 1378330"/>
              <a:gd name="connsiteY5" fmla="*/ 2355889 h 3552395"/>
              <a:gd name="connsiteX6" fmla="*/ 943842 w 1378330"/>
              <a:gd name="connsiteY6" fmla="*/ 1746289 h 3552395"/>
              <a:gd name="connsiteX7" fmla="*/ 952080 w 1378330"/>
              <a:gd name="connsiteY7" fmla="*/ 1202591 h 3552395"/>
              <a:gd name="connsiteX8" fmla="*/ 894415 w 1378330"/>
              <a:gd name="connsiteY8" fmla="*/ 955456 h 3552395"/>
              <a:gd name="connsiteX9" fmla="*/ 1067410 w 1378330"/>
              <a:gd name="connsiteY9" fmla="*/ 815413 h 3552395"/>
              <a:gd name="connsiteX10" fmla="*/ 1314545 w 1378330"/>
              <a:gd name="connsiteY10" fmla="*/ 568278 h 3552395"/>
              <a:gd name="connsiteX11" fmla="*/ 1339259 w 1378330"/>
              <a:gd name="connsiteY11" fmla="*/ 370570 h 3552395"/>
              <a:gd name="connsiteX12" fmla="*/ 1080119 w 1378330"/>
              <a:gd name="connsiteY12" fmla="*/ 216024 h 3552395"/>
              <a:gd name="connsiteX13" fmla="*/ 936103 w 1378330"/>
              <a:gd name="connsiteY13" fmla="*/ 0 h 3552395"/>
              <a:gd name="connsiteX0" fmla="*/ 0 w 1449800"/>
              <a:gd name="connsiteY0" fmla="*/ 3528392 h 3552395"/>
              <a:gd name="connsiteX1" fmla="*/ 359502 w 1449800"/>
              <a:gd name="connsiteY1" fmla="*/ 3528392 h 3552395"/>
              <a:gd name="connsiteX2" fmla="*/ 647534 w 1449800"/>
              <a:gd name="connsiteY2" fmla="*/ 3384376 h 3552395"/>
              <a:gd name="connsiteX3" fmla="*/ 842318 w 1449800"/>
              <a:gd name="connsiteY3" fmla="*/ 3056105 h 3552395"/>
              <a:gd name="connsiteX4" fmla="*/ 792891 w 1449800"/>
              <a:gd name="connsiteY4" fmla="*/ 2603024 h 3552395"/>
              <a:gd name="connsiteX5" fmla="*/ 924696 w 1449800"/>
              <a:gd name="connsiteY5" fmla="*/ 2355889 h 3552395"/>
              <a:gd name="connsiteX6" fmla="*/ 1015312 w 1449800"/>
              <a:gd name="connsiteY6" fmla="*/ 1746289 h 3552395"/>
              <a:gd name="connsiteX7" fmla="*/ 1023550 w 1449800"/>
              <a:gd name="connsiteY7" fmla="*/ 1202591 h 3552395"/>
              <a:gd name="connsiteX8" fmla="*/ 965885 w 1449800"/>
              <a:gd name="connsiteY8" fmla="*/ 955456 h 3552395"/>
              <a:gd name="connsiteX9" fmla="*/ 1138880 w 1449800"/>
              <a:gd name="connsiteY9" fmla="*/ 815413 h 3552395"/>
              <a:gd name="connsiteX10" fmla="*/ 1386015 w 1449800"/>
              <a:gd name="connsiteY10" fmla="*/ 568278 h 3552395"/>
              <a:gd name="connsiteX11" fmla="*/ 1410729 w 1449800"/>
              <a:gd name="connsiteY11" fmla="*/ 370570 h 3552395"/>
              <a:gd name="connsiteX12" fmla="*/ 1151589 w 1449800"/>
              <a:gd name="connsiteY12" fmla="*/ 216024 h 3552395"/>
              <a:gd name="connsiteX13" fmla="*/ 1007573 w 1449800"/>
              <a:gd name="connsiteY13" fmla="*/ 0 h 3552395"/>
              <a:gd name="connsiteX0" fmla="*/ 0 w 1449800"/>
              <a:gd name="connsiteY0" fmla="*/ 3528392 h 3552395"/>
              <a:gd name="connsiteX1" fmla="*/ 359502 w 1449800"/>
              <a:gd name="connsiteY1" fmla="*/ 3528392 h 3552395"/>
              <a:gd name="connsiteX2" fmla="*/ 647534 w 1449800"/>
              <a:gd name="connsiteY2" fmla="*/ 3384376 h 3552395"/>
              <a:gd name="connsiteX3" fmla="*/ 842319 w 1449800"/>
              <a:gd name="connsiteY3" fmla="*/ 3056105 h 3552395"/>
              <a:gd name="connsiteX4" fmla="*/ 792891 w 1449800"/>
              <a:gd name="connsiteY4" fmla="*/ 2603024 h 3552395"/>
              <a:gd name="connsiteX5" fmla="*/ 924696 w 1449800"/>
              <a:gd name="connsiteY5" fmla="*/ 2355889 h 3552395"/>
              <a:gd name="connsiteX6" fmla="*/ 1015312 w 1449800"/>
              <a:gd name="connsiteY6" fmla="*/ 1746289 h 3552395"/>
              <a:gd name="connsiteX7" fmla="*/ 1023550 w 1449800"/>
              <a:gd name="connsiteY7" fmla="*/ 1202591 h 3552395"/>
              <a:gd name="connsiteX8" fmla="*/ 965885 w 1449800"/>
              <a:gd name="connsiteY8" fmla="*/ 955456 h 3552395"/>
              <a:gd name="connsiteX9" fmla="*/ 1138880 w 1449800"/>
              <a:gd name="connsiteY9" fmla="*/ 815413 h 3552395"/>
              <a:gd name="connsiteX10" fmla="*/ 1386015 w 1449800"/>
              <a:gd name="connsiteY10" fmla="*/ 568278 h 3552395"/>
              <a:gd name="connsiteX11" fmla="*/ 1410729 w 1449800"/>
              <a:gd name="connsiteY11" fmla="*/ 370570 h 3552395"/>
              <a:gd name="connsiteX12" fmla="*/ 1151589 w 1449800"/>
              <a:gd name="connsiteY12" fmla="*/ 216024 h 3552395"/>
              <a:gd name="connsiteX13" fmla="*/ 1007573 w 1449800"/>
              <a:gd name="connsiteY13" fmla="*/ 0 h 3552395"/>
              <a:gd name="connsiteX0" fmla="*/ 0 w 1449800"/>
              <a:gd name="connsiteY0" fmla="*/ 3528392 h 3552395"/>
              <a:gd name="connsiteX1" fmla="*/ 359502 w 1449800"/>
              <a:gd name="connsiteY1" fmla="*/ 3528392 h 3552395"/>
              <a:gd name="connsiteX2" fmla="*/ 647534 w 1449800"/>
              <a:gd name="connsiteY2" fmla="*/ 3384376 h 3552395"/>
              <a:gd name="connsiteX3" fmla="*/ 842319 w 1449800"/>
              <a:gd name="connsiteY3" fmla="*/ 3056105 h 3552395"/>
              <a:gd name="connsiteX4" fmla="*/ 837924 w 1449800"/>
              <a:gd name="connsiteY4" fmla="*/ 3054101 h 3552395"/>
              <a:gd name="connsiteX5" fmla="*/ 792891 w 1449800"/>
              <a:gd name="connsiteY5" fmla="*/ 2603024 h 3552395"/>
              <a:gd name="connsiteX6" fmla="*/ 924696 w 1449800"/>
              <a:gd name="connsiteY6" fmla="*/ 2355889 h 3552395"/>
              <a:gd name="connsiteX7" fmla="*/ 1015312 w 1449800"/>
              <a:gd name="connsiteY7" fmla="*/ 1746289 h 3552395"/>
              <a:gd name="connsiteX8" fmla="*/ 1023550 w 1449800"/>
              <a:gd name="connsiteY8" fmla="*/ 1202591 h 3552395"/>
              <a:gd name="connsiteX9" fmla="*/ 965885 w 1449800"/>
              <a:gd name="connsiteY9" fmla="*/ 955456 h 3552395"/>
              <a:gd name="connsiteX10" fmla="*/ 1138880 w 1449800"/>
              <a:gd name="connsiteY10" fmla="*/ 815413 h 3552395"/>
              <a:gd name="connsiteX11" fmla="*/ 1386015 w 1449800"/>
              <a:gd name="connsiteY11" fmla="*/ 568278 h 3552395"/>
              <a:gd name="connsiteX12" fmla="*/ 1410729 w 1449800"/>
              <a:gd name="connsiteY12" fmla="*/ 370570 h 3552395"/>
              <a:gd name="connsiteX13" fmla="*/ 1151589 w 1449800"/>
              <a:gd name="connsiteY13" fmla="*/ 216024 h 3552395"/>
              <a:gd name="connsiteX14" fmla="*/ 1007573 w 1449800"/>
              <a:gd name="connsiteY14" fmla="*/ 0 h 3552395"/>
              <a:gd name="connsiteX0" fmla="*/ 0 w 1449800"/>
              <a:gd name="connsiteY0" fmla="*/ 3528392 h 3552395"/>
              <a:gd name="connsiteX1" fmla="*/ 359502 w 1449800"/>
              <a:gd name="connsiteY1" fmla="*/ 3528392 h 3552395"/>
              <a:gd name="connsiteX2" fmla="*/ 647534 w 1449800"/>
              <a:gd name="connsiteY2" fmla="*/ 3384376 h 3552395"/>
              <a:gd name="connsiteX3" fmla="*/ 842319 w 1449800"/>
              <a:gd name="connsiteY3" fmla="*/ 3056105 h 3552395"/>
              <a:gd name="connsiteX4" fmla="*/ 837924 w 1449800"/>
              <a:gd name="connsiteY4" fmla="*/ 3054101 h 3552395"/>
              <a:gd name="connsiteX5" fmla="*/ 880289 w 1449800"/>
              <a:gd name="connsiteY5" fmla="*/ 2799280 h 3552395"/>
              <a:gd name="connsiteX6" fmla="*/ 792891 w 1449800"/>
              <a:gd name="connsiteY6" fmla="*/ 2603024 h 3552395"/>
              <a:gd name="connsiteX7" fmla="*/ 924696 w 1449800"/>
              <a:gd name="connsiteY7" fmla="*/ 2355889 h 3552395"/>
              <a:gd name="connsiteX8" fmla="*/ 1015312 w 1449800"/>
              <a:gd name="connsiteY8" fmla="*/ 1746289 h 3552395"/>
              <a:gd name="connsiteX9" fmla="*/ 1023550 w 1449800"/>
              <a:gd name="connsiteY9" fmla="*/ 1202591 h 3552395"/>
              <a:gd name="connsiteX10" fmla="*/ 965885 w 1449800"/>
              <a:gd name="connsiteY10" fmla="*/ 955456 h 3552395"/>
              <a:gd name="connsiteX11" fmla="*/ 1138880 w 1449800"/>
              <a:gd name="connsiteY11" fmla="*/ 815413 h 3552395"/>
              <a:gd name="connsiteX12" fmla="*/ 1386015 w 1449800"/>
              <a:gd name="connsiteY12" fmla="*/ 568278 h 3552395"/>
              <a:gd name="connsiteX13" fmla="*/ 1410729 w 1449800"/>
              <a:gd name="connsiteY13" fmla="*/ 370570 h 3552395"/>
              <a:gd name="connsiteX14" fmla="*/ 1151589 w 1449800"/>
              <a:gd name="connsiteY14" fmla="*/ 216024 h 3552395"/>
              <a:gd name="connsiteX15" fmla="*/ 1007573 w 1449800"/>
              <a:gd name="connsiteY15" fmla="*/ 0 h 3552395"/>
              <a:gd name="connsiteX0" fmla="*/ 0 w 1449800"/>
              <a:gd name="connsiteY0" fmla="*/ 3528392 h 3552395"/>
              <a:gd name="connsiteX1" fmla="*/ 359502 w 1449800"/>
              <a:gd name="connsiteY1" fmla="*/ 3528392 h 3552395"/>
              <a:gd name="connsiteX2" fmla="*/ 647534 w 1449800"/>
              <a:gd name="connsiteY2" fmla="*/ 3384376 h 3552395"/>
              <a:gd name="connsiteX3" fmla="*/ 842319 w 1449800"/>
              <a:gd name="connsiteY3" fmla="*/ 3056105 h 3552395"/>
              <a:gd name="connsiteX4" fmla="*/ 837924 w 1449800"/>
              <a:gd name="connsiteY4" fmla="*/ 3054101 h 3552395"/>
              <a:gd name="connsiteX5" fmla="*/ 865655 w 1449800"/>
              <a:gd name="connsiteY5" fmla="*/ 2944332 h 3552395"/>
              <a:gd name="connsiteX6" fmla="*/ 880289 w 1449800"/>
              <a:gd name="connsiteY6" fmla="*/ 2799280 h 3552395"/>
              <a:gd name="connsiteX7" fmla="*/ 792891 w 1449800"/>
              <a:gd name="connsiteY7" fmla="*/ 2603024 h 3552395"/>
              <a:gd name="connsiteX8" fmla="*/ 924696 w 1449800"/>
              <a:gd name="connsiteY8" fmla="*/ 2355889 h 3552395"/>
              <a:gd name="connsiteX9" fmla="*/ 1015312 w 1449800"/>
              <a:gd name="connsiteY9" fmla="*/ 1746289 h 3552395"/>
              <a:gd name="connsiteX10" fmla="*/ 1023550 w 1449800"/>
              <a:gd name="connsiteY10" fmla="*/ 1202591 h 3552395"/>
              <a:gd name="connsiteX11" fmla="*/ 965885 w 1449800"/>
              <a:gd name="connsiteY11" fmla="*/ 955456 h 3552395"/>
              <a:gd name="connsiteX12" fmla="*/ 1138880 w 1449800"/>
              <a:gd name="connsiteY12" fmla="*/ 815413 h 3552395"/>
              <a:gd name="connsiteX13" fmla="*/ 1386015 w 1449800"/>
              <a:gd name="connsiteY13" fmla="*/ 568278 h 3552395"/>
              <a:gd name="connsiteX14" fmla="*/ 1410729 w 1449800"/>
              <a:gd name="connsiteY14" fmla="*/ 370570 h 3552395"/>
              <a:gd name="connsiteX15" fmla="*/ 1151589 w 1449800"/>
              <a:gd name="connsiteY15" fmla="*/ 216024 h 3552395"/>
              <a:gd name="connsiteX16" fmla="*/ 1007573 w 1449800"/>
              <a:gd name="connsiteY16" fmla="*/ 0 h 355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9800" h="3552395">
                <a:moveTo>
                  <a:pt x="0" y="3528392"/>
                </a:moveTo>
                <a:cubicBezTo>
                  <a:pt x="77573" y="3538002"/>
                  <a:pt x="251580" y="3552395"/>
                  <a:pt x="359502" y="3528392"/>
                </a:cubicBezTo>
                <a:cubicBezTo>
                  <a:pt x="467424" y="3504389"/>
                  <a:pt x="567065" y="3463090"/>
                  <a:pt x="647534" y="3384376"/>
                </a:cubicBezTo>
                <a:cubicBezTo>
                  <a:pt x="728003" y="3305662"/>
                  <a:pt x="810587" y="3111151"/>
                  <a:pt x="842319" y="3056105"/>
                </a:cubicBezTo>
                <a:cubicBezTo>
                  <a:pt x="874051" y="3001059"/>
                  <a:pt x="834035" y="3072730"/>
                  <a:pt x="837924" y="3054101"/>
                </a:cubicBezTo>
                <a:cubicBezTo>
                  <a:pt x="841813" y="3035472"/>
                  <a:pt x="858594" y="2986802"/>
                  <a:pt x="865655" y="2944332"/>
                </a:cubicBezTo>
                <a:cubicBezTo>
                  <a:pt x="872716" y="2901862"/>
                  <a:pt x="892416" y="2856165"/>
                  <a:pt x="880289" y="2799280"/>
                </a:cubicBezTo>
                <a:cubicBezTo>
                  <a:pt x="868162" y="2742395"/>
                  <a:pt x="785490" y="2676922"/>
                  <a:pt x="792891" y="2603024"/>
                </a:cubicBezTo>
                <a:cubicBezTo>
                  <a:pt x="800292" y="2529126"/>
                  <a:pt x="887626" y="2498678"/>
                  <a:pt x="924696" y="2355889"/>
                </a:cubicBezTo>
                <a:cubicBezTo>
                  <a:pt x="961766" y="2213100"/>
                  <a:pt x="998836" y="1938505"/>
                  <a:pt x="1015312" y="1746289"/>
                </a:cubicBezTo>
                <a:cubicBezTo>
                  <a:pt x="1031788" y="1554073"/>
                  <a:pt x="1031788" y="1334396"/>
                  <a:pt x="1023550" y="1202591"/>
                </a:cubicBezTo>
                <a:cubicBezTo>
                  <a:pt x="1015312" y="1070786"/>
                  <a:pt x="946663" y="1019986"/>
                  <a:pt x="965885" y="955456"/>
                </a:cubicBezTo>
                <a:cubicBezTo>
                  <a:pt x="985107" y="890926"/>
                  <a:pt x="1068858" y="879943"/>
                  <a:pt x="1138880" y="815413"/>
                </a:cubicBezTo>
                <a:cubicBezTo>
                  <a:pt x="1208902" y="750883"/>
                  <a:pt x="1340707" y="642418"/>
                  <a:pt x="1386015" y="568278"/>
                </a:cubicBezTo>
                <a:cubicBezTo>
                  <a:pt x="1431323" y="494138"/>
                  <a:pt x="1449800" y="429279"/>
                  <a:pt x="1410729" y="370570"/>
                </a:cubicBezTo>
                <a:cubicBezTo>
                  <a:pt x="1371658" y="311861"/>
                  <a:pt x="1218782" y="277786"/>
                  <a:pt x="1151589" y="216024"/>
                </a:cubicBezTo>
                <a:cubicBezTo>
                  <a:pt x="1084396" y="154262"/>
                  <a:pt x="1041814" y="27437"/>
                  <a:pt x="1007573" y="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500694" y="4143380"/>
            <a:ext cx="142876" cy="142876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643306" y="4643446"/>
            <a:ext cx="142876" cy="142876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000496" y="3071810"/>
            <a:ext cx="142876" cy="142876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000496" y="3357562"/>
            <a:ext cx="133659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2143108" y="4214818"/>
            <a:ext cx="142876" cy="142876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2714612" y="4071942"/>
            <a:ext cx="142876" cy="142876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500430" y="3286124"/>
            <a:ext cx="142876" cy="142876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286116" y="3071810"/>
            <a:ext cx="4905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Онега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3571868" y="4000504"/>
            <a:ext cx="142876" cy="142876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3652830" y="3714752"/>
            <a:ext cx="142876" cy="142876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TextBox 30"/>
          <p:cNvSpPr txBox="1">
            <a:spLocks noChangeArrowheads="1"/>
          </p:cNvSpPr>
          <p:nvPr/>
        </p:nvSpPr>
        <p:spPr bwMode="auto">
          <a:xfrm>
            <a:off x="4071934" y="3356432"/>
            <a:ext cx="9704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dirty="0" err="1" smtClean="0">
                <a:latin typeface="Arial" pitchFamily="34" charset="0"/>
                <a:cs typeface="Arial" pitchFamily="34" charset="0"/>
              </a:rPr>
              <a:t>Брин-Наволок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ая выноска 66"/>
          <p:cNvSpPr/>
          <p:nvPr/>
        </p:nvSpPr>
        <p:spPr>
          <a:xfrm>
            <a:off x="5429256" y="2786058"/>
            <a:ext cx="1857388" cy="571504"/>
          </a:xfrm>
          <a:prstGeom prst="wedgeRectCallout">
            <a:avLst>
              <a:gd name="adj1" fmla="val -90099"/>
              <a:gd name="adj2" fmla="val 164825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А/</a:t>
            </a:r>
            <a:r>
              <a:rPr lang="ru-RU" sz="1200" b="1" dirty="0" err="1" smtClean="0">
                <a:solidFill>
                  <a:srgbClr val="002060"/>
                </a:solidFill>
              </a:rPr>
              <a:t>д</a:t>
            </a:r>
            <a:r>
              <a:rPr lang="ru-RU" sz="1200" b="1" dirty="0" smtClean="0">
                <a:solidFill>
                  <a:srgbClr val="002060"/>
                </a:solidFill>
              </a:rPr>
              <a:t> М8 «Холмогоры» – Котлас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2023 год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8" name="Прямоугольная выноска 67"/>
          <p:cNvSpPr/>
          <p:nvPr/>
        </p:nvSpPr>
        <p:spPr>
          <a:xfrm>
            <a:off x="5429256" y="5000636"/>
            <a:ext cx="1857388" cy="571504"/>
          </a:xfrm>
          <a:prstGeom prst="wedgeRectCallout">
            <a:avLst>
              <a:gd name="adj1" fmla="val -83802"/>
              <a:gd name="adj2" fmla="val -13284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rgbClr val="002060"/>
                </a:solidFill>
              </a:rPr>
              <a:t>Чекшино-Тотьма-Котлас-Куратово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2020 год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5286380" y="5072074"/>
            <a:ext cx="142876" cy="142876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500694" y="4500570"/>
            <a:ext cx="1000132" cy="21431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Р-176 «ВЯТКА»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143108" y="2857496"/>
            <a:ext cx="857256" cy="21431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Р-21«КОЛА»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ая выноска 71"/>
          <p:cNvSpPr/>
          <p:nvPr/>
        </p:nvSpPr>
        <p:spPr>
          <a:xfrm>
            <a:off x="3428992" y="1714488"/>
            <a:ext cx="1857388" cy="571504"/>
          </a:xfrm>
          <a:prstGeom prst="wedgeRectCallout">
            <a:avLst>
              <a:gd name="adj1" fmla="val -56063"/>
              <a:gd name="adj2" fmla="val 208282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rgbClr val="002060"/>
                </a:solidFill>
              </a:rPr>
              <a:t>Брин-Наволок-Онега-а</a:t>
            </a:r>
            <a:r>
              <a:rPr lang="ru-RU" sz="1200" b="1" dirty="0" smtClean="0">
                <a:solidFill>
                  <a:srgbClr val="002060"/>
                </a:solidFill>
              </a:rPr>
              <a:t>/</a:t>
            </a:r>
            <a:r>
              <a:rPr lang="ru-RU" sz="1200" b="1" dirty="0" err="1" smtClean="0">
                <a:solidFill>
                  <a:srgbClr val="002060"/>
                </a:solidFill>
              </a:rPr>
              <a:t>д</a:t>
            </a:r>
            <a:r>
              <a:rPr lang="ru-RU" sz="1200" b="1" dirty="0" smtClean="0">
                <a:solidFill>
                  <a:srgbClr val="002060"/>
                </a:solidFill>
              </a:rPr>
              <a:t> Р21»Кола»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2029 год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73" name="Прямоугольная выноска 72"/>
          <p:cNvSpPr/>
          <p:nvPr/>
        </p:nvSpPr>
        <p:spPr>
          <a:xfrm>
            <a:off x="928662" y="4929198"/>
            <a:ext cx="2428892" cy="785818"/>
          </a:xfrm>
          <a:prstGeom prst="wedgeRectCallout">
            <a:avLst>
              <a:gd name="adj1" fmla="val 48659"/>
              <a:gd name="adj2" fmla="val -13284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«Лодейное </a:t>
            </a:r>
            <a:r>
              <a:rPr lang="ru-RU" sz="1200" b="1" dirty="0" err="1" smtClean="0">
                <a:solidFill>
                  <a:srgbClr val="002060"/>
                </a:solidFill>
              </a:rPr>
              <a:t>Поле-Вытегра-Прокшино-Плесецк-Брин-Наволок</a:t>
            </a:r>
            <a:r>
              <a:rPr lang="ru-RU" sz="1200" b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2019 год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786182" y="5072074"/>
            <a:ext cx="1214446" cy="21431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М8«ХОЛМОГОРЫ»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35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5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15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051720" y="2564904"/>
            <a:ext cx="4786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4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4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Состояние мостовых сооружений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sp>
        <p:nvSpPr>
          <p:cNvPr id="9" name="Rectangle 1030">
            <a:extLst>
              <a:ext uri="{FF2B5EF4-FFF2-40B4-BE49-F238E27FC236}">
                <a16:creationId xmlns="" xmlns:a16="http://schemas.microsoft.com/office/drawing/2014/main" id="{890A128C-919A-4EFB-A9DA-6B9D85BED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55" y="1928802"/>
            <a:ext cx="2275157" cy="3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</a:rPr>
              <a:t>208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 шт. капитальные</a:t>
            </a:r>
            <a:endParaRPr lang="ru-RU" sz="1400" b="1" dirty="0">
              <a:latin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DC0CB6D-3C43-4897-B2DE-F2EA4017153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246" y="2285992"/>
            <a:ext cx="2405939" cy="1590314"/>
          </a:xfrm>
          <a:prstGeom prst="rect">
            <a:avLst/>
          </a:prstGeom>
          <a:ln>
            <a:noFill/>
          </a:ln>
        </p:spPr>
      </p:pic>
      <p:sp>
        <p:nvSpPr>
          <p:cNvPr id="13" name="Rectangle 1030">
            <a:extLst>
              <a:ext uri="{FF2B5EF4-FFF2-40B4-BE49-F238E27FC236}">
                <a16:creationId xmlns="" xmlns:a16="http://schemas.microsoft.com/office/drawing/2014/main" id="{B713A050-BBAD-45D9-935F-D122FFBA1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273" y="3929066"/>
            <a:ext cx="2418033" cy="30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</a:rPr>
              <a:t>405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 шт. деревянные</a:t>
            </a:r>
            <a:endParaRPr lang="ru-RU" sz="1400" b="1" dirty="0">
              <a:latin typeface="Times New Roman" pitchFamily="18" charset="0"/>
            </a:endParaRPr>
          </a:p>
        </p:txBody>
      </p:sp>
      <p:pic>
        <p:nvPicPr>
          <p:cNvPr id="14" name="Picture 2" descr="C:\Documents and Settings\eugeneal\Рабочий стол\фото ремонты 2017\ФОТО объектов до ремонта\Икса_16+744_Забол-Сольв-Яренск\DSCF01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5321" y="4202278"/>
            <a:ext cx="2397985" cy="1584176"/>
          </a:xfrm>
          <a:prstGeom prst="rect">
            <a:avLst/>
          </a:prstGeom>
          <a:noFill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3500430" y="1214422"/>
          <a:ext cx="5293657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Rectangle 1030">
            <a:extLst>
              <a:ext uri="{FF2B5EF4-FFF2-40B4-BE49-F238E27FC236}">
                <a16:creationId xmlns="" xmlns:a16="http://schemas.microsoft.com/office/drawing/2014/main" id="{890A128C-919A-4EFB-A9DA-6B9D85BED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32" y="1214422"/>
            <a:ext cx="178595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sz="1600" b="1" dirty="0" smtClean="0">
                <a:solidFill>
                  <a:srgbClr val="002060"/>
                </a:solidFill>
              </a:rPr>
              <a:t>мостов </a:t>
            </a:r>
            <a:r>
              <a:rPr lang="ru-RU" sz="1600" b="1" dirty="0">
                <a:solidFill>
                  <a:srgbClr val="002060"/>
                </a:solidFill>
              </a:rPr>
              <a:t>и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eaLnBrk="0" hangingPunct="0"/>
            <a:r>
              <a:rPr lang="ru-RU" sz="1600" b="1" dirty="0" smtClean="0">
                <a:solidFill>
                  <a:srgbClr val="002060"/>
                </a:solidFill>
              </a:rPr>
              <a:t>путепроводов</a:t>
            </a:r>
            <a:endParaRPr lang="ru-RU" sz="1600" b="1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285720" y="1071547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613 </a:t>
            </a:r>
            <a:r>
              <a:rPr lang="ru-RU" sz="1400" b="1" dirty="0" err="1" smtClean="0">
                <a:solidFill>
                  <a:srgbClr val="002060"/>
                </a:solidFill>
              </a:rPr>
              <a:t>шт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-32" y="1857364"/>
            <a:ext cx="32861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759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«Развитие транспортной системы Архангельской области» 2014-2024</a:t>
            </a:r>
            <a:endParaRPr lang="ru-RU" sz="1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317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857875"/>
            <a:ext cx="8715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1655754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Утверждена: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постановлением Правительства Архангельской области от 08 октября 2013г. №463-ПП (в ред. от 31.10.2018г.)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Ответственный исполнитель 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Министерство транспорта Архангельской области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Цель государственной программы :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развитие транспортной системы для устойчивого социально-экономического развития Архангельской области, повышение уровня безопасности дорожного движения на территории Архангельской области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 стрелкой 33"/>
          <p:cNvCxnSpPr>
            <a:stCxn id="18" idx="2"/>
            <a:endCxn id="17" idx="0"/>
          </p:cNvCxnSpPr>
          <p:nvPr/>
        </p:nvCxnSpPr>
        <p:spPr>
          <a:xfrm rot="16200000" flipH="1">
            <a:off x="5357818" y="1071546"/>
            <a:ext cx="1785950" cy="3357586"/>
          </a:xfrm>
          <a:prstGeom prst="straightConnector1">
            <a:avLst/>
          </a:prstGeom>
          <a:ln w="222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8" idx="2"/>
            <a:endCxn id="16" idx="0"/>
          </p:cNvCxnSpPr>
          <p:nvPr/>
        </p:nvCxnSpPr>
        <p:spPr>
          <a:xfrm rot="16200000" flipH="1">
            <a:off x="4250529" y="2178835"/>
            <a:ext cx="1785950" cy="1143008"/>
          </a:xfrm>
          <a:prstGeom prst="straightConnector1">
            <a:avLst/>
          </a:prstGeom>
          <a:ln w="222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8" idx="2"/>
            <a:endCxn id="11" idx="0"/>
          </p:cNvCxnSpPr>
          <p:nvPr/>
        </p:nvCxnSpPr>
        <p:spPr>
          <a:xfrm rot="5400000">
            <a:off x="3143240" y="2214554"/>
            <a:ext cx="1785950" cy="1071570"/>
          </a:xfrm>
          <a:prstGeom prst="straightConnector1">
            <a:avLst/>
          </a:prstGeom>
          <a:ln w="222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8" idx="2"/>
            <a:endCxn id="10" idx="0"/>
          </p:cNvCxnSpPr>
          <p:nvPr/>
        </p:nvCxnSpPr>
        <p:spPr>
          <a:xfrm rot="5400000">
            <a:off x="2035951" y="1107265"/>
            <a:ext cx="1785950" cy="3286148"/>
          </a:xfrm>
          <a:prstGeom prst="straightConnector1">
            <a:avLst/>
          </a:prstGeom>
          <a:ln w="222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«Развитие транспортной системы Архангельской области» 2014-2024</a:t>
            </a:r>
            <a:endParaRPr lang="ru-RU" sz="1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317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857875"/>
            <a:ext cx="8715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214554"/>
            <a:ext cx="2428892" cy="107157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Подпрограмма №1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</a:endParaRPr>
          </a:p>
          <a:p>
            <a:pPr algn="ctr"/>
            <a:endParaRPr lang="ru-RU" sz="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</a:rPr>
              <a:t>«Проведение сбалансированной государственной тарифной политики на транспорте»</a:t>
            </a:r>
          </a:p>
          <a:p>
            <a:pPr algn="ctr"/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2214554"/>
            <a:ext cx="2428892" cy="107157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Подпрограмма №2</a:t>
            </a:r>
          </a:p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</a:rPr>
              <a:t>«Развитие общественного пассажирского транспорта и транспортной инфраструктуры Архангельской области»</a:t>
            </a:r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643314"/>
            <a:ext cx="2143140" cy="106204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Подпрограмма №3</a:t>
            </a:r>
          </a:p>
          <a:p>
            <a:pPr algn="ctr"/>
            <a:endParaRPr lang="ru-RU" sz="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 </a:t>
            </a:r>
            <a:r>
              <a:rPr lang="ru-RU" sz="900" b="1" dirty="0" smtClean="0">
                <a:solidFill>
                  <a:srgbClr val="002060"/>
                </a:solidFill>
              </a:rPr>
              <a:t>«Развитие и совершенствование сети автомобильных дорог общего пользования регионального значения»</a:t>
            </a:r>
          </a:p>
          <a:p>
            <a:pPr algn="ctr"/>
            <a:endParaRPr lang="ru-RU" sz="8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3643314"/>
            <a:ext cx="2143140" cy="107157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Подпрограмма №4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</a:rPr>
              <a:t>«Улучшение эксплуатационного состояния автомобильных дорог общего пользования регионального значения за счет ремонта, капитального ремонта и содержания»</a:t>
            </a:r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5074" y="2214554"/>
            <a:ext cx="2428892" cy="107157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Подпрограмма №5</a:t>
            </a:r>
          </a:p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</a:rPr>
              <a:t>«Создание условий для реализации государственной программы и осуществления иных расходов»</a:t>
            </a:r>
          </a:p>
          <a:p>
            <a:pPr algn="ctr"/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3643314"/>
            <a:ext cx="2143140" cy="107157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Подпрограмма №6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</a:rPr>
              <a:t>«Повышение безопасности дорожного движения в Архангельской области»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</a:endParaRPr>
          </a:p>
          <a:p>
            <a:pPr algn="ctr"/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58016" y="3643314"/>
            <a:ext cx="2143140" cy="106204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Подпрограмма №7</a:t>
            </a:r>
          </a:p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</a:rPr>
              <a:t>«Комплексное развитие объединенной дорожной сети Архангельской области и Архангельской городской агломерации»</a:t>
            </a:r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85918" y="1285860"/>
            <a:ext cx="5572164" cy="57150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«Развитие транспортной системы Архангельской области» (2014-2024)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cxnSp>
        <p:nvCxnSpPr>
          <p:cNvPr id="24" name="Прямая со стрелкой 23"/>
          <p:cNvCxnSpPr>
            <a:stCxn id="18" idx="2"/>
            <a:endCxn id="8" idx="0"/>
          </p:cNvCxnSpPr>
          <p:nvPr/>
        </p:nvCxnSpPr>
        <p:spPr>
          <a:xfrm rot="5400000">
            <a:off x="2964645" y="607199"/>
            <a:ext cx="357190" cy="2857520"/>
          </a:xfrm>
          <a:prstGeom prst="straightConnector1">
            <a:avLst/>
          </a:prstGeom>
          <a:ln w="222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8" idx="2"/>
            <a:endCxn id="13" idx="0"/>
          </p:cNvCxnSpPr>
          <p:nvPr/>
        </p:nvCxnSpPr>
        <p:spPr>
          <a:xfrm rot="16200000" flipH="1">
            <a:off x="5822165" y="607199"/>
            <a:ext cx="357190" cy="2857520"/>
          </a:xfrm>
          <a:prstGeom prst="straightConnector1">
            <a:avLst/>
          </a:prstGeom>
          <a:ln w="222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8" idx="2"/>
            <a:endCxn id="9" idx="0"/>
          </p:cNvCxnSpPr>
          <p:nvPr/>
        </p:nvCxnSpPr>
        <p:spPr>
          <a:xfrm rot="5400000">
            <a:off x="4393405" y="2035959"/>
            <a:ext cx="357190" cy="1588"/>
          </a:xfrm>
          <a:prstGeom prst="straightConnector1">
            <a:avLst/>
          </a:prstGeom>
          <a:ln w="222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 стрелкой 33"/>
          <p:cNvCxnSpPr>
            <a:stCxn id="18" idx="2"/>
            <a:endCxn id="17" idx="0"/>
          </p:cNvCxnSpPr>
          <p:nvPr/>
        </p:nvCxnSpPr>
        <p:spPr>
          <a:xfrm rot="16200000" flipH="1">
            <a:off x="5357818" y="1071546"/>
            <a:ext cx="1785950" cy="3357586"/>
          </a:xfrm>
          <a:prstGeom prst="straightConnector1">
            <a:avLst/>
          </a:prstGeom>
          <a:ln w="222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8" idx="2"/>
            <a:endCxn id="16" idx="0"/>
          </p:cNvCxnSpPr>
          <p:nvPr/>
        </p:nvCxnSpPr>
        <p:spPr>
          <a:xfrm rot="16200000" flipH="1">
            <a:off x="4250529" y="2178835"/>
            <a:ext cx="1785950" cy="1143008"/>
          </a:xfrm>
          <a:prstGeom prst="straightConnector1">
            <a:avLst/>
          </a:prstGeom>
          <a:ln w="222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8" idx="2"/>
            <a:endCxn id="11" idx="0"/>
          </p:cNvCxnSpPr>
          <p:nvPr/>
        </p:nvCxnSpPr>
        <p:spPr>
          <a:xfrm rot="5400000">
            <a:off x="3143240" y="2214554"/>
            <a:ext cx="1785950" cy="1071570"/>
          </a:xfrm>
          <a:prstGeom prst="straightConnector1">
            <a:avLst/>
          </a:prstGeom>
          <a:ln w="222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8" idx="2"/>
            <a:endCxn id="10" idx="0"/>
          </p:cNvCxnSpPr>
          <p:nvPr/>
        </p:nvCxnSpPr>
        <p:spPr>
          <a:xfrm rot="5400000">
            <a:off x="2035951" y="1107265"/>
            <a:ext cx="1785950" cy="3286148"/>
          </a:xfrm>
          <a:prstGeom prst="straightConnector1">
            <a:avLst/>
          </a:prstGeom>
          <a:ln w="222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«Развитие транспортной системы Архангельской области» 2014-2024</a:t>
            </a:r>
            <a:endParaRPr lang="ru-RU" sz="1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317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857875"/>
            <a:ext cx="8715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214554"/>
            <a:ext cx="2428892" cy="107157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Подпрограмма №1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</a:endParaRPr>
          </a:p>
          <a:p>
            <a:pPr algn="ctr"/>
            <a:endParaRPr lang="ru-RU" sz="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</a:rPr>
              <a:t>«Проведение сбалансированной государственной тарифной политики на транспорте»</a:t>
            </a:r>
          </a:p>
          <a:p>
            <a:pPr algn="ctr"/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2214554"/>
            <a:ext cx="2428892" cy="107157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Подпрограмма №2</a:t>
            </a:r>
          </a:p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</a:rPr>
              <a:t>«Развитие общественного пассажирского транспорта и транспортной инфраструктуры Архангельской области»</a:t>
            </a:r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643314"/>
            <a:ext cx="2143140" cy="106204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Подпрограмма №3</a:t>
            </a:r>
          </a:p>
          <a:p>
            <a:pPr algn="ctr"/>
            <a:endParaRPr lang="ru-RU" sz="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 </a:t>
            </a:r>
            <a:r>
              <a:rPr lang="ru-RU" sz="900" b="1" dirty="0" smtClean="0">
                <a:solidFill>
                  <a:srgbClr val="002060"/>
                </a:solidFill>
              </a:rPr>
              <a:t>«Развитие и совершенствование сети автомобильных дорог общего пользования регионального значения»</a:t>
            </a:r>
          </a:p>
          <a:p>
            <a:pPr algn="ctr"/>
            <a:endParaRPr lang="ru-RU" sz="8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3643314"/>
            <a:ext cx="2143140" cy="107157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Подпрограмма №4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</a:rPr>
              <a:t>«Улучшение эксплуатационного состояния автомобильных дорог общего пользования регионального значения за счет ремонта, капитального ремонта и содержания»</a:t>
            </a:r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5074" y="2214554"/>
            <a:ext cx="2428892" cy="107157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Подпрограмма №5</a:t>
            </a:r>
          </a:p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</a:rPr>
              <a:t>«Создание условий для реализации государственной программы и осуществления иных расходов»</a:t>
            </a:r>
          </a:p>
          <a:p>
            <a:pPr algn="ctr"/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3643314"/>
            <a:ext cx="2143140" cy="107157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Подпрограмма №6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</a:rPr>
              <a:t>«Повышение безопасности дорожного движения в Архангельской области»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</a:endParaRPr>
          </a:p>
          <a:p>
            <a:pPr algn="ctr"/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58016" y="3643314"/>
            <a:ext cx="2143140" cy="106204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Подпрограмма №7</a:t>
            </a:r>
          </a:p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</a:rPr>
              <a:t>«Комплексное развитие объединенной дорожной сети Архангельской области и Архангельской городской агломерации»</a:t>
            </a:r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85918" y="1285860"/>
            <a:ext cx="5572164" cy="57150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«Развитие транспортной системы Архангельской области» (2014-2024)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 rot="5400000">
            <a:off x="3321834" y="1678768"/>
            <a:ext cx="357189" cy="6572297"/>
          </a:xfrm>
          <a:prstGeom prst="rightBrace">
            <a:avLst>
              <a:gd name="adj1" fmla="val 8333"/>
              <a:gd name="adj2" fmla="val 59868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42976" y="5214950"/>
            <a:ext cx="3357586" cy="42862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</a:rPr>
              <a:t>Ответственный исполнитель: 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</a:rPr>
              <a:t>ГКУ АО «ДА </a:t>
            </a:r>
            <a:r>
              <a:rPr lang="ru-RU" sz="1000" b="1" dirty="0" err="1" smtClean="0">
                <a:solidFill>
                  <a:srgbClr val="002060"/>
                </a:solidFill>
              </a:rPr>
              <a:t>Архангельскавтодор</a:t>
            </a:r>
            <a:r>
              <a:rPr lang="ru-RU" sz="1000" b="1" dirty="0" smtClean="0">
                <a:solidFill>
                  <a:srgbClr val="002060"/>
                </a:solidFill>
              </a:rPr>
              <a:t>»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86314" y="5214950"/>
            <a:ext cx="4071966" cy="42862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</a:rPr>
              <a:t>Соисполнитель: ГКУ АО «ДА </a:t>
            </a:r>
            <a:r>
              <a:rPr lang="ru-RU" sz="1000" b="1" dirty="0" err="1" smtClean="0">
                <a:solidFill>
                  <a:srgbClr val="002060"/>
                </a:solidFill>
              </a:rPr>
              <a:t>Архангельскавтодор</a:t>
            </a:r>
            <a:r>
              <a:rPr lang="ru-RU" sz="1000" b="1" dirty="0" smtClean="0">
                <a:solidFill>
                  <a:srgbClr val="002060"/>
                </a:solidFill>
              </a:rPr>
              <a:t>»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 rot="5400000">
            <a:off x="7750991" y="3893346"/>
            <a:ext cx="357189" cy="2143141"/>
          </a:xfrm>
          <a:prstGeom prst="rightBrace">
            <a:avLst>
              <a:gd name="adj1" fmla="val 8333"/>
              <a:gd name="adj2" fmla="val 75658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>
            <a:stCxn id="18" idx="2"/>
            <a:endCxn id="8" idx="0"/>
          </p:cNvCxnSpPr>
          <p:nvPr/>
        </p:nvCxnSpPr>
        <p:spPr>
          <a:xfrm rot="5400000">
            <a:off x="2964645" y="607199"/>
            <a:ext cx="357190" cy="2857520"/>
          </a:xfrm>
          <a:prstGeom prst="straightConnector1">
            <a:avLst/>
          </a:prstGeom>
          <a:ln w="222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8" idx="2"/>
            <a:endCxn id="13" idx="0"/>
          </p:cNvCxnSpPr>
          <p:nvPr/>
        </p:nvCxnSpPr>
        <p:spPr>
          <a:xfrm rot="16200000" flipH="1">
            <a:off x="5822165" y="607199"/>
            <a:ext cx="357190" cy="2857520"/>
          </a:xfrm>
          <a:prstGeom prst="straightConnector1">
            <a:avLst/>
          </a:prstGeom>
          <a:ln w="222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8" idx="2"/>
            <a:endCxn id="9" idx="0"/>
          </p:cNvCxnSpPr>
          <p:nvPr/>
        </p:nvCxnSpPr>
        <p:spPr>
          <a:xfrm rot="5400000">
            <a:off x="4393405" y="2035959"/>
            <a:ext cx="357190" cy="1588"/>
          </a:xfrm>
          <a:prstGeom prst="straightConnector1">
            <a:avLst/>
          </a:prstGeom>
          <a:ln w="222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Структура доходов дорожного фонда в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2018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году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858080-6F5D-493F-A870-180EE8DAF9E5}"/>
              </a:ext>
            </a:extLst>
          </p:cNvPr>
          <p:cNvSpPr txBox="1"/>
          <p:nvPr/>
        </p:nvSpPr>
        <p:spPr>
          <a:xfrm>
            <a:off x="3825129" y="1273718"/>
            <a:ext cx="453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объем регионального дорожного фонда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4338" name="Picture 2" descr="D:\mydocuments\Documents\000-Общие для судьи, администрации и пр\презентация-доходы 201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997087"/>
            <a:ext cx="7500990" cy="386080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285720" y="1071547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4 135,27</a:t>
            </a:r>
            <a:r>
              <a:rPr lang="ru-RU" b="1" dirty="0" smtClean="0">
                <a:solidFill>
                  <a:srgbClr val="002060"/>
                </a:solidFill>
              </a:rPr>
              <a:t>млн.руб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-32" y="1857364"/>
            <a:ext cx="55721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62062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5795</TotalTime>
  <Words>1833</Words>
  <Application>Microsoft Office PowerPoint</Application>
  <PresentationFormat>Экран (4:3)</PresentationFormat>
  <Paragraphs>448</Paragraphs>
  <Slides>41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__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Дорожная деятельность на региональной сети автодорог Архангельской области,  итоги 2016 года, планы на 2017 год.</dc:title>
  <dc:creator>_</dc:creator>
  <cp:lastModifiedBy>Igornp</cp:lastModifiedBy>
  <cp:revision>556</cp:revision>
  <dcterms:created xsi:type="dcterms:W3CDTF">2017-04-06T11:53:16Z</dcterms:created>
  <dcterms:modified xsi:type="dcterms:W3CDTF">2018-12-07T08:32:00Z</dcterms:modified>
</cp:coreProperties>
</file>