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685" r:id="rId3"/>
  </p:sldMasterIdLst>
  <p:notesMasterIdLst>
    <p:notesMasterId r:id="rId28"/>
  </p:notesMasterIdLst>
  <p:sldIdLst>
    <p:sldId id="256" r:id="rId4"/>
    <p:sldId id="287" r:id="rId5"/>
    <p:sldId id="286" r:id="rId6"/>
    <p:sldId id="257" r:id="rId7"/>
    <p:sldId id="259" r:id="rId8"/>
    <p:sldId id="288" r:id="rId9"/>
    <p:sldId id="275" r:id="rId10"/>
    <p:sldId id="290" r:id="rId11"/>
    <p:sldId id="291" r:id="rId12"/>
    <p:sldId id="262" r:id="rId13"/>
    <p:sldId id="295" r:id="rId14"/>
    <p:sldId id="296" r:id="rId15"/>
    <p:sldId id="297" r:id="rId16"/>
    <p:sldId id="294" r:id="rId17"/>
    <p:sldId id="300" r:id="rId18"/>
    <p:sldId id="299" r:id="rId19"/>
    <p:sldId id="298" r:id="rId20"/>
    <p:sldId id="301" r:id="rId21"/>
    <p:sldId id="302" r:id="rId22"/>
    <p:sldId id="304" r:id="rId23"/>
    <p:sldId id="267" r:id="rId24"/>
    <p:sldId id="303" r:id="rId25"/>
    <p:sldId id="306" r:id="rId26"/>
    <p:sldId id="270" r:id="rId27"/>
  </p:sldIdLst>
  <p:sldSz cx="12192000" cy="6858000"/>
  <p:notesSz cx="6858000" cy="9144000"/>
  <p:defaultTextStyle>
    <a:defPPr>
      <a:defRPr lang="ru-RU"/>
    </a:defPPr>
    <a:lvl1pPr marL="0" algn="l" defTabSz="91408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042" algn="l" defTabSz="91408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084" algn="l" defTabSz="91408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126" algn="l" defTabSz="91408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166" algn="l" defTabSz="91408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208" algn="l" defTabSz="91408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250" algn="l" defTabSz="91408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9292" algn="l" defTabSz="91408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6334" algn="l" defTabSz="91408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66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9BC674-5B3D-494F-9757-B3C7EB595D2C}" type="datetimeFigureOut">
              <a:rPr lang="ru-RU" smtClean="0"/>
              <a:t>14.11.2019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AE9B61-2CD8-44EA-8D85-CEF3D4A9F1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4963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08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042" algn="l" defTabSz="91408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084" algn="l" defTabSz="91408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126" algn="l" defTabSz="91408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166" algn="l" defTabSz="91408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208" algn="l" defTabSz="91408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250" algn="l" defTabSz="91408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292" algn="l" defTabSz="91408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334" algn="l" defTabSz="91408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57A1F4-1B2B-44E8-A285-B6AC46577A57}" type="slidenum">
              <a:rPr lang="ru-RU" smtClean="0">
                <a:solidFill>
                  <a:prstClr val="black"/>
                </a:solidFill>
              </a:rPr>
              <a:pPr/>
              <a:t>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44443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042" indent="0" algn="ctr">
              <a:buNone/>
              <a:defRPr sz="2000"/>
            </a:lvl2pPr>
            <a:lvl3pPr marL="914084" indent="0" algn="ctr">
              <a:buNone/>
              <a:defRPr sz="1800"/>
            </a:lvl3pPr>
            <a:lvl4pPr marL="1371126" indent="0" algn="ctr">
              <a:buNone/>
              <a:defRPr sz="1600"/>
            </a:lvl4pPr>
            <a:lvl5pPr marL="1828166" indent="0" algn="ctr">
              <a:buNone/>
              <a:defRPr sz="1600"/>
            </a:lvl5pPr>
            <a:lvl6pPr marL="2285208" indent="0" algn="ctr">
              <a:buNone/>
              <a:defRPr sz="1600"/>
            </a:lvl6pPr>
            <a:lvl7pPr marL="2742250" indent="0" algn="ctr">
              <a:buNone/>
              <a:defRPr sz="1600"/>
            </a:lvl7pPr>
            <a:lvl8pPr marL="3199292" indent="0" algn="ctr">
              <a:buNone/>
              <a:defRPr sz="1600"/>
            </a:lvl8pPr>
            <a:lvl9pPr marL="3656334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ED915-761C-459A-A3F7-84C796349433}" type="datetimeFigureOut">
              <a:rPr lang="ru-RU" smtClean="0"/>
              <a:t>14.11.2019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DEE3C-0392-45A3-949E-FCDA60CA76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37447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ED915-761C-459A-A3F7-84C796349433}" type="datetimeFigureOut">
              <a:rPr lang="ru-RU" smtClean="0"/>
              <a:t>14.11.2019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DEE3C-0392-45A3-949E-FCDA60CA76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81680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ED915-761C-459A-A3F7-84C796349433}" type="datetimeFigureOut">
              <a:rPr lang="ru-RU" smtClean="0"/>
              <a:t>14.11.2019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DEE3C-0392-45A3-949E-FCDA60CA76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5361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9824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609588" y="273517"/>
            <a:ext cx="10972402" cy="1145009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39" name="PlaceHolder 2"/>
          <p:cNvSpPr>
            <a:spLocks noGrp="1"/>
          </p:cNvSpPr>
          <p:nvPr>
            <p:ph type="subTitle"/>
          </p:nvPr>
        </p:nvSpPr>
        <p:spPr>
          <a:xfrm>
            <a:off x="609588" y="1604680"/>
            <a:ext cx="10972402" cy="3977321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  <p:extLst>
      <p:ext uri="{BB962C8B-B14F-4D97-AF65-F5344CB8AC3E}">
        <p14:creationId xmlns:p14="http://schemas.microsoft.com/office/powerpoint/2010/main" val="12007793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609588" y="273517"/>
            <a:ext cx="10972402" cy="1145009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41" name="PlaceHolder 2"/>
          <p:cNvSpPr>
            <a:spLocks noGrp="1"/>
          </p:cNvSpPr>
          <p:nvPr>
            <p:ph type="body"/>
          </p:nvPr>
        </p:nvSpPr>
        <p:spPr>
          <a:xfrm>
            <a:off x="609588" y="1604680"/>
            <a:ext cx="10972402" cy="3977321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811576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609588" y="273517"/>
            <a:ext cx="10972402" cy="1145009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43" name="PlaceHolder 2"/>
          <p:cNvSpPr>
            <a:spLocks noGrp="1"/>
          </p:cNvSpPr>
          <p:nvPr>
            <p:ph type="body"/>
          </p:nvPr>
        </p:nvSpPr>
        <p:spPr>
          <a:xfrm>
            <a:off x="609588" y="1604680"/>
            <a:ext cx="5354366" cy="3977321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44" name="PlaceHolder 3"/>
          <p:cNvSpPr>
            <a:spLocks noGrp="1"/>
          </p:cNvSpPr>
          <p:nvPr>
            <p:ph type="body"/>
          </p:nvPr>
        </p:nvSpPr>
        <p:spPr>
          <a:xfrm>
            <a:off x="6231809" y="1604680"/>
            <a:ext cx="5354366" cy="3977321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478110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laceHolder 1"/>
          <p:cNvSpPr>
            <a:spLocks noGrp="1"/>
          </p:cNvSpPr>
          <p:nvPr>
            <p:ph type="title"/>
          </p:nvPr>
        </p:nvSpPr>
        <p:spPr>
          <a:xfrm>
            <a:off x="609588" y="273517"/>
            <a:ext cx="10972402" cy="1145009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  <p:extLst>
      <p:ext uri="{BB962C8B-B14F-4D97-AF65-F5344CB8AC3E}">
        <p14:creationId xmlns:p14="http://schemas.microsoft.com/office/powerpoint/2010/main" val="4806245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subTitle"/>
          </p:nvPr>
        </p:nvSpPr>
        <p:spPr>
          <a:xfrm>
            <a:off x="609588" y="273515"/>
            <a:ext cx="10972402" cy="5308157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  <p:extLst>
      <p:ext uri="{BB962C8B-B14F-4D97-AF65-F5344CB8AC3E}">
        <p14:creationId xmlns:p14="http://schemas.microsoft.com/office/powerpoint/2010/main" val="12251750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609588" y="273517"/>
            <a:ext cx="10972402" cy="1145009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48" name="PlaceHolder 2"/>
          <p:cNvSpPr>
            <a:spLocks noGrp="1"/>
          </p:cNvSpPr>
          <p:nvPr>
            <p:ph type="body"/>
          </p:nvPr>
        </p:nvSpPr>
        <p:spPr>
          <a:xfrm>
            <a:off x="609588" y="1604680"/>
            <a:ext cx="5354366" cy="1897135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49" name="PlaceHolder 3"/>
          <p:cNvSpPr>
            <a:spLocks noGrp="1"/>
          </p:cNvSpPr>
          <p:nvPr>
            <p:ph type="body"/>
          </p:nvPr>
        </p:nvSpPr>
        <p:spPr>
          <a:xfrm>
            <a:off x="609588" y="3682253"/>
            <a:ext cx="5354366" cy="1897135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50" name="PlaceHolder 4"/>
          <p:cNvSpPr>
            <a:spLocks noGrp="1"/>
          </p:cNvSpPr>
          <p:nvPr>
            <p:ph type="body"/>
          </p:nvPr>
        </p:nvSpPr>
        <p:spPr>
          <a:xfrm>
            <a:off x="6231809" y="1604680"/>
            <a:ext cx="5354366" cy="3977321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2323613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609588" y="273517"/>
            <a:ext cx="10972402" cy="1145009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52" name="PlaceHolder 2"/>
          <p:cNvSpPr>
            <a:spLocks noGrp="1"/>
          </p:cNvSpPr>
          <p:nvPr>
            <p:ph type="body"/>
          </p:nvPr>
        </p:nvSpPr>
        <p:spPr>
          <a:xfrm>
            <a:off x="609588" y="1604680"/>
            <a:ext cx="5354366" cy="3977321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53" name="PlaceHolder 3"/>
          <p:cNvSpPr>
            <a:spLocks noGrp="1"/>
          </p:cNvSpPr>
          <p:nvPr>
            <p:ph type="body"/>
          </p:nvPr>
        </p:nvSpPr>
        <p:spPr>
          <a:xfrm>
            <a:off x="6231809" y="1604680"/>
            <a:ext cx="5354366" cy="1897135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54" name="PlaceHolder 4"/>
          <p:cNvSpPr>
            <a:spLocks noGrp="1"/>
          </p:cNvSpPr>
          <p:nvPr>
            <p:ph type="body"/>
          </p:nvPr>
        </p:nvSpPr>
        <p:spPr>
          <a:xfrm>
            <a:off x="6231809" y="3682253"/>
            <a:ext cx="5354366" cy="1897135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86830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ED915-761C-459A-A3F7-84C796349433}" type="datetimeFigureOut">
              <a:rPr lang="ru-RU" smtClean="0"/>
              <a:t>14.11.2019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DEE3C-0392-45A3-949E-FCDA60CA76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02016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609588" y="273517"/>
            <a:ext cx="10972402" cy="1145009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56" name="PlaceHolder 2"/>
          <p:cNvSpPr>
            <a:spLocks noGrp="1"/>
          </p:cNvSpPr>
          <p:nvPr>
            <p:ph type="body"/>
          </p:nvPr>
        </p:nvSpPr>
        <p:spPr>
          <a:xfrm>
            <a:off x="609588" y="1604680"/>
            <a:ext cx="5354366" cy="1897135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57" name="PlaceHolder 3"/>
          <p:cNvSpPr>
            <a:spLocks noGrp="1"/>
          </p:cNvSpPr>
          <p:nvPr>
            <p:ph type="body"/>
          </p:nvPr>
        </p:nvSpPr>
        <p:spPr>
          <a:xfrm>
            <a:off x="6231809" y="1604680"/>
            <a:ext cx="5354366" cy="1897135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58" name="PlaceHolder 4"/>
          <p:cNvSpPr>
            <a:spLocks noGrp="1"/>
          </p:cNvSpPr>
          <p:nvPr>
            <p:ph type="body"/>
          </p:nvPr>
        </p:nvSpPr>
        <p:spPr>
          <a:xfrm>
            <a:off x="609588" y="3682253"/>
            <a:ext cx="10972402" cy="1897135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4766795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609588" y="273517"/>
            <a:ext cx="10972402" cy="1145009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609588" y="1604680"/>
            <a:ext cx="10972402" cy="1897135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61" name="PlaceHolder 3"/>
          <p:cNvSpPr>
            <a:spLocks noGrp="1"/>
          </p:cNvSpPr>
          <p:nvPr>
            <p:ph type="body"/>
          </p:nvPr>
        </p:nvSpPr>
        <p:spPr>
          <a:xfrm>
            <a:off x="609588" y="3682253"/>
            <a:ext cx="10972402" cy="1897135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6514860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PlaceHolder 1"/>
          <p:cNvSpPr>
            <a:spLocks noGrp="1"/>
          </p:cNvSpPr>
          <p:nvPr>
            <p:ph type="title"/>
          </p:nvPr>
        </p:nvSpPr>
        <p:spPr>
          <a:xfrm>
            <a:off x="609588" y="273517"/>
            <a:ext cx="10972402" cy="1145009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63" name="PlaceHolder 2"/>
          <p:cNvSpPr>
            <a:spLocks noGrp="1"/>
          </p:cNvSpPr>
          <p:nvPr>
            <p:ph type="body"/>
          </p:nvPr>
        </p:nvSpPr>
        <p:spPr>
          <a:xfrm>
            <a:off x="609588" y="1604680"/>
            <a:ext cx="5354366" cy="1897135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64" name="PlaceHolder 3"/>
          <p:cNvSpPr>
            <a:spLocks noGrp="1"/>
          </p:cNvSpPr>
          <p:nvPr>
            <p:ph type="body"/>
          </p:nvPr>
        </p:nvSpPr>
        <p:spPr>
          <a:xfrm>
            <a:off x="6231809" y="1604680"/>
            <a:ext cx="5354366" cy="1897135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65" name="PlaceHolder 4"/>
          <p:cNvSpPr>
            <a:spLocks noGrp="1"/>
          </p:cNvSpPr>
          <p:nvPr>
            <p:ph type="body"/>
          </p:nvPr>
        </p:nvSpPr>
        <p:spPr>
          <a:xfrm>
            <a:off x="6231809" y="3682253"/>
            <a:ext cx="5354366" cy="1897135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66" name="PlaceHolder 5"/>
          <p:cNvSpPr>
            <a:spLocks noGrp="1"/>
          </p:cNvSpPr>
          <p:nvPr>
            <p:ph type="body"/>
          </p:nvPr>
        </p:nvSpPr>
        <p:spPr>
          <a:xfrm>
            <a:off x="609588" y="3682253"/>
            <a:ext cx="5354366" cy="1897135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2959240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609588" y="273517"/>
            <a:ext cx="10972402" cy="1145009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68" name="PlaceHolder 2"/>
          <p:cNvSpPr>
            <a:spLocks noGrp="1"/>
          </p:cNvSpPr>
          <p:nvPr>
            <p:ph type="body"/>
          </p:nvPr>
        </p:nvSpPr>
        <p:spPr>
          <a:xfrm>
            <a:off x="609588" y="1604680"/>
            <a:ext cx="10972402" cy="3977321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69" name="PlaceHolder 3"/>
          <p:cNvSpPr>
            <a:spLocks noGrp="1"/>
          </p:cNvSpPr>
          <p:nvPr>
            <p:ph type="body"/>
          </p:nvPr>
        </p:nvSpPr>
        <p:spPr>
          <a:xfrm>
            <a:off x="609588" y="1604680"/>
            <a:ext cx="10972402" cy="3977321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pic>
        <p:nvPicPr>
          <p:cNvPr id="70" name="Рисунок 69"/>
          <p:cNvPicPr/>
          <p:nvPr/>
        </p:nvPicPr>
        <p:blipFill>
          <a:blip r:embed="rId2"/>
          <a:stretch/>
        </p:blipFill>
        <p:spPr>
          <a:xfrm>
            <a:off x="3318163" y="1604514"/>
            <a:ext cx="5554893" cy="3977321"/>
          </a:xfrm>
          <a:prstGeom prst="rect">
            <a:avLst/>
          </a:prstGeom>
          <a:ln>
            <a:noFill/>
          </a:ln>
        </p:spPr>
      </p:pic>
      <p:pic>
        <p:nvPicPr>
          <p:cNvPr id="71" name="Рисунок 70"/>
          <p:cNvPicPr/>
          <p:nvPr/>
        </p:nvPicPr>
        <p:blipFill>
          <a:blip r:embed="rId2"/>
          <a:stretch/>
        </p:blipFill>
        <p:spPr>
          <a:xfrm>
            <a:off x="3318163" y="1604514"/>
            <a:ext cx="5554893" cy="3977321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4156351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042" indent="0" algn="ctr">
              <a:buNone/>
              <a:defRPr sz="2000"/>
            </a:lvl2pPr>
            <a:lvl3pPr marL="914084" indent="0" algn="ctr">
              <a:buNone/>
              <a:defRPr sz="1800"/>
            </a:lvl3pPr>
            <a:lvl4pPr marL="1371126" indent="0" algn="ctr">
              <a:buNone/>
              <a:defRPr sz="1600"/>
            </a:lvl4pPr>
            <a:lvl5pPr marL="1828166" indent="0" algn="ctr">
              <a:buNone/>
              <a:defRPr sz="1600"/>
            </a:lvl5pPr>
            <a:lvl6pPr marL="2285208" indent="0" algn="ctr">
              <a:buNone/>
              <a:defRPr sz="1600"/>
            </a:lvl6pPr>
            <a:lvl7pPr marL="2742250" indent="0" algn="ctr">
              <a:buNone/>
              <a:defRPr sz="1600"/>
            </a:lvl7pPr>
            <a:lvl8pPr marL="3199292" indent="0" algn="ctr">
              <a:buNone/>
              <a:defRPr sz="1600"/>
            </a:lvl8pPr>
            <a:lvl9pPr marL="3656334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ED915-761C-459A-A3F7-84C79634943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14.11.2019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DEE3C-0392-45A3-949E-FCDA60CA76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739004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ED915-761C-459A-A3F7-84C79634943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14.11.2019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DEE3C-0392-45A3-949E-FCDA60CA76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172910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04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08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1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1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20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25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29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3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ED915-761C-459A-A3F7-84C79634943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14.11.2019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DEE3C-0392-45A3-949E-FCDA60CA76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524676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ED915-761C-459A-A3F7-84C79634943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14.11.2019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DEE3C-0392-45A3-949E-FCDA60CA76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95102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90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42" indent="0">
              <a:buNone/>
              <a:defRPr sz="2000" b="1"/>
            </a:lvl2pPr>
            <a:lvl3pPr marL="914084" indent="0">
              <a:buNone/>
              <a:defRPr sz="1800" b="1"/>
            </a:lvl3pPr>
            <a:lvl4pPr marL="1371126" indent="0">
              <a:buNone/>
              <a:defRPr sz="1600" b="1"/>
            </a:lvl4pPr>
            <a:lvl5pPr marL="1828166" indent="0">
              <a:buNone/>
              <a:defRPr sz="1600" b="1"/>
            </a:lvl5pPr>
            <a:lvl6pPr marL="2285208" indent="0">
              <a:buNone/>
              <a:defRPr sz="1600" b="1"/>
            </a:lvl6pPr>
            <a:lvl7pPr marL="2742250" indent="0">
              <a:buNone/>
              <a:defRPr sz="1600" b="1"/>
            </a:lvl7pPr>
            <a:lvl8pPr marL="3199292" indent="0">
              <a:buNone/>
              <a:defRPr sz="1600" b="1"/>
            </a:lvl8pPr>
            <a:lvl9pPr marL="3656334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90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42" indent="0">
              <a:buNone/>
              <a:defRPr sz="2000" b="1"/>
            </a:lvl2pPr>
            <a:lvl3pPr marL="914084" indent="0">
              <a:buNone/>
              <a:defRPr sz="1800" b="1"/>
            </a:lvl3pPr>
            <a:lvl4pPr marL="1371126" indent="0">
              <a:buNone/>
              <a:defRPr sz="1600" b="1"/>
            </a:lvl4pPr>
            <a:lvl5pPr marL="1828166" indent="0">
              <a:buNone/>
              <a:defRPr sz="1600" b="1"/>
            </a:lvl5pPr>
            <a:lvl6pPr marL="2285208" indent="0">
              <a:buNone/>
              <a:defRPr sz="1600" b="1"/>
            </a:lvl6pPr>
            <a:lvl7pPr marL="2742250" indent="0">
              <a:buNone/>
              <a:defRPr sz="1600" b="1"/>
            </a:lvl7pPr>
            <a:lvl8pPr marL="3199292" indent="0">
              <a:buNone/>
              <a:defRPr sz="1600" b="1"/>
            </a:lvl8pPr>
            <a:lvl9pPr marL="3656334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ED915-761C-459A-A3F7-84C79634943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14.11.2019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DEE3C-0392-45A3-949E-FCDA60CA76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39507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ED915-761C-459A-A3F7-84C79634943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14.11.2019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DEE3C-0392-45A3-949E-FCDA60CA76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36270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04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08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1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1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20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25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29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3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ED915-761C-459A-A3F7-84C796349433}" type="datetimeFigureOut">
              <a:rPr lang="ru-RU" smtClean="0"/>
              <a:t>14.11.2019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DEE3C-0392-45A3-949E-FCDA60CA76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924768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ED915-761C-459A-A3F7-84C79634943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14.11.2019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DEE3C-0392-45A3-949E-FCDA60CA76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677930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42" indent="0">
              <a:buNone/>
              <a:defRPr sz="1400"/>
            </a:lvl2pPr>
            <a:lvl3pPr marL="914084" indent="0">
              <a:buNone/>
              <a:defRPr sz="1200"/>
            </a:lvl3pPr>
            <a:lvl4pPr marL="1371126" indent="0">
              <a:buNone/>
              <a:defRPr sz="1000"/>
            </a:lvl4pPr>
            <a:lvl5pPr marL="1828166" indent="0">
              <a:buNone/>
              <a:defRPr sz="1000"/>
            </a:lvl5pPr>
            <a:lvl6pPr marL="2285208" indent="0">
              <a:buNone/>
              <a:defRPr sz="1000"/>
            </a:lvl6pPr>
            <a:lvl7pPr marL="2742250" indent="0">
              <a:buNone/>
              <a:defRPr sz="1000"/>
            </a:lvl7pPr>
            <a:lvl8pPr marL="3199292" indent="0">
              <a:buNone/>
              <a:defRPr sz="1000"/>
            </a:lvl8pPr>
            <a:lvl9pPr marL="3656334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ED915-761C-459A-A3F7-84C79634943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14.11.2019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DEE3C-0392-45A3-949E-FCDA60CA76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813213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042" indent="0">
              <a:buNone/>
              <a:defRPr sz="2800"/>
            </a:lvl2pPr>
            <a:lvl3pPr marL="914084" indent="0">
              <a:buNone/>
              <a:defRPr sz="2400"/>
            </a:lvl3pPr>
            <a:lvl4pPr marL="1371126" indent="0">
              <a:buNone/>
              <a:defRPr sz="2000"/>
            </a:lvl4pPr>
            <a:lvl5pPr marL="1828166" indent="0">
              <a:buNone/>
              <a:defRPr sz="2000"/>
            </a:lvl5pPr>
            <a:lvl6pPr marL="2285208" indent="0">
              <a:buNone/>
              <a:defRPr sz="2000"/>
            </a:lvl6pPr>
            <a:lvl7pPr marL="2742250" indent="0">
              <a:buNone/>
              <a:defRPr sz="2000"/>
            </a:lvl7pPr>
            <a:lvl8pPr marL="3199292" indent="0">
              <a:buNone/>
              <a:defRPr sz="2000"/>
            </a:lvl8pPr>
            <a:lvl9pPr marL="3656334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42" indent="0">
              <a:buNone/>
              <a:defRPr sz="1400"/>
            </a:lvl2pPr>
            <a:lvl3pPr marL="914084" indent="0">
              <a:buNone/>
              <a:defRPr sz="1200"/>
            </a:lvl3pPr>
            <a:lvl4pPr marL="1371126" indent="0">
              <a:buNone/>
              <a:defRPr sz="1000"/>
            </a:lvl4pPr>
            <a:lvl5pPr marL="1828166" indent="0">
              <a:buNone/>
              <a:defRPr sz="1000"/>
            </a:lvl5pPr>
            <a:lvl6pPr marL="2285208" indent="0">
              <a:buNone/>
              <a:defRPr sz="1000"/>
            </a:lvl6pPr>
            <a:lvl7pPr marL="2742250" indent="0">
              <a:buNone/>
              <a:defRPr sz="1000"/>
            </a:lvl7pPr>
            <a:lvl8pPr marL="3199292" indent="0">
              <a:buNone/>
              <a:defRPr sz="1000"/>
            </a:lvl8pPr>
            <a:lvl9pPr marL="3656334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ED915-761C-459A-A3F7-84C79634943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14.11.2019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DEE3C-0392-45A3-949E-FCDA60CA76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651561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ED915-761C-459A-A3F7-84C79634943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14.11.2019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DEE3C-0392-45A3-949E-FCDA60CA76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947755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ED915-761C-459A-A3F7-84C79634943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14.11.2019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DEE3C-0392-45A3-949E-FCDA60CA76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17168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ED915-761C-459A-A3F7-84C796349433}" type="datetimeFigureOut">
              <a:rPr lang="ru-RU" smtClean="0"/>
              <a:t>14.11.2019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DEE3C-0392-45A3-949E-FCDA60CA76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51117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90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42" indent="0">
              <a:buNone/>
              <a:defRPr sz="2000" b="1"/>
            </a:lvl2pPr>
            <a:lvl3pPr marL="914084" indent="0">
              <a:buNone/>
              <a:defRPr sz="1800" b="1"/>
            </a:lvl3pPr>
            <a:lvl4pPr marL="1371126" indent="0">
              <a:buNone/>
              <a:defRPr sz="1600" b="1"/>
            </a:lvl4pPr>
            <a:lvl5pPr marL="1828166" indent="0">
              <a:buNone/>
              <a:defRPr sz="1600" b="1"/>
            </a:lvl5pPr>
            <a:lvl6pPr marL="2285208" indent="0">
              <a:buNone/>
              <a:defRPr sz="1600" b="1"/>
            </a:lvl6pPr>
            <a:lvl7pPr marL="2742250" indent="0">
              <a:buNone/>
              <a:defRPr sz="1600" b="1"/>
            </a:lvl7pPr>
            <a:lvl8pPr marL="3199292" indent="0">
              <a:buNone/>
              <a:defRPr sz="1600" b="1"/>
            </a:lvl8pPr>
            <a:lvl9pPr marL="3656334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90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42" indent="0">
              <a:buNone/>
              <a:defRPr sz="2000" b="1"/>
            </a:lvl2pPr>
            <a:lvl3pPr marL="914084" indent="0">
              <a:buNone/>
              <a:defRPr sz="1800" b="1"/>
            </a:lvl3pPr>
            <a:lvl4pPr marL="1371126" indent="0">
              <a:buNone/>
              <a:defRPr sz="1600" b="1"/>
            </a:lvl4pPr>
            <a:lvl5pPr marL="1828166" indent="0">
              <a:buNone/>
              <a:defRPr sz="1600" b="1"/>
            </a:lvl5pPr>
            <a:lvl6pPr marL="2285208" indent="0">
              <a:buNone/>
              <a:defRPr sz="1600" b="1"/>
            </a:lvl6pPr>
            <a:lvl7pPr marL="2742250" indent="0">
              <a:buNone/>
              <a:defRPr sz="1600" b="1"/>
            </a:lvl7pPr>
            <a:lvl8pPr marL="3199292" indent="0">
              <a:buNone/>
              <a:defRPr sz="1600" b="1"/>
            </a:lvl8pPr>
            <a:lvl9pPr marL="3656334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ED915-761C-459A-A3F7-84C796349433}" type="datetimeFigureOut">
              <a:rPr lang="ru-RU" smtClean="0"/>
              <a:t>14.11.2019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DEE3C-0392-45A3-949E-FCDA60CA76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8530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ED915-761C-459A-A3F7-84C796349433}" type="datetimeFigureOut">
              <a:rPr lang="ru-RU" smtClean="0"/>
              <a:t>14.11.2019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DEE3C-0392-45A3-949E-FCDA60CA76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60209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ED915-761C-459A-A3F7-84C796349433}" type="datetimeFigureOut">
              <a:rPr lang="ru-RU" smtClean="0"/>
              <a:t>14.11.2019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DEE3C-0392-45A3-949E-FCDA60CA76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3475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42" indent="0">
              <a:buNone/>
              <a:defRPr sz="1400"/>
            </a:lvl2pPr>
            <a:lvl3pPr marL="914084" indent="0">
              <a:buNone/>
              <a:defRPr sz="1200"/>
            </a:lvl3pPr>
            <a:lvl4pPr marL="1371126" indent="0">
              <a:buNone/>
              <a:defRPr sz="1000"/>
            </a:lvl4pPr>
            <a:lvl5pPr marL="1828166" indent="0">
              <a:buNone/>
              <a:defRPr sz="1000"/>
            </a:lvl5pPr>
            <a:lvl6pPr marL="2285208" indent="0">
              <a:buNone/>
              <a:defRPr sz="1000"/>
            </a:lvl6pPr>
            <a:lvl7pPr marL="2742250" indent="0">
              <a:buNone/>
              <a:defRPr sz="1000"/>
            </a:lvl7pPr>
            <a:lvl8pPr marL="3199292" indent="0">
              <a:buNone/>
              <a:defRPr sz="1000"/>
            </a:lvl8pPr>
            <a:lvl9pPr marL="3656334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ED915-761C-459A-A3F7-84C796349433}" type="datetimeFigureOut">
              <a:rPr lang="ru-RU" smtClean="0"/>
              <a:t>14.11.2019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DEE3C-0392-45A3-949E-FCDA60CA76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03330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042" indent="0">
              <a:buNone/>
              <a:defRPr sz="2800"/>
            </a:lvl2pPr>
            <a:lvl3pPr marL="914084" indent="0">
              <a:buNone/>
              <a:defRPr sz="2400"/>
            </a:lvl3pPr>
            <a:lvl4pPr marL="1371126" indent="0">
              <a:buNone/>
              <a:defRPr sz="2000"/>
            </a:lvl4pPr>
            <a:lvl5pPr marL="1828166" indent="0">
              <a:buNone/>
              <a:defRPr sz="2000"/>
            </a:lvl5pPr>
            <a:lvl6pPr marL="2285208" indent="0">
              <a:buNone/>
              <a:defRPr sz="2000"/>
            </a:lvl6pPr>
            <a:lvl7pPr marL="2742250" indent="0">
              <a:buNone/>
              <a:defRPr sz="2000"/>
            </a:lvl7pPr>
            <a:lvl8pPr marL="3199292" indent="0">
              <a:buNone/>
              <a:defRPr sz="2000"/>
            </a:lvl8pPr>
            <a:lvl9pPr marL="3656334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42" indent="0">
              <a:buNone/>
              <a:defRPr sz="1400"/>
            </a:lvl2pPr>
            <a:lvl3pPr marL="914084" indent="0">
              <a:buNone/>
              <a:defRPr sz="1200"/>
            </a:lvl3pPr>
            <a:lvl4pPr marL="1371126" indent="0">
              <a:buNone/>
              <a:defRPr sz="1000"/>
            </a:lvl4pPr>
            <a:lvl5pPr marL="1828166" indent="0">
              <a:buNone/>
              <a:defRPr sz="1000"/>
            </a:lvl5pPr>
            <a:lvl6pPr marL="2285208" indent="0">
              <a:buNone/>
              <a:defRPr sz="1000"/>
            </a:lvl6pPr>
            <a:lvl7pPr marL="2742250" indent="0">
              <a:buNone/>
              <a:defRPr sz="1000"/>
            </a:lvl7pPr>
            <a:lvl8pPr marL="3199292" indent="0">
              <a:buNone/>
              <a:defRPr sz="1000"/>
            </a:lvl8pPr>
            <a:lvl9pPr marL="3656334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ED915-761C-459A-A3F7-84C796349433}" type="datetimeFigureOut">
              <a:rPr lang="ru-RU" smtClean="0"/>
              <a:t>14.11.2019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DEE3C-0392-45A3-949E-FCDA60CA76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08402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08" tIns="45704" rIns="91408" bIns="45704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08" tIns="45704" rIns="91408" bIns="45704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08" tIns="45704" rIns="91408" bIns="45704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8ED915-761C-459A-A3F7-84C796349433}" type="datetimeFigureOut">
              <a:rPr lang="ru-RU" smtClean="0"/>
              <a:t>14.11.2019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08" tIns="45704" rIns="91408" bIns="45704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08" tIns="45704" rIns="91408" bIns="4570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1DEE3C-0392-45A3-949E-FCDA60CA76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12909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08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20" indent="-228520" algn="l" defTabSz="91408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562" indent="-228520" algn="l" defTabSz="91408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604" indent="-228520" algn="l" defTabSz="91408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646" indent="-228520" algn="l" defTabSz="91408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688" indent="-228520" algn="l" defTabSz="91408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730" indent="-228520" algn="l" defTabSz="91408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772" indent="-228520" algn="l" defTabSz="91408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813" indent="-228520" algn="l" defTabSz="91408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855" indent="-228520" algn="l" defTabSz="91408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0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42" algn="l" defTabSz="9140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84" algn="l" defTabSz="9140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26" algn="l" defTabSz="9140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66" algn="l" defTabSz="9140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208" algn="l" defTabSz="9140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250" algn="l" defTabSz="9140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292" algn="l" defTabSz="9140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334" algn="l" defTabSz="9140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PlaceHolder 1"/>
          <p:cNvSpPr>
            <a:spLocks noGrp="1"/>
          </p:cNvSpPr>
          <p:nvPr>
            <p:ph type="title"/>
          </p:nvPr>
        </p:nvSpPr>
        <p:spPr>
          <a:xfrm>
            <a:off x="609588" y="273517"/>
            <a:ext cx="10972402" cy="1145009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ru-RU" sz="2100">
                <a:latin typeface="Arial"/>
              </a:rPr>
              <a:t>Для правки текста заголовка щёлкните мышью</a:t>
            </a:r>
            <a:endParaRPr/>
          </a:p>
        </p:txBody>
      </p:sp>
      <p:sp>
        <p:nvSpPr>
          <p:cNvPr id="37" name="PlaceHolder 2"/>
          <p:cNvSpPr>
            <a:spLocks noGrp="1"/>
          </p:cNvSpPr>
          <p:nvPr>
            <p:ph type="body"/>
          </p:nvPr>
        </p:nvSpPr>
        <p:spPr>
          <a:xfrm>
            <a:off x="609588" y="1604680"/>
            <a:ext cx="10972402" cy="3977321"/>
          </a:xfrm>
          <a:prstGeom prst="rect">
            <a:avLst/>
          </a:prstGeom>
        </p:spPr>
        <p:txBody>
          <a:bodyPr lIns="0" tIns="0" rIns="0" bIns="0"/>
          <a:lstStyle/>
          <a:p>
            <a:pPr>
              <a:buSzPct val="45000"/>
              <a:buFont typeface="StarSymbol"/>
              <a:buChar char=""/>
            </a:pPr>
            <a:r>
              <a:rPr lang="ru-RU" sz="1600">
                <a:latin typeface="Arial"/>
              </a:rPr>
              <a:t>Для правки структуры щёлкните мышью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ru-RU" sz="1400">
                <a:latin typeface="Arial"/>
              </a:rPr>
              <a:t>Второй уровень структуры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ru-RU" sz="1200">
                <a:latin typeface="Arial"/>
              </a:rPr>
              <a:t>Третий уровень структуры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ru-RU" sz="1000">
                <a:latin typeface="Arial"/>
              </a:rPr>
              <a:t>Четвёртый уровень структуры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ru-RU" sz="1000">
                <a:latin typeface="Arial"/>
              </a:rPr>
              <a:t>Пятый уровень структуры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ru-RU" sz="1000">
                <a:latin typeface="Arial"/>
              </a:rPr>
              <a:t>Шестой уровень структуры</a:t>
            </a:r>
            <a:endParaRPr/>
          </a:p>
          <a:p>
            <a:pPr lvl="6">
              <a:buSzPct val="45000"/>
              <a:buFont typeface="StarSymbol"/>
              <a:buChar char=""/>
            </a:pPr>
            <a:r>
              <a:rPr lang="ru-RU" sz="1000">
                <a:latin typeface="Arial"/>
              </a:rPr>
              <a:t>Седьмой уровень структуры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4314503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/>
    <p:bodyStyle/>
    <p:otherStyle/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08" tIns="45704" rIns="91408" bIns="45704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08" tIns="45704" rIns="91408" bIns="45704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08" tIns="45704" rIns="91408" bIns="45704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8ED915-761C-459A-A3F7-84C79634943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14.11.2019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08" tIns="45704" rIns="91408" bIns="45704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08" tIns="45704" rIns="91408" bIns="4570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1DEE3C-0392-45A3-949E-FCDA60CA76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54507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l" defTabSz="91408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20" indent="-228520" algn="l" defTabSz="91408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562" indent="-228520" algn="l" defTabSz="91408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604" indent="-228520" algn="l" defTabSz="91408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646" indent="-228520" algn="l" defTabSz="91408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688" indent="-228520" algn="l" defTabSz="91408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730" indent="-228520" algn="l" defTabSz="91408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772" indent="-228520" algn="l" defTabSz="91408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813" indent="-228520" algn="l" defTabSz="91408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855" indent="-228520" algn="l" defTabSz="91408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0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42" algn="l" defTabSz="9140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84" algn="l" defTabSz="9140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26" algn="l" defTabSz="9140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66" algn="l" defTabSz="9140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208" algn="l" defTabSz="9140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250" algn="l" defTabSz="9140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292" algn="l" defTabSz="9140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334" algn="l" defTabSz="9140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Relationship Id="rId1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jpeg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jpeg"/><Relationship Id="rId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emf"/><Relationship Id="rId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jpg"/><Relationship Id="rId5" Type="http://schemas.openxmlformats.org/officeDocument/2006/relationships/image" Target="../media/image5.gif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944476" y="5157450"/>
            <a:ext cx="3321935" cy="1569628"/>
          </a:xfrm>
          <a:prstGeom prst="rect">
            <a:avLst/>
          </a:prstGeom>
          <a:noFill/>
        </p:spPr>
        <p:txBody>
          <a:bodyPr wrap="none" lIns="91408" tIns="45704" rIns="91408" bIns="45704" rtlCol="0">
            <a:spAutoFit/>
          </a:bodyPr>
          <a:lstStyle/>
          <a:p>
            <a:r>
              <a:rPr lang="ru-RU" sz="3200" b="1" cap="all" dirty="0" smtClean="0">
                <a:solidFill>
                  <a:schemeClr val="bg1"/>
                </a:solidFill>
                <a:latin typeface="Myriad Pro" panose="020B0503030403020204" pitchFamily="34" charset="0"/>
              </a:rPr>
              <a:t>Становление</a:t>
            </a:r>
          </a:p>
          <a:p>
            <a:r>
              <a:rPr lang="ru-RU" sz="3200" b="1" cap="all" dirty="0" smtClean="0">
                <a:solidFill>
                  <a:schemeClr val="bg1"/>
                </a:solidFill>
                <a:latin typeface="Myriad Pro" panose="020B0503030403020204" pitchFamily="34" charset="0"/>
              </a:rPr>
              <a:t>и развитие </a:t>
            </a:r>
            <a:endParaRPr lang="ru-RU" sz="3200" b="1" cap="all" dirty="0">
              <a:solidFill>
                <a:schemeClr val="bg1"/>
              </a:solidFill>
              <a:latin typeface="Myriad Pro" panose="020B0503030403020204" pitchFamily="34" charset="0"/>
            </a:endParaRPr>
          </a:p>
          <a:p>
            <a:r>
              <a:rPr lang="ru-RU" sz="3200" b="1" cap="all" dirty="0">
                <a:solidFill>
                  <a:schemeClr val="bg1"/>
                </a:solidFill>
                <a:latin typeface="Myriad Pro" panose="020B0503030403020204" pitchFamily="34" charset="0"/>
              </a:rPr>
              <a:t>проекта</a:t>
            </a:r>
          </a:p>
        </p:txBody>
      </p:sp>
    </p:spTree>
    <p:extLst>
      <p:ext uri="{BB962C8B-B14F-4D97-AF65-F5344CB8AC3E}">
        <p14:creationId xmlns:p14="http://schemas.microsoft.com/office/powerpoint/2010/main" val="3630349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Рисунок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71" y="9983"/>
            <a:ext cx="1219291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4" name="CustomShape 1"/>
          <p:cNvSpPr/>
          <p:nvPr/>
        </p:nvSpPr>
        <p:spPr>
          <a:xfrm>
            <a:off x="609590" y="1667155"/>
            <a:ext cx="10966397" cy="424038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45" name="CustomShape 2"/>
          <p:cNvSpPr/>
          <p:nvPr/>
        </p:nvSpPr>
        <p:spPr>
          <a:xfrm>
            <a:off x="11227337" y="6401077"/>
            <a:ext cx="359748" cy="29017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3670" tIns="21835" rIns="43670" bIns="21835"/>
          <a:lstStyle/>
          <a:p>
            <a:pPr algn="ctr">
              <a:lnSpc>
                <a:spcPct val="100000"/>
              </a:lnSpc>
            </a:pPr>
            <a:r>
              <a:rPr lang="ru-RU" sz="1500" b="1" dirty="0" smtClean="0">
                <a:solidFill>
                  <a:srgbClr val="FFFFFF"/>
                </a:solidFill>
              </a:rPr>
              <a:t>11</a:t>
            </a:r>
            <a:endParaRPr dirty="0"/>
          </a:p>
        </p:txBody>
      </p:sp>
      <p:sp>
        <p:nvSpPr>
          <p:cNvPr id="147" name="CustomShape 4"/>
          <p:cNvSpPr/>
          <p:nvPr/>
        </p:nvSpPr>
        <p:spPr>
          <a:xfrm>
            <a:off x="-218360" y="293927"/>
            <a:ext cx="87162" cy="15333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48" name="CustomShape 5"/>
          <p:cNvSpPr/>
          <p:nvPr/>
        </p:nvSpPr>
        <p:spPr>
          <a:xfrm>
            <a:off x="1091799" y="620513"/>
            <a:ext cx="10113156" cy="23497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3670" tIns="21835" rIns="43670" bIns="21835"/>
          <a:lstStyle/>
          <a:p>
            <a:pPr algn="just">
              <a:lnSpc>
                <a:spcPct val="100000"/>
              </a:lnSpc>
            </a:pPr>
            <a:endParaRPr lang="ru-RU" sz="1300" b="1" dirty="0">
              <a:solidFill>
                <a:srgbClr val="808080"/>
              </a:solidFill>
              <a:latin typeface="Roboto Slab"/>
              <a:ea typeface="Times New Roman"/>
            </a:endParaRPr>
          </a:p>
        </p:txBody>
      </p:sp>
      <p:sp>
        <p:nvSpPr>
          <p:cNvPr id="10" name="CustomShape 1">
            <a:extLst>
              <a:ext uri="{FF2B5EF4-FFF2-40B4-BE49-F238E27FC236}">
                <a16:creationId xmlns:a16="http://schemas.microsoft.com/office/drawing/2014/main" id="{E87EACF3-255A-471C-9633-F760D9719CB1}"/>
              </a:ext>
            </a:extLst>
          </p:cNvPr>
          <p:cNvSpPr/>
          <p:nvPr/>
        </p:nvSpPr>
        <p:spPr>
          <a:xfrm>
            <a:off x="1084079" y="1271585"/>
            <a:ext cx="9365571" cy="26681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3670" tIns="21835" rIns="43670" bIns="21835"/>
          <a:lstStyle/>
          <a:p>
            <a:endParaRPr lang="ru-RU" sz="1700" b="1" u="sng" dirty="0">
              <a:solidFill>
                <a:schemeClr val="tx1">
                  <a:lumMod val="65000"/>
                  <a:lumOff val="35000"/>
                </a:schemeClr>
              </a:solidFill>
              <a:latin typeface="Roboto Slab"/>
            </a:endParaRPr>
          </a:p>
        </p:txBody>
      </p:sp>
      <p:sp>
        <p:nvSpPr>
          <p:cNvPr id="12" name="CustomShape 1">
            <a:extLst>
              <a:ext uri="{FF2B5EF4-FFF2-40B4-BE49-F238E27FC236}">
                <a16:creationId xmlns:a16="http://schemas.microsoft.com/office/drawing/2014/main" id="{10809B06-FEE7-4A5E-BCB9-8F9B85AF8606}"/>
              </a:ext>
            </a:extLst>
          </p:cNvPr>
          <p:cNvSpPr/>
          <p:nvPr/>
        </p:nvSpPr>
        <p:spPr>
          <a:xfrm>
            <a:off x="1091802" y="4407920"/>
            <a:ext cx="9365571" cy="26681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3670" tIns="21835" rIns="43670" bIns="21835"/>
          <a:lstStyle/>
          <a:p>
            <a:endParaRPr lang="ru-RU" sz="1700" b="1" u="sng" dirty="0">
              <a:solidFill>
                <a:schemeClr val="tx1">
                  <a:lumMod val="65000"/>
                  <a:lumOff val="35000"/>
                </a:schemeClr>
              </a:solidFill>
              <a:latin typeface="Roboto Slab"/>
            </a:endParaRPr>
          </a:p>
        </p:txBody>
      </p:sp>
      <p:sp>
        <p:nvSpPr>
          <p:cNvPr id="14" name="CustomShape 1">
            <a:extLst>
              <a:ext uri="{FF2B5EF4-FFF2-40B4-BE49-F238E27FC236}">
                <a16:creationId xmlns:a16="http://schemas.microsoft.com/office/drawing/2014/main" id="{3205EBC0-69F4-4B67-AE72-F78EFD91BB93}"/>
              </a:ext>
            </a:extLst>
          </p:cNvPr>
          <p:cNvSpPr/>
          <p:nvPr/>
        </p:nvSpPr>
        <p:spPr>
          <a:xfrm>
            <a:off x="717714" y="1570458"/>
            <a:ext cx="10773618" cy="117766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3670" tIns="21835" rIns="43670" bIns="21835"/>
          <a:lstStyle/>
          <a:p>
            <a:pPr marL="332772" indent="-332772">
              <a:buFont typeface="Arial" panose="020B0604020202020204" pitchFamily="34" charset="0"/>
              <a:buChar char="•"/>
            </a:pPr>
            <a:endParaRPr lang="ru-RU" sz="1600" b="1" dirty="0">
              <a:solidFill>
                <a:schemeClr val="tx1">
                  <a:lumMod val="65000"/>
                  <a:lumOff val="35000"/>
                </a:schemeClr>
              </a:solidFill>
              <a:latin typeface="Roboto Slab"/>
            </a:endParaRPr>
          </a:p>
        </p:txBody>
      </p:sp>
      <p:sp>
        <p:nvSpPr>
          <p:cNvPr id="15" name="CustomShape 1">
            <a:extLst>
              <a:ext uri="{FF2B5EF4-FFF2-40B4-BE49-F238E27FC236}">
                <a16:creationId xmlns:a16="http://schemas.microsoft.com/office/drawing/2014/main" id="{CA81A3B5-29DB-4376-ABFA-754467AE012C}"/>
              </a:ext>
            </a:extLst>
          </p:cNvPr>
          <p:cNvSpPr/>
          <p:nvPr/>
        </p:nvSpPr>
        <p:spPr>
          <a:xfrm>
            <a:off x="618350" y="1030778"/>
            <a:ext cx="11992372" cy="44794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3670" tIns="21835" rIns="43670" bIns="21835"/>
          <a:lstStyle/>
          <a:p>
            <a:r>
              <a:rPr lang="ru-RU" sz="2600" b="1" dirty="0">
                <a:latin typeface="Roboto Slab"/>
              </a:rPr>
              <a:t>Основные меры поддержки</a:t>
            </a:r>
            <a:endParaRPr sz="260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6643935" y="2117112"/>
            <a:ext cx="4410596" cy="568021"/>
          </a:xfrm>
          <a:prstGeom prst="rect">
            <a:avLst/>
          </a:prstGeom>
        </p:spPr>
        <p:txBody>
          <a:bodyPr wrap="none" lIns="44369" tIns="22184" rIns="44369" bIns="22184">
            <a:spAutoFit/>
          </a:bodyPr>
          <a:lstStyle/>
          <a:p>
            <a:r>
              <a:rPr lang="ru-RU" sz="1700" dirty="0"/>
              <a:t>Исследования рынка, </a:t>
            </a:r>
          </a:p>
          <a:p>
            <a:r>
              <a:rPr lang="ru-RU" sz="1700" dirty="0"/>
              <a:t>в т. ч. для экспортеров и участников кластеров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1395406" y="2910154"/>
            <a:ext cx="3787476" cy="568021"/>
          </a:xfrm>
          <a:prstGeom prst="rect">
            <a:avLst/>
          </a:prstGeom>
        </p:spPr>
        <p:txBody>
          <a:bodyPr wrap="none" lIns="44369" tIns="22184" rIns="44369" bIns="22184">
            <a:spAutoFit/>
          </a:bodyPr>
          <a:lstStyle/>
          <a:p>
            <a:r>
              <a:rPr lang="ru-RU" sz="1700" dirty="0"/>
              <a:t>Поиск партнеров за рубежом, </a:t>
            </a:r>
          </a:p>
          <a:p>
            <a:r>
              <a:rPr lang="ru-RU" sz="1700" dirty="0"/>
              <a:t>создание площадок для коммуникаций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6739213" y="2854541"/>
            <a:ext cx="4465743" cy="829632"/>
          </a:xfrm>
          <a:prstGeom prst="rect">
            <a:avLst/>
          </a:prstGeom>
        </p:spPr>
        <p:txBody>
          <a:bodyPr wrap="square" lIns="44369" tIns="22184" rIns="44369" bIns="22184">
            <a:spAutoFit/>
          </a:bodyPr>
          <a:lstStyle/>
          <a:p>
            <a:r>
              <a:rPr lang="ru-RU" sz="1700" dirty="0"/>
              <a:t>«Упаковка» проектов, </a:t>
            </a:r>
          </a:p>
          <a:p>
            <a:r>
              <a:rPr lang="ru-RU" sz="1700" dirty="0"/>
              <a:t>составление бизнес-планов,</a:t>
            </a:r>
          </a:p>
          <a:p>
            <a:r>
              <a:rPr lang="ru-RU" sz="1700" dirty="0"/>
              <a:t> разработка ТЭО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1395404" y="2070020"/>
            <a:ext cx="3684596" cy="829632"/>
          </a:xfrm>
          <a:prstGeom prst="rect">
            <a:avLst/>
          </a:prstGeom>
        </p:spPr>
        <p:txBody>
          <a:bodyPr wrap="square" lIns="44369" tIns="22184" rIns="44369" bIns="22184">
            <a:spAutoFit/>
          </a:bodyPr>
          <a:lstStyle/>
          <a:p>
            <a:r>
              <a:rPr lang="ru-RU" sz="1700" dirty="0"/>
              <a:t>Подбор финансовых инструментов</a:t>
            </a:r>
          </a:p>
          <a:p>
            <a:r>
              <a:rPr lang="ru-RU" sz="1700" dirty="0"/>
              <a:t>на льготных условиях  </a:t>
            </a:r>
          </a:p>
          <a:p>
            <a:r>
              <a:rPr lang="ru-RU" sz="1700" dirty="0"/>
              <a:t>(кредиты, гарантии, гранты)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1395404" y="1478721"/>
            <a:ext cx="3553502" cy="568021"/>
          </a:xfrm>
          <a:prstGeom prst="rect">
            <a:avLst/>
          </a:prstGeom>
        </p:spPr>
        <p:txBody>
          <a:bodyPr wrap="none" lIns="44369" tIns="22184" rIns="44369" bIns="22184">
            <a:spAutoFit/>
          </a:bodyPr>
          <a:lstStyle/>
          <a:p>
            <a:r>
              <a:rPr lang="ru-RU" sz="1700" dirty="0"/>
              <a:t>Обучение, консультационные услуги </a:t>
            </a:r>
          </a:p>
          <a:p>
            <a:r>
              <a:rPr lang="ru-RU" sz="1700" dirty="0"/>
              <a:t>по различным направлениям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6614537" y="1404992"/>
            <a:ext cx="4493631" cy="568021"/>
          </a:xfrm>
          <a:prstGeom prst="rect">
            <a:avLst/>
          </a:prstGeom>
        </p:spPr>
        <p:txBody>
          <a:bodyPr wrap="none" lIns="44369" tIns="22184" rIns="44369" bIns="22184">
            <a:spAutoFit/>
          </a:bodyPr>
          <a:lstStyle/>
          <a:p>
            <a:r>
              <a:rPr lang="ru-RU" sz="1700" dirty="0"/>
              <a:t>Помощь в сертификации, получении патентов, </a:t>
            </a:r>
          </a:p>
          <a:p>
            <a:r>
              <a:rPr lang="ru-RU" sz="1700" dirty="0"/>
              <a:t>регистрации торговых марок</a:t>
            </a:r>
          </a:p>
        </p:txBody>
      </p:sp>
      <p:sp>
        <p:nvSpPr>
          <p:cNvPr id="29" name="Прямоугольник 28"/>
          <p:cNvSpPr/>
          <p:nvPr/>
        </p:nvSpPr>
        <p:spPr>
          <a:xfrm>
            <a:off x="1443164" y="3539220"/>
            <a:ext cx="3204240" cy="829632"/>
          </a:xfrm>
          <a:prstGeom prst="rect">
            <a:avLst/>
          </a:prstGeom>
        </p:spPr>
        <p:txBody>
          <a:bodyPr wrap="none" lIns="44369" tIns="22184" rIns="44369" bIns="22184">
            <a:spAutoFit/>
          </a:bodyPr>
          <a:lstStyle/>
          <a:p>
            <a:r>
              <a:rPr lang="ru-RU" sz="1700" dirty="0"/>
              <a:t>Информирование об актуальных </a:t>
            </a:r>
          </a:p>
          <a:p>
            <a:r>
              <a:rPr lang="ru-RU" sz="1700" dirty="0"/>
              <a:t>деловых событиях</a:t>
            </a:r>
          </a:p>
          <a:p>
            <a:endParaRPr lang="ru-RU" sz="1700" dirty="0"/>
          </a:p>
        </p:txBody>
      </p:sp>
      <p:sp>
        <p:nvSpPr>
          <p:cNvPr id="31" name="Прямоугольник 30"/>
          <p:cNvSpPr/>
          <p:nvPr/>
        </p:nvSpPr>
        <p:spPr>
          <a:xfrm>
            <a:off x="6734120" y="3696891"/>
            <a:ext cx="4374047" cy="568021"/>
          </a:xfrm>
          <a:prstGeom prst="rect">
            <a:avLst/>
          </a:prstGeom>
        </p:spPr>
        <p:txBody>
          <a:bodyPr wrap="none" lIns="44369" tIns="22184" rIns="44369" bIns="22184">
            <a:spAutoFit/>
          </a:bodyPr>
          <a:lstStyle/>
          <a:p>
            <a:r>
              <a:rPr lang="ru-RU" sz="1700" dirty="0"/>
              <a:t>Подбор земельных участков, консультации по</a:t>
            </a:r>
          </a:p>
          <a:p>
            <a:r>
              <a:rPr lang="ru-RU" sz="1700" dirty="0"/>
              <a:t>земельным вопросам</a:t>
            </a:r>
          </a:p>
        </p:txBody>
      </p:sp>
      <p:pic>
        <p:nvPicPr>
          <p:cNvPr id="3074" name="Picture 2" descr="http://image.flaticon.com/icons/png/128/133/133679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145" y="2070020"/>
            <a:ext cx="525655" cy="471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image.flaticon.com/icons/png/128/133/133667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536" y="3539222"/>
            <a:ext cx="500496" cy="449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image.flaticon.com/icons/png/128/133/133660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0249" y="2787378"/>
            <a:ext cx="537107" cy="481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image.flaticon.com/icons/png/128/133/133663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2665" y="2172548"/>
            <a:ext cx="427691" cy="383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image.flaticon.com/icons/png/128/133/133668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350" y="1545931"/>
            <a:ext cx="465727" cy="417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ÐÐºÐ¾Ð½ÐºÐ° Ð½Ð°Ð±Ð¾Ñ Ð¸ÐºÐ¾Ð½Ð¾Ðº Banking Icons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145" y="2850542"/>
            <a:ext cx="616260" cy="553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image.flaticon.com/icons/png/128/145/145168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8781" y="1478721"/>
            <a:ext cx="538575" cy="483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://image.flaticon.com/icons/png/128/15/15719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9697" y="3677537"/>
            <a:ext cx="616260" cy="553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://image.flaticon.com/icons/png/128/77/77849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212" y="4981074"/>
            <a:ext cx="381151" cy="342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Прямоугольник 27"/>
          <p:cNvSpPr/>
          <p:nvPr/>
        </p:nvSpPr>
        <p:spPr>
          <a:xfrm>
            <a:off x="1443164" y="5042527"/>
            <a:ext cx="4207795" cy="829632"/>
          </a:xfrm>
          <a:prstGeom prst="rect">
            <a:avLst/>
          </a:prstGeom>
        </p:spPr>
        <p:txBody>
          <a:bodyPr wrap="square" lIns="44369" tIns="22184" rIns="44369" bIns="22184">
            <a:spAutoFit/>
          </a:bodyPr>
          <a:lstStyle/>
          <a:p>
            <a:r>
              <a:rPr lang="ru-RU" sz="1700" dirty="0"/>
              <a:t>Информационная поддержка, истории успеха предпринимателей региона</a:t>
            </a:r>
          </a:p>
          <a:p>
            <a:endParaRPr lang="ru-RU" sz="1700" dirty="0"/>
          </a:p>
        </p:txBody>
      </p:sp>
      <p:pic>
        <p:nvPicPr>
          <p:cNvPr id="1040" name="Picture 16" descr="http://image.flaticon.com/icons/png/128/176/176272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5237" y="4426719"/>
            <a:ext cx="616260" cy="553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Прямоугольник 29"/>
          <p:cNvSpPr/>
          <p:nvPr/>
        </p:nvSpPr>
        <p:spPr>
          <a:xfrm>
            <a:off x="6825183" y="4407920"/>
            <a:ext cx="3187953" cy="829632"/>
          </a:xfrm>
          <a:prstGeom prst="rect">
            <a:avLst/>
          </a:prstGeom>
        </p:spPr>
        <p:txBody>
          <a:bodyPr wrap="none" lIns="44369" tIns="22184" rIns="44369" bIns="22184">
            <a:spAutoFit/>
          </a:bodyPr>
          <a:lstStyle/>
          <a:p>
            <a:r>
              <a:rPr lang="ru-RU" sz="1700" dirty="0"/>
              <a:t>Помощь в переводе, </a:t>
            </a:r>
          </a:p>
          <a:p>
            <a:r>
              <a:rPr lang="ru-RU" sz="1700" dirty="0"/>
              <a:t>в т. ч. сайтов и презентационных </a:t>
            </a:r>
          </a:p>
          <a:p>
            <a:r>
              <a:rPr lang="ru-RU" sz="1700" dirty="0"/>
              <a:t>материалов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6245" y="5251729"/>
            <a:ext cx="588218" cy="6014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" name="Прямоугольник 31"/>
          <p:cNvSpPr/>
          <p:nvPr/>
        </p:nvSpPr>
        <p:spPr>
          <a:xfrm>
            <a:off x="6825181" y="5304137"/>
            <a:ext cx="3698348" cy="568021"/>
          </a:xfrm>
          <a:prstGeom prst="rect">
            <a:avLst/>
          </a:prstGeom>
        </p:spPr>
        <p:txBody>
          <a:bodyPr wrap="square" lIns="44369" tIns="22184" rIns="44369" bIns="22184">
            <a:spAutoFit/>
          </a:bodyPr>
          <a:lstStyle/>
          <a:p>
            <a:r>
              <a:rPr lang="ru-RU" sz="1700" dirty="0"/>
              <a:t> Помощь КФХ, развитие проектов в сельском хозяйстве</a:t>
            </a:r>
          </a:p>
        </p:txBody>
      </p:sp>
      <p:sp>
        <p:nvSpPr>
          <p:cNvPr id="4" name="AutoShape 4" descr="ÐÐ°ÑÑÐ¸Ð½ÐºÐ¸ Ð¿Ð¾ Ð·Ð°Ð¿ÑÐ¾ÑÑ Ð¸Ð½Ð²ÐµÑÑÐ¸ÑÐ¸Ð¸ Ð¸ÐºÐ¾Ð½ÐºÐ¸"/>
          <p:cNvSpPr>
            <a:spLocks noChangeAspect="1" noChangeArrowheads="1"/>
          </p:cNvSpPr>
          <p:nvPr/>
        </p:nvSpPr>
        <p:spPr bwMode="auto">
          <a:xfrm>
            <a:off x="155575" y="-14446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08" tIns="45704" rIns="91408" bIns="45704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6" descr="ÐÐ°ÑÑÐ¸Ð½ÐºÐ¸ Ð¿Ð¾ Ð·Ð°Ð¿ÑÐ¾ÑÑ Ð¸Ð½Ð²ÐµÑÑÐ¸ÑÐ¸Ð¸ Ð¸ÐºÐ¾Ð½ÐºÐ¸"/>
          <p:cNvSpPr>
            <a:spLocks noChangeAspect="1" noChangeArrowheads="1"/>
          </p:cNvSpPr>
          <p:nvPr/>
        </p:nvSpPr>
        <p:spPr bwMode="auto">
          <a:xfrm>
            <a:off x="307975" y="7939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08" tIns="45704" rIns="91408" bIns="45704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8" descr="ÐÐ°ÑÑÐ¸Ð½ÐºÐ¸ Ð¿Ð¾ Ð·Ð°Ð¿ÑÐ¾ÑÑ Ð¸Ð½Ð²ÐµÑÑÐ¸ÑÐ¸Ð¸ Ð¸ÐºÐ¾Ð½ÐºÐ¸"/>
          <p:cNvSpPr>
            <a:spLocks noChangeAspect="1" noChangeArrowheads="1"/>
          </p:cNvSpPr>
          <p:nvPr/>
        </p:nvSpPr>
        <p:spPr bwMode="auto">
          <a:xfrm>
            <a:off x="460375" y="160339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08" tIns="45704" rIns="91408" bIns="45704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10" descr="ÐÐ°ÑÑÐ¸Ð½ÐºÐ¸ Ð¿Ð¾ Ð·Ð°Ð¿ÑÐ¾ÑÑ Ð¸Ð½Ð²ÐµÑÑÐ¸ÑÐ¸Ð¸ Ð¸ÐºÐ¾Ð½ÐºÐ¸"/>
          <p:cNvSpPr>
            <a:spLocks noChangeAspect="1" noChangeArrowheads="1"/>
          </p:cNvSpPr>
          <p:nvPr/>
        </p:nvSpPr>
        <p:spPr bwMode="auto">
          <a:xfrm>
            <a:off x="612775" y="312739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08" tIns="45704" rIns="91408" bIns="45704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728" y="4173232"/>
            <a:ext cx="529995" cy="529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8" name="Прямоугольник 37"/>
          <p:cNvSpPr/>
          <p:nvPr/>
        </p:nvSpPr>
        <p:spPr>
          <a:xfrm>
            <a:off x="1395403" y="4151424"/>
            <a:ext cx="4207795" cy="829632"/>
          </a:xfrm>
          <a:prstGeom prst="rect">
            <a:avLst/>
          </a:prstGeom>
        </p:spPr>
        <p:txBody>
          <a:bodyPr wrap="square" lIns="44369" tIns="22184" rIns="44369" bIns="22184">
            <a:spAutoFit/>
          </a:bodyPr>
          <a:lstStyle/>
          <a:p>
            <a:r>
              <a:rPr lang="ru-RU" sz="1700" dirty="0"/>
              <a:t>Сопровождение </a:t>
            </a:r>
            <a:r>
              <a:rPr lang="ru-RU" sz="1700" dirty="0" err="1"/>
              <a:t>инвестпроектов</a:t>
            </a:r>
            <a:r>
              <a:rPr lang="ru-RU" sz="1700" dirty="0"/>
              <a:t>, создание проектов государственно-частного партнерства</a:t>
            </a:r>
          </a:p>
        </p:txBody>
      </p:sp>
    </p:spTree>
    <p:extLst>
      <p:ext uri="{BB962C8B-B14F-4D97-AF65-F5344CB8AC3E}">
        <p14:creationId xmlns:p14="http://schemas.microsoft.com/office/powerpoint/2010/main" val="230934710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8" y="0"/>
            <a:ext cx="1219993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4" name="CustomShape 1"/>
          <p:cNvSpPr/>
          <p:nvPr/>
        </p:nvSpPr>
        <p:spPr>
          <a:xfrm>
            <a:off x="609590" y="1667155"/>
            <a:ext cx="10966397" cy="424038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45" name="CustomShape 2"/>
          <p:cNvSpPr/>
          <p:nvPr/>
        </p:nvSpPr>
        <p:spPr>
          <a:xfrm>
            <a:off x="11227337" y="6401077"/>
            <a:ext cx="359748" cy="29017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3670" tIns="21835" rIns="43670" bIns="21835"/>
          <a:lstStyle/>
          <a:p>
            <a:pPr algn="ctr">
              <a:lnSpc>
                <a:spcPct val="100000"/>
              </a:lnSpc>
            </a:pPr>
            <a:r>
              <a:rPr lang="ru-RU" sz="1500" b="1" dirty="0">
                <a:solidFill>
                  <a:srgbClr val="FFFFFF"/>
                </a:solidFill>
              </a:rPr>
              <a:t>9</a:t>
            </a:r>
            <a:endParaRPr dirty="0"/>
          </a:p>
        </p:txBody>
      </p:sp>
      <p:sp>
        <p:nvSpPr>
          <p:cNvPr id="147" name="CustomShape 4"/>
          <p:cNvSpPr/>
          <p:nvPr/>
        </p:nvSpPr>
        <p:spPr>
          <a:xfrm>
            <a:off x="-218360" y="293927"/>
            <a:ext cx="87162" cy="15333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48" name="CustomShape 5"/>
          <p:cNvSpPr/>
          <p:nvPr/>
        </p:nvSpPr>
        <p:spPr>
          <a:xfrm>
            <a:off x="1091799" y="620513"/>
            <a:ext cx="10113156" cy="23497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3670" tIns="21835" rIns="43670" bIns="21835"/>
          <a:lstStyle/>
          <a:p>
            <a:pPr algn="just">
              <a:lnSpc>
                <a:spcPct val="100000"/>
              </a:lnSpc>
            </a:pPr>
            <a:endParaRPr lang="ru-RU" sz="1300" b="1" dirty="0">
              <a:solidFill>
                <a:srgbClr val="808080"/>
              </a:solidFill>
              <a:latin typeface="Roboto Slab"/>
              <a:ea typeface="Times New Roman"/>
            </a:endParaRPr>
          </a:p>
        </p:txBody>
      </p:sp>
      <p:sp>
        <p:nvSpPr>
          <p:cNvPr id="10" name="CustomShape 1">
            <a:extLst>
              <a:ext uri="{FF2B5EF4-FFF2-40B4-BE49-F238E27FC236}">
                <a16:creationId xmlns:a16="http://schemas.microsoft.com/office/drawing/2014/main" id="{E87EACF3-255A-471C-9633-F760D9719CB1}"/>
              </a:ext>
            </a:extLst>
          </p:cNvPr>
          <p:cNvSpPr/>
          <p:nvPr/>
        </p:nvSpPr>
        <p:spPr>
          <a:xfrm>
            <a:off x="1084079" y="1271585"/>
            <a:ext cx="9365571" cy="26681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3670" tIns="21835" rIns="43670" bIns="21835"/>
          <a:lstStyle/>
          <a:p>
            <a:endParaRPr lang="ru-RU" sz="1700" b="1" u="sng" dirty="0">
              <a:solidFill>
                <a:schemeClr val="tx1">
                  <a:lumMod val="65000"/>
                  <a:lumOff val="35000"/>
                </a:schemeClr>
              </a:solidFill>
              <a:latin typeface="Roboto Slab"/>
            </a:endParaRPr>
          </a:p>
        </p:txBody>
      </p:sp>
      <p:sp>
        <p:nvSpPr>
          <p:cNvPr id="12" name="CustomShape 1">
            <a:extLst>
              <a:ext uri="{FF2B5EF4-FFF2-40B4-BE49-F238E27FC236}">
                <a16:creationId xmlns:a16="http://schemas.microsoft.com/office/drawing/2014/main" id="{10809B06-FEE7-4A5E-BCB9-8F9B85AF8606}"/>
              </a:ext>
            </a:extLst>
          </p:cNvPr>
          <p:cNvSpPr/>
          <p:nvPr/>
        </p:nvSpPr>
        <p:spPr>
          <a:xfrm>
            <a:off x="1091802" y="4407920"/>
            <a:ext cx="9365571" cy="26681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3670" tIns="21835" rIns="43670" bIns="21835"/>
          <a:lstStyle/>
          <a:p>
            <a:endParaRPr lang="ru-RU" sz="1700" b="1" u="sng" dirty="0">
              <a:solidFill>
                <a:schemeClr val="tx1">
                  <a:lumMod val="65000"/>
                  <a:lumOff val="35000"/>
                </a:schemeClr>
              </a:solidFill>
              <a:latin typeface="Roboto Slab"/>
            </a:endParaRPr>
          </a:p>
        </p:txBody>
      </p:sp>
      <p:sp>
        <p:nvSpPr>
          <p:cNvPr id="14" name="CustomShape 1">
            <a:extLst>
              <a:ext uri="{FF2B5EF4-FFF2-40B4-BE49-F238E27FC236}">
                <a16:creationId xmlns:a16="http://schemas.microsoft.com/office/drawing/2014/main" id="{3205EBC0-69F4-4B67-AE72-F78EFD91BB93}"/>
              </a:ext>
            </a:extLst>
          </p:cNvPr>
          <p:cNvSpPr/>
          <p:nvPr/>
        </p:nvSpPr>
        <p:spPr>
          <a:xfrm>
            <a:off x="717714" y="1570458"/>
            <a:ext cx="10773618" cy="117766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3670" tIns="21835" rIns="43670" bIns="21835"/>
          <a:lstStyle/>
          <a:p>
            <a:pPr marL="332772" indent="-332772">
              <a:buFont typeface="Arial" panose="020B0604020202020204" pitchFamily="34" charset="0"/>
              <a:buChar char="•"/>
            </a:pPr>
            <a:endParaRPr lang="ru-RU" sz="1600" b="1" dirty="0">
              <a:solidFill>
                <a:schemeClr val="tx1">
                  <a:lumMod val="65000"/>
                  <a:lumOff val="35000"/>
                </a:schemeClr>
              </a:solidFill>
              <a:latin typeface="Roboto Slab"/>
            </a:endParaRPr>
          </a:p>
        </p:txBody>
      </p:sp>
      <p:sp>
        <p:nvSpPr>
          <p:cNvPr id="15" name="CustomShape 1">
            <a:extLst>
              <a:ext uri="{FF2B5EF4-FFF2-40B4-BE49-F238E27FC236}">
                <a16:creationId xmlns:a16="http://schemas.microsoft.com/office/drawing/2014/main" id="{CA81A3B5-29DB-4376-ABFA-754467AE012C}"/>
              </a:ext>
            </a:extLst>
          </p:cNvPr>
          <p:cNvSpPr/>
          <p:nvPr/>
        </p:nvSpPr>
        <p:spPr>
          <a:xfrm>
            <a:off x="609588" y="1049641"/>
            <a:ext cx="11992372" cy="53425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3670" tIns="21835" rIns="43670" bIns="21835"/>
          <a:lstStyle/>
          <a:p>
            <a:r>
              <a:rPr lang="ru-RU" sz="2600" b="1" dirty="0" smtClean="0">
                <a:latin typeface="Roboto Slab"/>
              </a:rPr>
              <a:t>Центр поддержки предпринимательства</a:t>
            </a:r>
            <a:endParaRPr sz="260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604629" y="1538403"/>
            <a:ext cx="10441413" cy="1214352"/>
          </a:xfrm>
          <a:prstGeom prst="rect">
            <a:avLst/>
          </a:prstGeom>
        </p:spPr>
        <p:txBody>
          <a:bodyPr wrap="square" lIns="44369" tIns="22184" rIns="44369" bIns="22184">
            <a:spAutoFit/>
          </a:bodyPr>
          <a:lstStyle/>
          <a:p>
            <a:endParaRPr lang="ru-RU" sz="1900" dirty="0"/>
          </a:p>
          <a:p>
            <a:endParaRPr lang="ru-RU" sz="1900" b="1" dirty="0"/>
          </a:p>
          <a:p>
            <a:endParaRPr lang="ru-RU" sz="1900" b="1" dirty="0"/>
          </a:p>
          <a:p>
            <a:endParaRPr lang="ru-RU" sz="1900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500175" y="1612935"/>
            <a:ext cx="9691087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ru-RU" dirty="0" smtClean="0"/>
              <a:t>Консультации на 01.10.2019 – более 350 физическим лицам и СМСП;</a:t>
            </a:r>
          </a:p>
          <a:p>
            <a:pPr marL="285750" indent="-285750">
              <a:buFontTx/>
              <a:buChar char="-"/>
            </a:pPr>
            <a:r>
              <a:rPr lang="ru-RU" dirty="0" smtClean="0"/>
              <a:t>Проведено 32 мероприятия (более 3000 человек участников, </a:t>
            </a:r>
          </a:p>
          <a:p>
            <a:r>
              <a:rPr lang="ru-RU" dirty="0" smtClean="0"/>
              <a:t>из них более 1000 МСП);</a:t>
            </a:r>
          </a:p>
          <a:p>
            <a:pPr marL="285750" indent="-285750">
              <a:buFontTx/>
              <a:buChar char="-"/>
            </a:pPr>
            <a:r>
              <a:rPr lang="ru-RU" dirty="0" smtClean="0"/>
              <a:t>Услуги по регистрации деклараций – 48 СМСП;</a:t>
            </a:r>
          </a:p>
          <a:p>
            <a:pPr marL="285750" indent="-285750">
              <a:buFontTx/>
              <a:buChar char="-"/>
            </a:pPr>
            <a:r>
              <a:rPr lang="ru-RU" dirty="0" smtClean="0"/>
              <a:t>3 бизнес-миссии для 9 СМСП;</a:t>
            </a:r>
          </a:p>
          <a:p>
            <a:pPr marL="285750" indent="-285750">
              <a:buFontTx/>
              <a:buChar char="-"/>
            </a:pPr>
            <a:r>
              <a:rPr lang="ru-RU" dirty="0" smtClean="0"/>
              <a:t>Организовано участие 10 СМСП в 3 выставках </a:t>
            </a:r>
            <a:r>
              <a:rPr lang="ru-RU" b="1" dirty="0" smtClean="0"/>
              <a:t>(Диплом за</a:t>
            </a:r>
          </a:p>
          <a:p>
            <a:r>
              <a:rPr lang="ru-RU" b="1" dirty="0" smtClean="0"/>
              <a:t>лучшую российскую экспозицию).</a:t>
            </a:r>
          </a:p>
          <a:p>
            <a:r>
              <a:rPr lang="ru-RU" b="1" dirty="0" smtClean="0"/>
              <a:t>Основные функции:</a:t>
            </a:r>
          </a:p>
          <a:p>
            <a:pPr marL="285750" indent="-285750">
              <a:buFontTx/>
              <a:buChar char="-"/>
            </a:pPr>
            <a:r>
              <a:rPr lang="ru-RU" dirty="0" smtClean="0"/>
              <a:t>Консультации для предпринимателей и тех, кто планирует деятельность;</a:t>
            </a:r>
          </a:p>
          <a:p>
            <a:pPr marL="285750" indent="-285750">
              <a:buFontTx/>
              <a:buChar char="-"/>
            </a:pPr>
            <a:r>
              <a:rPr lang="ru-RU" dirty="0" smtClean="0"/>
              <a:t>Организация бизнес-миссий и участия в выставках;</a:t>
            </a:r>
          </a:p>
          <a:p>
            <a:pPr marL="285750" indent="-285750">
              <a:buFontTx/>
              <a:buChar char="-"/>
            </a:pPr>
            <a:r>
              <a:rPr lang="ru-RU" dirty="0" smtClean="0"/>
              <a:t>Обучение и деловые мероприятия;</a:t>
            </a:r>
          </a:p>
          <a:p>
            <a:pPr marL="285750" indent="-285750">
              <a:buFontTx/>
              <a:buChar char="-"/>
            </a:pPr>
            <a:r>
              <a:rPr lang="ru-RU" dirty="0" smtClean="0"/>
              <a:t>Обеспечение регистрации торговых марок;</a:t>
            </a:r>
          </a:p>
          <a:p>
            <a:pPr marL="285750" indent="-285750">
              <a:buFontTx/>
              <a:buChar char="-"/>
            </a:pPr>
            <a:r>
              <a:rPr lang="ru-RU" dirty="0" smtClean="0"/>
              <a:t>Помощь в сертификации продукции;</a:t>
            </a:r>
          </a:p>
          <a:p>
            <a:pPr marL="285750" indent="-285750">
              <a:buFontTx/>
              <a:buChar char="-"/>
            </a:pPr>
            <a:r>
              <a:rPr lang="ru-RU" dirty="0" smtClean="0"/>
              <a:t>Помощь в патентовании.</a:t>
            </a:r>
          </a:p>
          <a:p>
            <a:pPr marL="285750" indent="-285750">
              <a:buFontTx/>
              <a:buChar char="-"/>
            </a:pPr>
            <a:endParaRPr lang="ru-RU" dirty="0" smtClean="0"/>
          </a:p>
          <a:p>
            <a:pPr marL="285750" indent="-285750">
              <a:buFontTx/>
              <a:buChar char="-"/>
            </a:pPr>
            <a:endParaRPr lang="ru-RU" dirty="0" smtClean="0"/>
          </a:p>
          <a:p>
            <a:pPr marL="285750" indent="-285750">
              <a:buFontTx/>
              <a:buChar char="-"/>
            </a:pPr>
            <a:endParaRPr lang="ru-RU" dirty="0" smtClean="0"/>
          </a:p>
          <a:p>
            <a:pPr marL="285750" indent="-285750">
              <a:buFontTx/>
              <a:buChar char="-"/>
            </a:pPr>
            <a:endParaRPr lang="ru-RU" dirty="0" smtClean="0"/>
          </a:p>
          <a:p>
            <a:endParaRPr lang="ru-RU" dirty="0" smtClean="0"/>
          </a:p>
          <a:p>
            <a:pPr marL="285750" indent="-285750">
              <a:buFontTx/>
              <a:buChar char="-"/>
            </a:pPr>
            <a:endParaRPr lang="ru-RU" dirty="0"/>
          </a:p>
          <a:p>
            <a:endParaRPr lang="ru-RU" dirty="0"/>
          </a:p>
        </p:txBody>
      </p:sp>
      <p:pic>
        <p:nvPicPr>
          <p:cNvPr id="2050" name="Picture 2" descr="http://msp29.ru/upload/iblock/e34/e34c5e63e267a9c9623cadb2010d46d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8515" y="209007"/>
            <a:ext cx="4463485" cy="3347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msp29.ru/upload/iblock/6e5/6e5d7f41c1a7c5e272860f6feb0f5c8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8516" y="3510387"/>
            <a:ext cx="4463484" cy="3347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541392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8" y="0"/>
            <a:ext cx="1219993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4" name="CustomShape 1"/>
          <p:cNvSpPr/>
          <p:nvPr/>
        </p:nvSpPr>
        <p:spPr>
          <a:xfrm>
            <a:off x="609590" y="1667155"/>
            <a:ext cx="10966397" cy="424038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45" name="CustomShape 2"/>
          <p:cNvSpPr/>
          <p:nvPr/>
        </p:nvSpPr>
        <p:spPr>
          <a:xfrm>
            <a:off x="11227337" y="6401077"/>
            <a:ext cx="359748" cy="29017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3670" tIns="21835" rIns="43670" bIns="21835"/>
          <a:lstStyle/>
          <a:p>
            <a:pPr algn="ctr">
              <a:lnSpc>
                <a:spcPct val="100000"/>
              </a:lnSpc>
            </a:pPr>
            <a:r>
              <a:rPr lang="ru-RU" sz="1500" b="1" dirty="0">
                <a:solidFill>
                  <a:srgbClr val="FFFFFF"/>
                </a:solidFill>
              </a:rPr>
              <a:t>9</a:t>
            </a:r>
            <a:endParaRPr dirty="0"/>
          </a:p>
        </p:txBody>
      </p:sp>
      <p:sp>
        <p:nvSpPr>
          <p:cNvPr id="147" name="CustomShape 4"/>
          <p:cNvSpPr/>
          <p:nvPr/>
        </p:nvSpPr>
        <p:spPr>
          <a:xfrm>
            <a:off x="-218360" y="293927"/>
            <a:ext cx="87162" cy="15333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48" name="CustomShape 5"/>
          <p:cNvSpPr/>
          <p:nvPr/>
        </p:nvSpPr>
        <p:spPr>
          <a:xfrm>
            <a:off x="1091799" y="620513"/>
            <a:ext cx="10113156" cy="23497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3670" tIns="21835" rIns="43670" bIns="21835"/>
          <a:lstStyle/>
          <a:p>
            <a:pPr algn="just">
              <a:lnSpc>
                <a:spcPct val="100000"/>
              </a:lnSpc>
            </a:pPr>
            <a:endParaRPr lang="ru-RU" sz="1300" b="1" dirty="0">
              <a:solidFill>
                <a:srgbClr val="808080"/>
              </a:solidFill>
              <a:latin typeface="Roboto Slab"/>
              <a:ea typeface="Times New Roman"/>
            </a:endParaRPr>
          </a:p>
        </p:txBody>
      </p:sp>
      <p:sp>
        <p:nvSpPr>
          <p:cNvPr id="10" name="CustomShape 1">
            <a:extLst>
              <a:ext uri="{FF2B5EF4-FFF2-40B4-BE49-F238E27FC236}">
                <a16:creationId xmlns:a16="http://schemas.microsoft.com/office/drawing/2014/main" id="{E87EACF3-255A-471C-9633-F760D9719CB1}"/>
              </a:ext>
            </a:extLst>
          </p:cNvPr>
          <p:cNvSpPr/>
          <p:nvPr/>
        </p:nvSpPr>
        <p:spPr>
          <a:xfrm>
            <a:off x="1084079" y="1271585"/>
            <a:ext cx="9365571" cy="26681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3670" tIns="21835" rIns="43670" bIns="21835"/>
          <a:lstStyle/>
          <a:p>
            <a:endParaRPr lang="ru-RU" sz="1700" b="1" u="sng" dirty="0">
              <a:solidFill>
                <a:schemeClr val="tx1">
                  <a:lumMod val="65000"/>
                  <a:lumOff val="35000"/>
                </a:schemeClr>
              </a:solidFill>
              <a:latin typeface="Roboto Slab"/>
            </a:endParaRPr>
          </a:p>
        </p:txBody>
      </p:sp>
      <p:sp>
        <p:nvSpPr>
          <p:cNvPr id="12" name="CustomShape 1">
            <a:extLst>
              <a:ext uri="{FF2B5EF4-FFF2-40B4-BE49-F238E27FC236}">
                <a16:creationId xmlns:a16="http://schemas.microsoft.com/office/drawing/2014/main" id="{10809B06-FEE7-4A5E-BCB9-8F9B85AF8606}"/>
              </a:ext>
            </a:extLst>
          </p:cNvPr>
          <p:cNvSpPr/>
          <p:nvPr/>
        </p:nvSpPr>
        <p:spPr>
          <a:xfrm>
            <a:off x="1091802" y="4407920"/>
            <a:ext cx="9365571" cy="26681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3670" tIns="21835" rIns="43670" bIns="21835"/>
          <a:lstStyle/>
          <a:p>
            <a:endParaRPr lang="ru-RU" sz="1700" b="1" u="sng" dirty="0">
              <a:solidFill>
                <a:schemeClr val="tx1">
                  <a:lumMod val="65000"/>
                  <a:lumOff val="35000"/>
                </a:schemeClr>
              </a:solidFill>
              <a:latin typeface="Roboto Slab"/>
            </a:endParaRPr>
          </a:p>
        </p:txBody>
      </p:sp>
      <p:sp>
        <p:nvSpPr>
          <p:cNvPr id="14" name="CustomShape 1">
            <a:extLst>
              <a:ext uri="{FF2B5EF4-FFF2-40B4-BE49-F238E27FC236}">
                <a16:creationId xmlns:a16="http://schemas.microsoft.com/office/drawing/2014/main" id="{3205EBC0-69F4-4B67-AE72-F78EFD91BB93}"/>
              </a:ext>
            </a:extLst>
          </p:cNvPr>
          <p:cNvSpPr/>
          <p:nvPr/>
        </p:nvSpPr>
        <p:spPr>
          <a:xfrm>
            <a:off x="717714" y="1570458"/>
            <a:ext cx="10773618" cy="117766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3670" tIns="21835" rIns="43670" bIns="21835"/>
          <a:lstStyle/>
          <a:p>
            <a:pPr marL="332772" indent="-332772">
              <a:buFont typeface="Arial" panose="020B0604020202020204" pitchFamily="34" charset="0"/>
              <a:buChar char="•"/>
            </a:pPr>
            <a:endParaRPr lang="ru-RU" sz="1600" b="1" dirty="0">
              <a:solidFill>
                <a:schemeClr val="tx1">
                  <a:lumMod val="65000"/>
                  <a:lumOff val="35000"/>
                </a:schemeClr>
              </a:solidFill>
              <a:latin typeface="Roboto Slab"/>
            </a:endParaRPr>
          </a:p>
        </p:txBody>
      </p:sp>
      <p:sp>
        <p:nvSpPr>
          <p:cNvPr id="15" name="CustomShape 1">
            <a:extLst>
              <a:ext uri="{FF2B5EF4-FFF2-40B4-BE49-F238E27FC236}">
                <a16:creationId xmlns:a16="http://schemas.microsoft.com/office/drawing/2014/main" id="{CA81A3B5-29DB-4376-ABFA-754467AE012C}"/>
              </a:ext>
            </a:extLst>
          </p:cNvPr>
          <p:cNvSpPr/>
          <p:nvPr/>
        </p:nvSpPr>
        <p:spPr>
          <a:xfrm>
            <a:off x="609588" y="1049641"/>
            <a:ext cx="11992372" cy="53425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3670" tIns="21835" rIns="43670" bIns="21835"/>
          <a:lstStyle/>
          <a:p>
            <a:r>
              <a:rPr lang="ru-RU" sz="2600" b="1" dirty="0" smtClean="0">
                <a:latin typeface="Roboto Slab"/>
              </a:rPr>
              <a:t>Центр поддержки экспорта</a:t>
            </a:r>
            <a:endParaRPr sz="260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604629" y="1538403"/>
            <a:ext cx="10441413" cy="1214352"/>
          </a:xfrm>
          <a:prstGeom prst="rect">
            <a:avLst/>
          </a:prstGeom>
        </p:spPr>
        <p:txBody>
          <a:bodyPr wrap="square" lIns="44369" tIns="22184" rIns="44369" bIns="22184">
            <a:spAutoFit/>
          </a:bodyPr>
          <a:lstStyle/>
          <a:p>
            <a:endParaRPr lang="ru-RU" sz="1900" dirty="0"/>
          </a:p>
          <a:p>
            <a:endParaRPr lang="ru-RU" sz="1900" b="1" dirty="0"/>
          </a:p>
          <a:p>
            <a:endParaRPr lang="ru-RU" sz="1900" b="1" dirty="0"/>
          </a:p>
          <a:p>
            <a:endParaRPr lang="ru-RU" sz="1900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500175" y="1612935"/>
            <a:ext cx="9691087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ru-RU" dirty="0" smtClean="0"/>
              <a:t>Меры поддержки и консультации на 01.10.2019 – 140 СМСП;</a:t>
            </a:r>
          </a:p>
          <a:p>
            <a:pPr marL="285750" indent="-285750">
              <a:buFontTx/>
              <a:buChar char="-"/>
            </a:pPr>
            <a:r>
              <a:rPr lang="ru-RU" dirty="0" smtClean="0"/>
              <a:t>Объем поддержанного экспорта более 225 млн. руб.;</a:t>
            </a:r>
          </a:p>
          <a:p>
            <a:pPr marL="285750" indent="-285750">
              <a:buFontTx/>
              <a:buChar char="-"/>
            </a:pPr>
            <a:r>
              <a:rPr lang="ru-RU" dirty="0" smtClean="0"/>
              <a:t>2 обучающих семинара (27 уникальных участников);</a:t>
            </a:r>
          </a:p>
          <a:p>
            <a:pPr marL="285750" indent="-285750">
              <a:buFontTx/>
              <a:buChar char="-"/>
            </a:pPr>
            <a:r>
              <a:rPr lang="ru-RU" dirty="0" smtClean="0"/>
              <a:t>3 бизнес-миссии для 9 СМСП;</a:t>
            </a:r>
          </a:p>
          <a:p>
            <a:pPr marL="285750" indent="-285750">
              <a:buFontTx/>
              <a:buChar char="-"/>
            </a:pPr>
            <a:r>
              <a:rPr lang="ru-RU" dirty="0" smtClean="0"/>
              <a:t>Организовано участие для 17 СМСП в 9 международных выставках. </a:t>
            </a:r>
          </a:p>
          <a:p>
            <a:endParaRPr lang="ru-RU" dirty="0" smtClean="0"/>
          </a:p>
          <a:p>
            <a:r>
              <a:rPr lang="ru-RU" b="1" dirty="0" smtClean="0"/>
              <a:t>Основные функции:</a:t>
            </a:r>
          </a:p>
          <a:p>
            <a:pPr marL="285750" indent="-285750">
              <a:buFontTx/>
              <a:buChar char="-"/>
            </a:pPr>
            <a:r>
              <a:rPr lang="ru-RU" dirty="0" smtClean="0"/>
              <a:t>Консультации для предпринимателей-экспортеров;</a:t>
            </a:r>
          </a:p>
          <a:p>
            <a:pPr marL="285750" indent="-285750">
              <a:buFontTx/>
              <a:buChar char="-"/>
            </a:pPr>
            <a:r>
              <a:rPr lang="ru-RU" dirty="0" smtClean="0"/>
              <a:t>Организация бизнес-миссий и участия в выставках за рубежом;</a:t>
            </a:r>
          </a:p>
          <a:p>
            <a:pPr marL="285750" indent="-285750">
              <a:buFontTx/>
              <a:buChar char="-"/>
            </a:pPr>
            <a:r>
              <a:rPr lang="ru-RU" dirty="0" smtClean="0"/>
              <a:t>Обучение и деловые мероприятия для экспортеров;</a:t>
            </a:r>
          </a:p>
          <a:p>
            <a:pPr marL="285750" indent="-285750">
              <a:buFontTx/>
              <a:buChar char="-"/>
            </a:pPr>
            <a:r>
              <a:rPr lang="ru-RU" dirty="0" smtClean="0"/>
              <a:t>Обеспечение перевода на иностранные языки документов, </a:t>
            </a:r>
          </a:p>
          <a:p>
            <a:r>
              <a:rPr lang="ru-RU" dirty="0" smtClean="0"/>
              <a:t>рекламных материалов, сайтов.</a:t>
            </a:r>
          </a:p>
          <a:p>
            <a:pPr marL="285750" indent="-285750">
              <a:buFontTx/>
              <a:buChar char="-"/>
            </a:pPr>
            <a:r>
              <a:rPr lang="ru-RU" dirty="0"/>
              <a:t>П</a:t>
            </a:r>
            <a:r>
              <a:rPr lang="ru-RU" dirty="0" smtClean="0"/>
              <a:t>омощь в зарубежной сертификации продукции.</a:t>
            </a:r>
          </a:p>
          <a:p>
            <a:endParaRPr lang="ru-RU" dirty="0" smtClean="0"/>
          </a:p>
          <a:p>
            <a:pPr marL="285750" indent="-285750">
              <a:buFontTx/>
              <a:buChar char="-"/>
            </a:pPr>
            <a:endParaRPr lang="ru-RU" dirty="0" smtClean="0"/>
          </a:p>
          <a:p>
            <a:pPr marL="285750" indent="-285750">
              <a:buFontTx/>
              <a:buChar char="-"/>
            </a:pPr>
            <a:endParaRPr lang="ru-RU" dirty="0" smtClean="0"/>
          </a:p>
          <a:p>
            <a:pPr marL="285750" indent="-285750">
              <a:buFontTx/>
              <a:buChar char="-"/>
            </a:pPr>
            <a:endParaRPr lang="ru-RU" dirty="0" smtClean="0"/>
          </a:p>
          <a:p>
            <a:endParaRPr lang="ru-RU" dirty="0" smtClean="0"/>
          </a:p>
          <a:p>
            <a:pPr marL="285750" indent="-285750">
              <a:buFontTx/>
              <a:buChar char="-"/>
            </a:pPr>
            <a:endParaRPr lang="ru-RU" dirty="0"/>
          </a:p>
          <a:p>
            <a:endParaRPr lang="ru-RU" dirty="0"/>
          </a:p>
        </p:txBody>
      </p:sp>
      <p:pic>
        <p:nvPicPr>
          <p:cNvPr id="4" name="Picture 2" descr="http://msp29.ru/upload/iblock/065/06518e717dac7ee0fe94cadebe7ec0d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5763" y="245710"/>
            <a:ext cx="4716237" cy="3537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msp29.ru/upload/iblock/ecd/ecdabf245299fbaf3d80cf62f46caa2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5763" y="3320823"/>
            <a:ext cx="4716237" cy="3537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681540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8" y="0"/>
            <a:ext cx="1219993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4" name="CustomShape 1"/>
          <p:cNvSpPr/>
          <p:nvPr/>
        </p:nvSpPr>
        <p:spPr>
          <a:xfrm>
            <a:off x="609590" y="1667155"/>
            <a:ext cx="10966397" cy="424038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45" name="CustomShape 2"/>
          <p:cNvSpPr/>
          <p:nvPr/>
        </p:nvSpPr>
        <p:spPr>
          <a:xfrm>
            <a:off x="11227337" y="6401077"/>
            <a:ext cx="359748" cy="29017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3670" tIns="21835" rIns="43670" bIns="21835"/>
          <a:lstStyle/>
          <a:p>
            <a:pPr algn="ctr">
              <a:lnSpc>
                <a:spcPct val="100000"/>
              </a:lnSpc>
            </a:pPr>
            <a:r>
              <a:rPr lang="ru-RU" sz="1500" b="1" dirty="0">
                <a:solidFill>
                  <a:srgbClr val="FFFFFF"/>
                </a:solidFill>
              </a:rPr>
              <a:t>9</a:t>
            </a:r>
            <a:endParaRPr dirty="0"/>
          </a:p>
        </p:txBody>
      </p:sp>
      <p:sp>
        <p:nvSpPr>
          <p:cNvPr id="147" name="CustomShape 4"/>
          <p:cNvSpPr/>
          <p:nvPr/>
        </p:nvSpPr>
        <p:spPr>
          <a:xfrm>
            <a:off x="-218360" y="293927"/>
            <a:ext cx="87162" cy="15333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48" name="CustomShape 5"/>
          <p:cNvSpPr/>
          <p:nvPr/>
        </p:nvSpPr>
        <p:spPr>
          <a:xfrm>
            <a:off x="1091799" y="620513"/>
            <a:ext cx="10113156" cy="23497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3670" tIns="21835" rIns="43670" bIns="21835"/>
          <a:lstStyle/>
          <a:p>
            <a:pPr algn="just">
              <a:lnSpc>
                <a:spcPct val="100000"/>
              </a:lnSpc>
            </a:pPr>
            <a:endParaRPr lang="ru-RU" sz="1300" b="1" dirty="0">
              <a:solidFill>
                <a:srgbClr val="808080"/>
              </a:solidFill>
              <a:latin typeface="Roboto Slab"/>
              <a:ea typeface="Times New Roman"/>
            </a:endParaRPr>
          </a:p>
        </p:txBody>
      </p:sp>
      <p:sp>
        <p:nvSpPr>
          <p:cNvPr id="10" name="CustomShape 1">
            <a:extLst>
              <a:ext uri="{FF2B5EF4-FFF2-40B4-BE49-F238E27FC236}">
                <a16:creationId xmlns:a16="http://schemas.microsoft.com/office/drawing/2014/main" id="{E87EACF3-255A-471C-9633-F760D9719CB1}"/>
              </a:ext>
            </a:extLst>
          </p:cNvPr>
          <p:cNvSpPr/>
          <p:nvPr/>
        </p:nvSpPr>
        <p:spPr>
          <a:xfrm>
            <a:off x="1084079" y="1271585"/>
            <a:ext cx="9365571" cy="26681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3670" tIns="21835" rIns="43670" bIns="21835"/>
          <a:lstStyle/>
          <a:p>
            <a:endParaRPr lang="ru-RU" sz="1700" b="1" u="sng" dirty="0">
              <a:solidFill>
                <a:schemeClr val="tx1">
                  <a:lumMod val="65000"/>
                  <a:lumOff val="35000"/>
                </a:schemeClr>
              </a:solidFill>
              <a:latin typeface="Roboto Slab"/>
            </a:endParaRPr>
          </a:p>
        </p:txBody>
      </p:sp>
      <p:sp>
        <p:nvSpPr>
          <p:cNvPr id="12" name="CustomShape 1">
            <a:extLst>
              <a:ext uri="{FF2B5EF4-FFF2-40B4-BE49-F238E27FC236}">
                <a16:creationId xmlns:a16="http://schemas.microsoft.com/office/drawing/2014/main" id="{10809B06-FEE7-4A5E-BCB9-8F9B85AF8606}"/>
              </a:ext>
            </a:extLst>
          </p:cNvPr>
          <p:cNvSpPr/>
          <p:nvPr/>
        </p:nvSpPr>
        <p:spPr>
          <a:xfrm>
            <a:off x="1091802" y="4407920"/>
            <a:ext cx="9365571" cy="26681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3670" tIns="21835" rIns="43670" bIns="21835"/>
          <a:lstStyle/>
          <a:p>
            <a:endParaRPr lang="ru-RU" sz="1700" b="1" u="sng" dirty="0">
              <a:solidFill>
                <a:schemeClr val="tx1">
                  <a:lumMod val="65000"/>
                  <a:lumOff val="35000"/>
                </a:schemeClr>
              </a:solidFill>
              <a:latin typeface="Roboto Slab"/>
            </a:endParaRPr>
          </a:p>
        </p:txBody>
      </p:sp>
      <p:sp>
        <p:nvSpPr>
          <p:cNvPr id="14" name="CustomShape 1">
            <a:extLst>
              <a:ext uri="{FF2B5EF4-FFF2-40B4-BE49-F238E27FC236}">
                <a16:creationId xmlns:a16="http://schemas.microsoft.com/office/drawing/2014/main" id="{3205EBC0-69F4-4B67-AE72-F78EFD91BB93}"/>
              </a:ext>
            </a:extLst>
          </p:cNvPr>
          <p:cNvSpPr/>
          <p:nvPr/>
        </p:nvSpPr>
        <p:spPr>
          <a:xfrm>
            <a:off x="717714" y="1570458"/>
            <a:ext cx="10773618" cy="117766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3670" tIns="21835" rIns="43670" bIns="21835"/>
          <a:lstStyle/>
          <a:p>
            <a:pPr marL="332772" indent="-332772">
              <a:buFont typeface="Arial" panose="020B0604020202020204" pitchFamily="34" charset="0"/>
              <a:buChar char="•"/>
            </a:pPr>
            <a:endParaRPr lang="ru-RU" sz="1600" b="1" dirty="0">
              <a:solidFill>
                <a:schemeClr val="tx1">
                  <a:lumMod val="65000"/>
                  <a:lumOff val="35000"/>
                </a:schemeClr>
              </a:solidFill>
              <a:latin typeface="Roboto Slab"/>
            </a:endParaRPr>
          </a:p>
        </p:txBody>
      </p:sp>
      <p:sp>
        <p:nvSpPr>
          <p:cNvPr id="15" name="CustomShape 1">
            <a:extLst>
              <a:ext uri="{FF2B5EF4-FFF2-40B4-BE49-F238E27FC236}">
                <a16:creationId xmlns:a16="http://schemas.microsoft.com/office/drawing/2014/main" id="{CA81A3B5-29DB-4376-ABFA-754467AE012C}"/>
              </a:ext>
            </a:extLst>
          </p:cNvPr>
          <p:cNvSpPr/>
          <p:nvPr/>
        </p:nvSpPr>
        <p:spPr>
          <a:xfrm>
            <a:off x="609588" y="1049641"/>
            <a:ext cx="11992372" cy="53425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3670" tIns="21835" rIns="43670" bIns="21835"/>
          <a:lstStyle/>
          <a:p>
            <a:r>
              <a:rPr lang="ru-RU" sz="2600" b="1" dirty="0" smtClean="0">
                <a:latin typeface="Roboto Slab"/>
              </a:rPr>
              <a:t>Центр кластерного развития</a:t>
            </a:r>
            <a:endParaRPr sz="260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604629" y="1538403"/>
            <a:ext cx="10441413" cy="1214352"/>
          </a:xfrm>
          <a:prstGeom prst="rect">
            <a:avLst/>
          </a:prstGeom>
        </p:spPr>
        <p:txBody>
          <a:bodyPr wrap="square" lIns="44369" tIns="22184" rIns="44369" bIns="22184">
            <a:spAutoFit/>
          </a:bodyPr>
          <a:lstStyle/>
          <a:p>
            <a:endParaRPr lang="ru-RU" sz="1900" dirty="0"/>
          </a:p>
          <a:p>
            <a:endParaRPr lang="ru-RU" sz="1900" b="1" dirty="0"/>
          </a:p>
          <a:p>
            <a:endParaRPr lang="ru-RU" sz="1900" b="1" dirty="0"/>
          </a:p>
          <a:p>
            <a:endParaRPr lang="ru-RU" sz="1900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69170" y="1490022"/>
            <a:ext cx="9691087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ru-RU" dirty="0" smtClean="0"/>
              <a:t>Курируемые кластеры: лесопромышленный и судостроительный;</a:t>
            </a:r>
          </a:p>
          <a:p>
            <a:pPr marL="285750" indent="-285750">
              <a:buFontTx/>
              <a:buChar char="-"/>
            </a:pPr>
            <a:r>
              <a:rPr lang="ru-RU" dirty="0" smtClean="0"/>
              <a:t>Общее количество СМСП в кластерах – 55 ед.;</a:t>
            </a:r>
          </a:p>
          <a:p>
            <a:pPr marL="285750" indent="-285750">
              <a:buFontTx/>
              <a:buChar char="-"/>
            </a:pPr>
            <a:r>
              <a:rPr lang="ru-RU" dirty="0" smtClean="0"/>
              <a:t>Меры поддержки и консультации на 01.10.2019 – 159 СМСП;</a:t>
            </a:r>
          </a:p>
          <a:p>
            <a:pPr marL="285750" indent="-285750">
              <a:buFontTx/>
              <a:buChar char="-"/>
            </a:pPr>
            <a:r>
              <a:rPr lang="ru-RU" dirty="0" smtClean="0"/>
              <a:t>Количество созданных рабочих мест участниками кластеров – 15 ед.</a:t>
            </a:r>
          </a:p>
          <a:p>
            <a:pPr marL="285750" indent="-285750">
              <a:buFontTx/>
              <a:buChar char="-"/>
            </a:pPr>
            <a:r>
              <a:rPr lang="ru-RU" dirty="0" smtClean="0"/>
              <a:t>2 стратегические сессии, 70 участников, 50 СМСП;</a:t>
            </a:r>
          </a:p>
          <a:p>
            <a:pPr marL="285750" indent="-285750">
              <a:buFontTx/>
              <a:buChar char="-"/>
            </a:pPr>
            <a:r>
              <a:rPr lang="ru-RU" dirty="0" smtClean="0"/>
              <a:t>Организовано участие для 12 СМСП в 4 выставках;</a:t>
            </a:r>
          </a:p>
          <a:p>
            <a:pPr marL="285750" indent="-285750">
              <a:buFontTx/>
              <a:buChar char="-"/>
            </a:pPr>
            <a:r>
              <a:rPr lang="ru-RU" dirty="0" smtClean="0"/>
              <a:t>Организованы 3 информационные и 1 рекламная кампании;</a:t>
            </a:r>
          </a:p>
          <a:p>
            <a:pPr marL="285750" indent="-285750">
              <a:buFontTx/>
              <a:buChar char="-"/>
            </a:pPr>
            <a:r>
              <a:rPr lang="ru-RU" dirty="0" smtClean="0"/>
              <a:t>Проведено 1 маркетинговое исследование, 2 ТЭО проектов кластеров. </a:t>
            </a:r>
          </a:p>
          <a:p>
            <a:r>
              <a:rPr lang="ru-RU" b="1" dirty="0" smtClean="0"/>
              <a:t>Основные функции:</a:t>
            </a:r>
          </a:p>
          <a:p>
            <a:pPr marL="285750" indent="-285750">
              <a:buFontTx/>
              <a:buChar char="-"/>
            </a:pPr>
            <a:r>
              <a:rPr lang="ru-RU" dirty="0" smtClean="0"/>
              <a:t>Консультации для участников кластеров;</a:t>
            </a:r>
          </a:p>
          <a:p>
            <a:pPr marL="285750" indent="-285750">
              <a:buFontTx/>
              <a:buChar char="-"/>
            </a:pPr>
            <a:r>
              <a:rPr lang="ru-RU" dirty="0" smtClean="0"/>
              <a:t>Организация бизнес-миссий, участия в выставках для членов кластеров;</a:t>
            </a:r>
          </a:p>
          <a:p>
            <a:pPr marL="285750" indent="-285750">
              <a:buFontTx/>
              <a:buChar char="-"/>
            </a:pPr>
            <a:r>
              <a:rPr lang="ru-RU" dirty="0" smtClean="0"/>
              <a:t>Обучение для кластеров;</a:t>
            </a:r>
          </a:p>
          <a:p>
            <a:pPr marL="285750" indent="-285750">
              <a:buFontTx/>
              <a:buChar char="-"/>
            </a:pPr>
            <a:r>
              <a:rPr lang="ru-RU" dirty="0" smtClean="0"/>
              <a:t>Продвижение участников кластеров и их продукции;</a:t>
            </a:r>
          </a:p>
          <a:p>
            <a:pPr marL="285750" indent="-285750">
              <a:buFontTx/>
              <a:buChar char="-"/>
            </a:pPr>
            <a:r>
              <a:rPr lang="ru-RU" dirty="0" smtClean="0"/>
              <a:t>Исследования рынков, ТЭО.</a:t>
            </a:r>
          </a:p>
          <a:p>
            <a:pPr marL="285750" indent="-285750">
              <a:buFontTx/>
              <a:buChar char="-"/>
            </a:pPr>
            <a:endParaRPr lang="ru-RU" dirty="0" smtClean="0"/>
          </a:p>
          <a:p>
            <a:endParaRPr lang="ru-RU" dirty="0" smtClean="0"/>
          </a:p>
          <a:p>
            <a:pPr marL="285750" indent="-285750">
              <a:buFontTx/>
              <a:buChar char="-"/>
            </a:pPr>
            <a:endParaRPr lang="ru-RU" dirty="0"/>
          </a:p>
          <a:p>
            <a:endParaRPr lang="ru-RU" dirty="0"/>
          </a:p>
        </p:txBody>
      </p:sp>
      <p:pic>
        <p:nvPicPr>
          <p:cNvPr id="3074" name="Picture 2" descr="http://msp29.ru/upload/iblock/7eb/7ebeb00a49fd0d232fe295e3cad9190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8123" y="3094892"/>
            <a:ext cx="4943878" cy="3763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pbs.twimg.com/media/DnnJWiYX0AAA9I6.jpg:larg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8123" y="215273"/>
            <a:ext cx="4943877" cy="3295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535084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8" y="0"/>
            <a:ext cx="1219993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4" name="CustomShape 1"/>
          <p:cNvSpPr/>
          <p:nvPr/>
        </p:nvSpPr>
        <p:spPr>
          <a:xfrm>
            <a:off x="609590" y="1667155"/>
            <a:ext cx="10966397" cy="424038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45" name="CustomShape 2"/>
          <p:cNvSpPr/>
          <p:nvPr/>
        </p:nvSpPr>
        <p:spPr>
          <a:xfrm>
            <a:off x="11227337" y="6401077"/>
            <a:ext cx="359748" cy="29017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3670" tIns="21835" rIns="43670" bIns="21835"/>
          <a:lstStyle/>
          <a:p>
            <a:pPr algn="ctr">
              <a:lnSpc>
                <a:spcPct val="100000"/>
              </a:lnSpc>
            </a:pPr>
            <a:r>
              <a:rPr lang="ru-RU" sz="1500" b="1" dirty="0">
                <a:solidFill>
                  <a:srgbClr val="FFFFFF"/>
                </a:solidFill>
              </a:rPr>
              <a:t>9</a:t>
            </a:r>
            <a:endParaRPr dirty="0"/>
          </a:p>
        </p:txBody>
      </p:sp>
      <p:sp>
        <p:nvSpPr>
          <p:cNvPr id="147" name="CustomShape 4"/>
          <p:cNvSpPr/>
          <p:nvPr/>
        </p:nvSpPr>
        <p:spPr>
          <a:xfrm>
            <a:off x="-218360" y="293927"/>
            <a:ext cx="87162" cy="15333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48" name="CustomShape 5"/>
          <p:cNvSpPr/>
          <p:nvPr/>
        </p:nvSpPr>
        <p:spPr>
          <a:xfrm>
            <a:off x="1091799" y="620513"/>
            <a:ext cx="10113156" cy="23497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3670" tIns="21835" rIns="43670" bIns="21835"/>
          <a:lstStyle/>
          <a:p>
            <a:pPr algn="just">
              <a:lnSpc>
                <a:spcPct val="100000"/>
              </a:lnSpc>
            </a:pPr>
            <a:endParaRPr lang="ru-RU" sz="1300" b="1" dirty="0">
              <a:solidFill>
                <a:srgbClr val="808080"/>
              </a:solidFill>
              <a:latin typeface="Roboto Slab"/>
              <a:ea typeface="Times New Roman"/>
            </a:endParaRPr>
          </a:p>
        </p:txBody>
      </p:sp>
      <p:sp>
        <p:nvSpPr>
          <p:cNvPr id="10" name="CustomShape 1">
            <a:extLst>
              <a:ext uri="{FF2B5EF4-FFF2-40B4-BE49-F238E27FC236}">
                <a16:creationId xmlns:a16="http://schemas.microsoft.com/office/drawing/2014/main" id="{E87EACF3-255A-471C-9633-F760D9719CB1}"/>
              </a:ext>
            </a:extLst>
          </p:cNvPr>
          <p:cNvSpPr/>
          <p:nvPr/>
        </p:nvSpPr>
        <p:spPr>
          <a:xfrm>
            <a:off x="1084079" y="1271585"/>
            <a:ext cx="9365571" cy="26681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3670" tIns="21835" rIns="43670" bIns="21835"/>
          <a:lstStyle/>
          <a:p>
            <a:endParaRPr lang="ru-RU" sz="1700" b="1" u="sng" dirty="0">
              <a:solidFill>
                <a:schemeClr val="tx1">
                  <a:lumMod val="65000"/>
                  <a:lumOff val="35000"/>
                </a:schemeClr>
              </a:solidFill>
              <a:latin typeface="Roboto Slab"/>
            </a:endParaRPr>
          </a:p>
        </p:txBody>
      </p:sp>
      <p:sp>
        <p:nvSpPr>
          <p:cNvPr id="12" name="CustomShape 1">
            <a:extLst>
              <a:ext uri="{FF2B5EF4-FFF2-40B4-BE49-F238E27FC236}">
                <a16:creationId xmlns:a16="http://schemas.microsoft.com/office/drawing/2014/main" id="{10809B06-FEE7-4A5E-BCB9-8F9B85AF8606}"/>
              </a:ext>
            </a:extLst>
          </p:cNvPr>
          <p:cNvSpPr/>
          <p:nvPr/>
        </p:nvSpPr>
        <p:spPr>
          <a:xfrm>
            <a:off x="1091802" y="4407920"/>
            <a:ext cx="9365571" cy="26681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3670" tIns="21835" rIns="43670" bIns="21835"/>
          <a:lstStyle/>
          <a:p>
            <a:endParaRPr lang="ru-RU" sz="1700" b="1" u="sng" dirty="0">
              <a:solidFill>
                <a:schemeClr val="tx1">
                  <a:lumMod val="65000"/>
                  <a:lumOff val="35000"/>
                </a:schemeClr>
              </a:solidFill>
              <a:latin typeface="Roboto Slab"/>
            </a:endParaRPr>
          </a:p>
        </p:txBody>
      </p:sp>
      <p:sp>
        <p:nvSpPr>
          <p:cNvPr id="14" name="CustomShape 1">
            <a:extLst>
              <a:ext uri="{FF2B5EF4-FFF2-40B4-BE49-F238E27FC236}">
                <a16:creationId xmlns:a16="http://schemas.microsoft.com/office/drawing/2014/main" id="{3205EBC0-69F4-4B67-AE72-F78EFD91BB93}"/>
              </a:ext>
            </a:extLst>
          </p:cNvPr>
          <p:cNvSpPr/>
          <p:nvPr/>
        </p:nvSpPr>
        <p:spPr>
          <a:xfrm>
            <a:off x="717714" y="1570458"/>
            <a:ext cx="10773618" cy="117766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3670" tIns="21835" rIns="43670" bIns="21835"/>
          <a:lstStyle/>
          <a:p>
            <a:pPr marL="332772" indent="-332772">
              <a:buFont typeface="Arial" panose="020B0604020202020204" pitchFamily="34" charset="0"/>
              <a:buChar char="•"/>
            </a:pPr>
            <a:endParaRPr lang="ru-RU" sz="1600" b="1" dirty="0">
              <a:solidFill>
                <a:schemeClr val="tx1">
                  <a:lumMod val="65000"/>
                  <a:lumOff val="35000"/>
                </a:schemeClr>
              </a:solidFill>
              <a:latin typeface="Roboto Slab"/>
            </a:endParaRPr>
          </a:p>
        </p:txBody>
      </p:sp>
      <p:sp>
        <p:nvSpPr>
          <p:cNvPr id="15" name="CustomShape 1">
            <a:extLst>
              <a:ext uri="{FF2B5EF4-FFF2-40B4-BE49-F238E27FC236}">
                <a16:creationId xmlns:a16="http://schemas.microsoft.com/office/drawing/2014/main" id="{CA81A3B5-29DB-4376-ABFA-754467AE012C}"/>
              </a:ext>
            </a:extLst>
          </p:cNvPr>
          <p:cNvSpPr/>
          <p:nvPr/>
        </p:nvSpPr>
        <p:spPr>
          <a:xfrm>
            <a:off x="609588" y="1049641"/>
            <a:ext cx="11992372" cy="53425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3670" tIns="21835" rIns="43670" bIns="21835"/>
          <a:lstStyle/>
          <a:p>
            <a:r>
              <a:rPr lang="ru-RU" sz="2600" b="1" dirty="0" smtClean="0">
                <a:latin typeface="Roboto Slab"/>
              </a:rPr>
              <a:t>Инновационный центр</a:t>
            </a:r>
            <a:endParaRPr sz="260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604629" y="1538403"/>
            <a:ext cx="10441413" cy="1214352"/>
          </a:xfrm>
          <a:prstGeom prst="rect">
            <a:avLst/>
          </a:prstGeom>
        </p:spPr>
        <p:txBody>
          <a:bodyPr wrap="square" lIns="44369" tIns="22184" rIns="44369" bIns="22184">
            <a:spAutoFit/>
          </a:bodyPr>
          <a:lstStyle/>
          <a:p>
            <a:endParaRPr lang="ru-RU" sz="1900" dirty="0"/>
          </a:p>
          <a:p>
            <a:endParaRPr lang="ru-RU" sz="1900" b="1" dirty="0"/>
          </a:p>
          <a:p>
            <a:endParaRPr lang="ru-RU" sz="1900" b="1" dirty="0"/>
          </a:p>
          <a:p>
            <a:endParaRPr lang="ru-RU" sz="1900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500175" y="1612935"/>
            <a:ext cx="5728687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ru-RU" dirty="0" smtClean="0"/>
              <a:t>Открыт в июне 2019 года;</a:t>
            </a:r>
          </a:p>
          <a:p>
            <a:pPr marL="285750" indent="-285750">
              <a:buFontTx/>
              <a:buChar char="-"/>
            </a:pPr>
            <a:r>
              <a:rPr lang="ru-RU" dirty="0" smtClean="0"/>
              <a:t>44% бюджета открытия – внебюджетные источники финансирования;</a:t>
            </a:r>
          </a:p>
          <a:p>
            <a:pPr marL="285750" indent="-285750">
              <a:buFontTx/>
              <a:buChar char="-"/>
            </a:pPr>
            <a:r>
              <a:rPr lang="ru-RU" dirty="0" smtClean="0"/>
              <a:t>Сумма первоначальных вложений – 5 млн. руб.</a:t>
            </a:r>
          </a:p>
          <a:p>
            <a:pPr marL="285750" indent="-285750">
              <a:buFontTx/>
              <a:buChar char="-"/>
            </a:pPr>
            <a:r>
              <a:rPr lang="ru-RU" dirty="0" smtClean="0"/>
              <a:t>На начало октября все площади сданы резидентам (100% загрузки площадей).</a:t>
            </a:r>
          </a:p>
          <a:p>
            <a:pPr marL="285750" indent="-285750">
              <a:buFontTx/>
              <a:buChar char="-"/>
            </a:pPr>
            <a:endParaRPr lang="ru-RU" dirty="0"/>
          </a:p>
          <a:p>
            <a:r>
              <a:rPr lang="ru-RU" b="1" dirty="0" smtClean="0"/>
              <a:t>Основные функции:</a:t>
            </a:r>
          </a:p>
          <a:p>
            <a:pPr marL="285750" indent="-285750">
              <a:buFontTx/>
              <a:buChar char="-"/>
            </a:pPr>
            <a:r>
              <a:rPr lang="ru-RU" dirty="0" smtClean="0"/>
              <a:t>Консультации для </a:t>
            </a:r>
            <a:r>
              <a:rPr lang="ru-RU" dirty="0" err="1" smtClean="0"/>
              <a:t>инноваторов</a:t>
            </a:r>
            <a:r>
              <a:rPr lang="ru-RU" dirty="0" smtClean="0"/>
              <a:t>;</a:t>
            </a:r>
          </a:p>
          <a:p>
            <a:pPr marL="285750" indent="-285750">
              <a:buFontTx/>
              <a:buChar char="-"/>
            </a:pPr>
            <a:r>
              <a:rPr lang="ru-RU" dirty="0" smtClean="0"/>
              <a:t>Помощь в коммерциализации и продвижении;</a:t>
            </a:r>
          </a:p>
          <a:p>
            <a:pPr marL="285750" indent="-285750">
              <a:buFontTx/>
              <a:buChar char="-"/>
            </a:pPr>
            <a:r>
              <a:rPr lang="ru-RU" dirty="0" smtClean="0"/>
              <a:t>Льготная аренда;</a:t>
            </a:r>
          </a:p>
          <a:p>
            <a:pPr marL="285750" indent="-285750">
              <a:buFontTx/>
              <a:buChar char="-"/>
            </a:pPr>
            <a:r>
              <a:rPr lang="ru-RU" dirty="0" err="1" smtClean="0"/>
              <a:t>Коворкинг</a:t>
            </a:r>
            <a:r>
              <a:rPr lang="ru-RU" dirty="0" smtClean="0"/>
              <a:t> и переговорные комнаты;</a:t>
            </a:r>
          </a:p>
          <a:p>
            <a:pPr marL="285750" indent="-285750">
              <a:buFontTx/>
              <a:buChar char="-"/>
            </a:pPr>
            <a:r>
              <a:rPr lang="ru-RU" dirty="0" smtClean="0"/>
              <a:t>Обучение и деловые мероприятия.</a:t>
            </a:r>
          </a:p>
          <a:p>
            <a:pPr marL="285750" indent="-285750">
              <a:buFontTx/>
              <a:buChar char="-"/>
            </a:pPr>
            <a:endParaRPr lang="ru-RU" dirty="0" smtClean="0"/>
          </a:p>
          <a:p>
            <a:pPr marL="285750" indent="-285750">
              <a:buFontTx/>
              <a:buChar char="-"/>
            </a:pPr>
            <a:endParaRPr lang="ru-RU" dirty="0" smtClean="0"/>
          </a:p>
          <a:p>
            <a:pPr marL="285750" indent="-285750">
              <a:buFontTx/>
              <a:buChar char="-"/>
            </a:pPr>
            <a:endParaRPr lang="ru-RU" dirty="0" smtClean="0"/>
          </a:p>
          <a:p>
            <a:endParaRPr lang="ru-RU" dirty="0" smtClean="0"/>
          </a:p>
          <a:p>
            <a:pPr marL="285750" indent="-285750">
              <a:buFontTx/>
              <a:buChar char="-"/>
            </a:pPr>
            <a:endParaRPr lang="ru-RU" dirty="0"/>
          </a:p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9437" y="0"/>
            <a:ext cx="5312563" cy="354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 descr="http://dvinatoday.ru/upload/iblock/00a/ueVybP6IhiM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9437" y="3309158"/>
            <a:ext cx="5312563" cy="3542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298210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8" y="0"/>
            <a:ext cx="1219993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4" name="CustomShape 1"/>
          <p:cNvSpPr/>
          <p:nvPr/>
        </p:nvSpPr>
        <p:spPr>
          <a:xfrm>
            <a:off x="609590" y="1667155"/>
            <a:ext cx="10966397" cy="424038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45" name="CustomShape 2"/>
          <p:cNvSpPr/>
          <p:nvPr/>
        </p:nvSpPr>
        <p:spPr>
          <a:xfrm>
            <a:off x="11227337" y="6401077"/>
            <a:ext cx="359748" cy="29017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3670" tIns="21835" rIns="43670" bIns="21835"/>
          <a:lstStyle/>
          <a:p>
            <a:pPr algn="ctr">
              <a:lnSpc>
                <a:spcPct val="100000"/>
              </a:lnSpc>
            </a:pPr>
            <a:r>
              <a:rPr lang="ru-RU" sz="1500" b="1" dirty="0">
                <a:solidFill>
                  <a:srgbClr val="FFFFFF"/>
                </a:solidFill>
              </a:rPr>
              <a:t>9</a:t>
            </a:r>
            <a:endParaRPr dirty="0"/>
          </a:p>
        </p:txBody>
      </p:sp>
      <p:sp>
        <p:nvSpPr>
          <p:cNvPr id="147" name="CustomShape 4"/>
          <p:cNvSpPr/>
          <p:nvPr/>
        </p:nvSpPr>
        <p:spPr>
          <a:xfrm>
            <a:off x="-218360" y="293927"/>
            <a:ext cx="87162" cy="15333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48" name="CustomShape 5"/>
          <p:cNvSpPr/>
          <p:nvPr/>
        </p:nvSpPr>
        <p:spPr>
          <a:xfrm>
            <a:off x="1091799" y="620513"/>
            <a:ext cx="10113156" cy="23497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3670" tIns="21835" rIns="43670" bIns="21835"/>
          <a:lstStyle/>
          <a:p>
            <a:pPr algn="just">
              <a:lnSpc>
                <a:spcPct val="100000"/>
              </a:lnSpc>
            </a:pPr>
            <a:endParaRPr lang="ru-RU" sz="1300" b="1" dirty="0">
              <a:solidFill>
                <a:srgbClr val="808080"/>
              </a:solidFill>
              <a:latin typeface="Roboto Slab"/>
              <a:ea typeface="Times New Roman"/>
            </a:endParaRPr>
          </a:p>
        </p:txBody>
      </p:sp>
      <p:sp>
        <p:nvSpPr>
          <p:cNvPr id="10" name="CustomShape 1">
            <a:extLst>
              <a:ext uri="{FF2B5EF4-FFF2-40B4-BE49-F238E27FC236}">
                <a16:creationId xmlns:a16="http://schemas.microsoft.com/office/drawing/2014/main" id="{E87EACF3-255A-471C-9633-F760D9719CB1}"/>
              </a:ext>
            </a:extLst>
          </p:cNvPr>
          <p:cNvSpPr/>
          <p:nvPr/>
        </p:nvSpPr>
        <p:spPr>
          <a:xfrm>
            <a:off x="1084079" y="1271585"/>
            <a:ext cx="9365571" cy="26681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3670" tIns="21835" rIns="43670" bIns="21835"/>
          <a:lstStyle/>
          <a:p>
            <a:endParaRPr lang="ru-RU" sz="1700" b="1" u="sng" dirty="0">
              <a:solidFill>
                <a:schemeClr val="tx1">
                  <a:lumMod val="65000"/>
                  <a:lumOff val="35000"/>
                </a:schemeClr>
              </a:solidFill>
              <a:latin typeface="Roboto Slab"/>
            </a:endParaRPr>
          </a:p>
        </p:txBody>
      </p:sp>
      <p:sp>
        <p:nvSpPr>
          <p:cNvPr id="12" name="CustomShape 1">
            <a:extLst>
              <a:ext uri="{FF2B5EF4-FFF2-40B4-BE49-F238E27FC236}">
                <a16:creationId xmlns:a16="http://schemas.microsoft.com/office/drawing/2014/main" id="{10809B06-FEE7-4A5E-BCB9-8F9B85AF8606}"/>
              </a:ext>
            </a:extLst>
          </p:cNvPr>
          <p:cNvSpPr/>
          <p:nvPr/>
        </p:nvSpPr>
        <p:spPr>
          <a:xfrm>
            <a:off x="1091802" y="4407920"/>
            <a:ext cx="9365571" cy="26681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3670" tIns="21835" rIns="43670" bIns="21835"/>
          <a:lstStyle/>
          <a:p>
            <a:endParaRPr lang="ru-RU" sz="1700" b="1" u="sng" dirty="0">
              <a:solidFill>
                <a:schemeClr val="tx1">
                  <a:lumMod val="65000"/>
                  <a:lumOff val="35000"/>
                </a:schemeClr>
              </a:solidFill>
              <a:latin typeface="Roboto Slab"/>
            </a:endParaRPr>
          </a:p>
        </p:txBody>
      </p:sp>
      <p:sp>
        <p:nvSpPr>
          <p:cNvPr id="14" name="CustomShape 1">
            <a:extLst>
              <a:ext uri="{FF2B5EF4-FFF2-40B4-BE49-F238E27FC236}">
                <a16:creationId xmlns:a16="http://schemas.microsoft.com/office/drawing/2014/main" id="{3205EBC0-69F4-4B67-AE72-F78EFD91BB93}"/>
              </a:ext>
            </a:extLst>
          </p:cNvPr>
          <p:cNvSpPr/>
          <p:nvPr/>
        </p:nvSpPr>
        <p:spPr>
          <a:xfrm>
            <a:off x="717714" y="1570458"/>
            <a:ext cx="10773618" cy="117766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3670" tIns="21835" rIns="43670" bIns="21835"/>
          <a:lstStyle/>
          <a:p>
            <a:pPr marL="332772" indent="-332772">
              <a:buFont typeface="Arial" panose="020B0604020202020204" pitchFamily="34" charset="0"/>
              <a:buChar char="•"/>
            </a:pPr>
            <a:endParaRPr lang="ru-RU" sz="1600" b="1" dirty="0">
              <a:solidFill>
                <a:schemeClr val="tx1">
                  <a:lumMod val="65000"/>
                  <a:lumOff val="35000"/>
                </a:schemeClr>
              </a:solidFill>
              <a:latin typeface="Roboto Slab"/>
            </a:endParaRPr>
          </a:p>
        </p:txBody>
      </p:sp>
      <p:sp>
        <p:nvSpPr>
          <p:cNvPr id="15" name="CustomShape 1">
            <a:extLst>
              <a:ext uri="{FF2B5EF4-FFF2-40B4-BE49-F238E27FC236}">
                <a16:creationId xmlns:a16="http://schemas.microsoft.com/office/drawing/2014/main" id="{CA81A3B5-29DB-4376-ABFA-754467AE012C}"/>
              </a:ext>
            </a:extLst>
          </p:cNvPr>
          <p:cNvSpPr/>
          <p:nvPr/>
        </p:nvSpPr>
        <p:spPr>
          <a:xfrm>
            <a:off x="609588" y="1049641"/>
            <a:ext cx="11992372" cy="109593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3670" tIns="21835" rIns="43670" bIns="21835"/>
          <a:lstStyle/>
          <a:p>
            <a:r>
              <a:rPr lang="ru-RU" sz="2600" b="1" dirty="0" smtClean="0">
                <a:latin typeface="Roboto Slab"/>
              </a:rPr>
              <a:t>Отдел по работе с федеральными </a:t>
            </a:r>
          </a:p>
          <a:p>
            <a:r>
              <a:rPr lang="ru-RU" sz="2600" b="1" dirty="0" smtClean="0">
                <a:latin typeface="Roboto Slab"/>
              </a:rPr>
              <a:t>Институтами развития</a:t>
            </a:r>
            <a:endParaRPr sz="260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604629" y="1538403"/>
            <a:ext cx="10441413" cy="1214352"/>
          </a:xfrm>
          <a:prstGeom prst="rect">
            <a:avLst/>
          </a:prstGeom>
        </p:spPr>
        <p:txBody>
          <a:bodyPr wrap="square" lIns="44369" tIns="22184" rIns="44369" bIns="22184">
            <a:spAutoFit/>
          </a:bodyPr>
          <a:lstStyle/>
          <a:p>
            <a:endParaRPr lang="ru-RU" sz="1900" dirty="0"/>
          </a:p>
          <a:p>
            <a:endParaRPr lang="ru-RU" sz="1900" b="1" dirty="0"/>
          </a:p>
          <a:p>
            <a:endParaRPr lang="ru-RU" sz="1900" b="1" dirty="0"/>
          </a:p>
          <a:p>
            <a:endParaRPr lang="ru-RU" sz="1900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717714" y="1863671"/>
            <a:ext cx="6551190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ru-RU" dirty="0" smtClean="0"/>
              <a:t>Заключены соглашения о сотрудничестве с АО «МСП Банк», НО Национальная Ассоциация агентств инвестиций и развития», с Ярославской лизинговой компанией, Фондом содействия инноваций, АНО «Агентство инновационного развития».</a:t>
            </a:r>
          </a:p>
          <a:p>
            <a:pPr marL="285750" indent="-285750">
              <a:buFontTx/>
              <a:buChar char="-"/>
            </a:pPr>
            <a:r>
              <a:rPr lang="ru-RU" dirty="0" smtClean="0"/>
              <a:t>По программе «Умник» от ФСИ 6 проектов получили гранты (3 млн. руб.);</a:t>
            </a:r>
          </a:p>
          <a:p>
            <a:pPr marL="285750" indent="-285750">
              <a:buFontTx/>
              <a:buChar char="-"/>
            </a:pPr>
            <a:r>
              <a:rPr lang="ru-RU" dirty="0" smtClean="0"/>
              <a:t>По программе «Старт» 1 проект получил 2 млн. руб. </a:t>
            </a:r>
          </a:p>
          <a:p>
            <a:endParaRPr lang="ru-RU" dirty="0"/>
          </a:p>
          <a:p>
            <a:r>
              <a:rPr lang="ru-RU" b="1" dirty="0" smtClean="0"/>
              <a:t>Основные функции:</a:t>
            </a:r>
          </a:p>
          <a:p>
            <a:pPr marL="285750" indent="-285750">
              <a:buFontTx/>
              <a:buChar char="-"/>
            </a:pPr>
            <a:r>
              <a:rPr lang="ru-RU" dirty="0" smtClean="0"/>
              <a:t>Консультации по финансированию от ФИР;</a:t>
            </a:r>
          </a:p>
          <a:p>
            <a:pPr marL="285750" indent="-285750">
              <a:buFontTx/>
              <a:buChar char="-"/>
            </a:pPr>
            <a:r>
              <a:rPr lang="ru-RU" dirty="0" smtClean="0"/>
              <a:t>Обучение и деловые мероприятия;</a:t>
            </a:r>
          </a:p>
          <a:p>
            <a:pPr marL="285750" indent="-285750">
              <a:buFontTx/>
              <a:buChar char="-"/>
            </a:pPr>
            <a:r>
              <a:rPr lang="ru-RU" dirty="0" smtClean="0"/>
              <a:t>Помощь в заполнении заявки в ФИР.</a:t>
            </a:r>
          </a:p>
          <a:p>
            <a:pPr marL="285750" indent="-285750">
              <a:buFontTx/>
              <a:buChar char="-"/>
            </a:pPr>
            <a:endParaRPr lang="ru-RU" dirty="0" smtClean="0"/>
          </a:p>
          <a:p>
            <a:pPr marL="285750" indent="-285750">
              <a:buFontTx/>
              <a:buChar char="-"/>
            </a:pPr>
            <a:endParaRPr lang="ru-RU" dirty="0" smtClean="0"/>
          </a:p>
          <a:p>
            <a:pPr marL="285750" indent="-285750">
              <a:buFontTx/>
              <a:buChar char="-"/>
            </a:pPr>
            <a:endParaRPr lang="ru-RU" dirty="0" smtClean="0"/>
          </a:p>
          <a:p>
            <a:endParaRPr lang="ru-RU" dirty="0" smtClean="0"/>
          </a:p>
          <a:p>
            <a:pPr marL="285750" indent="-285750">
              <a:buFontTx/>
              <a:buChar char="-"/>
            </a:pPr>
            <a:endParaRPr lang="ru-RU" dirty="0"/>
          </a:p>
          <a:p>
            <a:endParaRPr lang="ru-RU" dirty="0"/>
          </a:p>
        </p:txBody>
      </p:sp>
      <p:pic>
        <p:nvPicPr>
          <p:cNvPr id="7170" name="Picture 2" descr="https://sun9-72.userapi.com/c855420/v855420197/12ce4d/4OmIH-HkNl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6108" y="0"/>
            <a:ext cx="4475892" cy="3525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s://sun9-50.userapi.com/c855420/v855420946/129453/iUtPF5SAVa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9158" y="3525869"/>
            <a:ext cx="4442841" cy="3332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368551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4" y="-6440"/>
            <a:ext cx="1219993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4" name="CustomShape 1"/>
          <p:cNvSpPr/>
          <p:nvPr/>
        </p:nvSpPr>
        <p:spPr>
          <a:xfrm>
            <a:off x="609590" y="1667155"/>
            <a:ext cx="10966397" cy="424038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45" name="CustomShape 2"/>
          <p:cNvSpPr/>
          <p:nvPr/>
        </p:nvSpPr>
        <p:spPr>
          <a:xfrm>
            <a:off x="11227337" y="6401077"/>
            <a:ext cx="359748" cy="29017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3670" tIns="21835" rIns="43670" bIns="21835"/>
          <a:lstStyle/>
          <a:p>
            <a:pPr algn="ctr">
              <a:lnSpc>
                <a:spcPct val="100000"/>
              </a:lnSpc>
            </a:pPr>
            <a:r>
              <a:rPr lang="ru-RU" sz="1500" b="1" dirty="0">
                <a:solidFill>
                  <a:srgbClr val="FFFFFF"/>
                </a:solidFill>
              </a:rPr>
              <a:t>9</a:t>
            </a:r>
            <a:endParaRPr dirty="0"/>
          </a:p>
        </p:txBody>
      </p:sp>
      <p:sp>
        <p:nvSpPr>
          <p:cNvPr id="147" name="CustomShape 4"/>
          <p:cNvSpPr/>
          <p:nvPr/>
        </p:nvSpPr>
        <p:spPr>
          <a:xfrm>
            <a:off x="-218360" y="293927"/>
            <a:ext cx="87162" cy="15333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48" name="CustomShape 5"/>
          <p:cNvSpPr/>
          <p:nvPr/>
        </p:nvSpPr>
        <p:spPr>
          <a:xfrm>
            <a:off x="1091799" y="620513"/>
            <a:ext cx="10113156" cy="23497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3670" tIns="21835" rIns="43670" bIns="21835"/>
          <a:lstStyle/>
          <a:p>
            <a:pPr algn="just">
              <a:lnSpc>
                <a:spcPct val="100000"/>
              </a:lnSpc>
            </a:pPr>
            <a:endParaRPr lang="ru-RU" sz="1300" b="1" dirty="0">
              <a:solidFill>
                <a:srgbClr val="808080"/>
              </a:solidFill>
              <a:latin typeface="Roboto Slab"/>
              <a:ea typeface="Times New Roman"/>
            </a:endParaRPr>
          </a:p>
        </p:txBody>
      </p:sp>
      <p:sp>
        <p:nvSpPr>
          <p:cNvPr id="10" name="CustomShape 1">
            <a:extLst>
              <a:ext uri="{FF2B5EF4-FFF2-40B4-BE49-F238E27FC236}">
                <a16:creationId xmlns:a16="http://schemas.microsoft.com/office/drawing/2014/main" id="{E87EACF3-255A-471C-9633-F760D9719CB1}"/>
              </a:ext>
            </a:extLst>
          </p:cNvPr>
          <p:cNvSpPr/>
          <p:nvPr/>
        </p:nvSpPr>
        <p:spPr>
          <a:xfrm>
            <a:off x="1084079" y="1271585"/>
            <a:ext cx="9365571" cy="26681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3670" tIns="21835" rIns="43670" bIns="21835"/>
          <a:lstStyle/>
          <a:p>
            <a:endParaRPr lang="ru-RU" sz="1700" b="1" u="sng" dirty="0">
              <a:solidFill>
                <a:schemeClr val="tx1">
                  <a:lumMod val="65000"/>
                  <a:lumOff val="35000"/>
                </a:schemeClr>
              </a:solidFill>
              <a:latin typeface="Roboto Slab"/>
            </a:endParaRPr>
          </a:p>
        </p:txBody>
      </p:sp>
      <p:sp>
        <p:nvSpPr>
          <p:cNvPr id="12" name="CustomShape 1">
            <a:extLst>
              <a:ext uri="{FF2B5EF4-FFF2-40B4-BE49-F238E27FC236}">
                <a16:creationId xmlns:a16="http://schemas.microsoft.com/office/drawing/2014/main" id="{10809B06-FEE7-4A5E-BCB9-8F9B85AF8606}"/>
              </a:ext>
            </a:extLst>
          </p:cNvPr>
          <p:cNvSpPr/>
          <p:nvPr/>
        </p:nvSpPr>
        <p:spPr>
          <a:xfrm>
            <a:off x="1091802" y="4407920"/>
            <a:ext cx="9365571" cy="26681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3670" tIns="21835" rIns="43670" bIns="21835"/>
          <a:lstStyle/>
          <a:p>
            <a:endParaRPr lang="ru-RU" sz="1700" b="1" u="sng" dirty="0">
              <a:solidFill>
                <a:schemeClr val="tx1">
                  <a:lumMod val="65000"/>
                  <a:lumOff val="35000"/>
                </a:schemeClr>
              </a:solidFill>
              <a:latin typeface="Roboto Slab"/>
            </a:endParaRPr>
          </a:p>
        </p:txBody>
      </p:sp>
      <p:sp>
        <p:nvSpPr>
          <p:cNvPr id="14" name="CustomShape 1">
            <a:extLst>
              <a:ext uri="{FF2B5EF4-FFF2-40B4-BE49-F238E27FC236}">
                <a16:creationId xmlns:a16="http://schemas.microsoft.com/office/drawing/2014/main" id="{3205EBC0-69F4-4B67-AE72-F78EFD91BB93}"/>
              </a:ext>
            </a:extLst>
          </p:cNvPr>
          <p:cNvSpPr/>
          <p:nvPr/>
        </p:nvSpPr>
        <p:spPr>
          <a:xfrm>
            <a:off x="717714" y="1570458"/>
            <a:ext cx="10773618" cy="117766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3670" tIns="21835" rIns="43670" bIns="21835"/>
          <a:lstStyle/>
          <a:p>
            <a:pPr marL="332772" indent="-332772">
              <a:buFont typeface="Arial" panose="020B0604020202020204" pitchFamily="34" charset="0"/>
              <a:buChar char="•"/>
            </a:pPr>
            <a:endParaRPr lang="ru-RU" sz="1600" b="1" dirty="0">
              <a:solidFill>
                <a:schemeClr val="tx1">
                  <a:lumMod val="65000"/>
                  <a:lumOff val="35000"/>
                </a:schemeClr>
              </a:solidFill>
              <a:latin typeface="Roboto Slab"/>
            </a:endParaRPr>
          </a:p>
        </p:txBody>
      </p:sp>
      <p:sp>
        <p:nvSpPr>
          <p:cNvPr id="15" name="CustomShape 1">
            <a:extLst>
              <a:ext uri="{FF2B5EF4-FFF2-40B4-BE49-F238E27FC236}">
                <a16:creationId xmlns:a16="http://schemas.microsoft.com/office/drawing/2014/main" id="{CA81A3B5-29DB-4376-ABFA-754467AE012C}"/>
              </a:ext>
            </a:extLst>
          </p:cNvPr>
          <p:cNvSpPr/>
          <p:nvPr/>
        </p:nvSpPr>
        <p:spPr>
          <a:xfrm>
            <a:off x="609588" y="1049641"/>
            <a:ext cx="11992372" cy="53425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3670" tIns="21835" rIns="43670" bIns="21835"/>
          <a:lstStyle/>
          <a:p>
            <a:r>
              <a:rPr lang="ru-RU" sz="2600" b="1" dirty="0" smtClean="0">
                <a:latin typeface="Roboto Slab"/>
              </a:rPr>
              <a:t>Служба маркетинга и аналитики</a:t>
            </a:r>
            <a:endParaRPr sz="260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604629" y="1538403"/>
            <a:ext cx="10441413" cy="1214352"/>
          </a:xfrm>
          <a:prstGeom prst="rect">
            <a:avLst/>
          </a:prstGeom>
        </p:spPr>
        <p:txBody>
          <a:bodyPr wrap="square" lIns="44369" tIns="22184" rIns="44369" bIns="22184">
            <a:spAutoFit/>
          </a:bodyPr>
          <a:lstStyle/>
          <a:p>
            <a:endParaRPr lang="ru-RU" sz="1900" dirty="0"/>
          </a:p>
          <a:p>
            <a:endParaRPr lang="ru-RU" sz="1900" b="1" dirty="0"/>
          </a:p>
          <a:p>
            <a:endParaRPr lang="ru-RU" sz="1900" b="1" dirty="0"/>
          </a:p>
          <a:p>
            <a:endParaRPr lang="ru-RU" sz="1900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64123" y="1414542"/>
            <a:ext cx="8073292" cy="60631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ru-RU" sz="1600" dirty="0" smtClean="0"/>
              <a:t>Организованы и проведены крупные региональные события: участие региона в Международном арктическом форуме, ПМЭФ-2019, Конференция МСП, Семинар-конференция для Агентства по тарифам и ценам,  Деловая программа </a:t>
            </a:r>
            <a:r>
              <a:rPr lang="ru-RU" sz="1600" dirty="0" err="1" smtClean="0"/>
              <a:t>Маргаритинской</a:t>
            </a:r>
            <a:r>
              <a:rPr lang="ru-RU" sz="1600" dirty="0" smtClean="0"/>
              <a:t> ярмарки ( в т. ч. премия Бизнес-Успех), Конференция «Интернет-маркетинг: точки над </a:t>
            </a:r>
            <a:r>
              <a:rPr lang="en-US" sz="1600" dirty="0" smtClean="0"/>
              <a:t>i</a:t>
            </a:r>
            <a:r>
              <a:rPr lang="ru-RU" sz="1600" dirty="0" smtClean="0"/>
              <a:t>» (более 2100 чел.).</a:t>
            </a:r>
          </a:p>
          <a:p>
            <a:pPr marL="285750" indent="-285750">
              <a:buFontTx/>
              <a:buChar char="-"/>
            </a:pPr>
            <a:r>
              <a:rPr lang="ru-RU" sz="1600" dirty="0" smtClean="0"/>
              <a:t>Разработаны инвестиционные предложения по рыбной ферме, производству люцерны, реконструкции бассейна в Северодвинске;</a:t>
            </a:r>
          </a:p>
          <a:p>
            <a:pPr marL="285750" indent="-285750">
              <a:buFontTx/>
              <a:buChar char="-"/>
            </a:pPr>
            <a:r>
              <a:rPr lang="ru-RU" sz="1600" dirty="0" smtClean="0"/>
              <a:t>Разработан бизнес-план для ООО </a:t>
            </a:r>
            <a:r>
              <a:rPr lang="ru-RU" sz="1600" dirty="0" err="1" smtClean="0"/>
              <a:t>Родактур</a:t>
            </a:r>
            <a:r>
              <a:rPr lang="ru-RU" sz="1600" dirty="0" smtClean="0"/>
              <a:t> (резидент ТОСЭР «Онега», одобрение в Фонде развития моногородов на 10 млн. руб.), ведется проработка бизнес-плана потенциального резидента ТОСЭР.</a:t>
            </a:r>
          </a:p>
          <a:p>
            <a:pPr marL="285750" indent="-285750">
              <a:buFontTx/>
              <a:buChar char="-"/>
            </a:pPr>
            <a:r>
              <a:rPr lang="ru-RU" sz="1600" dirty="0" smtClean="0"/>
              <a:t>Выручка более 700 тыс. руб. (не считая аренды зала).</a:t>
            </a:r>
            <a:endParaRPr lang="ru-RU" sz="1600" dirty="0"/>
          </a:p>
          <a:p>
            <a:r>
              <a:rPr lang="ru-RU" sz="1600" b="1" dirty="0" smtClean="0"/>
              <a:t>Основные функции:</a:t>
            </a:r>
          </a:p>
          <a:p>
            <a:pPr marL="285750" indent="-285750">
              <a:buFontTx/>
              <a:buChar char="-"/>
            </a:pPr>
            <a:r>
              <a:rPr lang="ru-RU" sz="1600" dirty="0" smtClean="0"/>
              <a:t>Консультации по маркетингу и бизнес-планированию;</a:t>
            </a:r>
          </a:p>
          <a:p>
            <a:pPr marL="285750" indent="-285750">
              <a:buFontTx/>
              <a:buChar char="-"/>
            </a:pPr>
            <a:r>
              <a:rPr lang="ru-RU" sz="1600" dirty="0" smtClean="0"/>
              <a:t>Продвижение услуг агентства и бренда «мой бизнес»;</a:t>
            </a:r>
          </a:p>
          <a:p>
            <a:pPr marL="285750" indent="-285750">
              <a:buFontTx/>
              <a:buChar char="-"/>
            </a:pPr>
            <a:r>
              <a:rPr lang="ru-RU" sz="1600" dirty="0" smtClean="0"/>
              <a:t>Организация деловых мероприятий;</a:t>
            </a:r>
          </a:p>
          <a:p>
            <a:pPr marL="285750" indent="-285750">
              <a:buFontTx/>
              <a:buChar char="-"/>
            </a:pPr>
            <a:r>
              <a:rPr lang="ru-RU" sz="1600" dirty="0" smtClean="0"/>
              <a:t>Продажа услуг по обеспечению мероприятий; </a:t>
            </a:r>
          </a:p>
          <a:p>
            <a:pPr marL="285750" indent="-285750">
              <a:buFontTx/>
              <a:buChar char="-"/>
            </a:pPr>
            <a:r>
              <a:rPr lang="ru-RU" sz="1600" dirty="0" smtClean="0"/>
              <a:t>Разработка инвестиционных предложений;</a:t>
            </a:r>
          </a:p>
          <a:p>
            <a:pPr marL="285750" indent="-285750">
              <a:buFontTx/>
              <a:buChar char="-"/>
            </a:pPr>
            <a:r>
              <a:rPr lang="ru-RU" sz="1600" dirty="0" smtClean="0"/>
              <a:t>Проведение маркетинговых исследований (в </a:t>
            </a:r>
            <a:r>
              <a:rPr lang="ru-RU" sz="1600" dirty="0" err="1" smtClean="0"/>
              <a:t>т.ч</a:t>
            </a:r>
            <a:r>
              <a:rPr lang="ru-RU" sz="1600" dirty="0" smtClean="0"/>
              <a:t>. платных);</a:t>
            </a:r>
          </a:p>
          <a:p>
            <a:pPr marL="285750" indent="-285750">
              <a:buFontTx/>
              <a:buChar char="-"/>
            </a:pPr>
            <a:r>
              <a:rPr lang="ru-RU" sz="1600" dirty="0" smtClean="0"/>
              <a:t>Разработка бизнес-планов на возмездной основе;</a:t>
            </a:r>
          </a:p>
          <a:p>
            <a:pPr marL="285750" indent="-285750">
              <a:buFontTx/>
              <a:buChar char="-"/>
            </a:pPr>
            <a:r>
              <a:rPr lang="ru-RU" sz="1600" dirty="0" smtClean="0"/>
              <a:t>Предоставление услуг конференц-зала агентства</a:t>
            </a:r>
          </a:p>
          <a:p>
            <a:pPr marL="285750" indent="-285750">
              <a:buFontTx/>
              <a:buChar char="-"/>
            </a:pPr>
            <a:endParaRPr lang="ru-RU" sz="1700" dirty="0" smtClean="0"/>
          </a:p>
          <a:p>
            <a:endParaRPr lang="ru-RU" sz="1700" dirty="0" smtClean="0"/>
          </a:p>
          <a:p>
            <a:pPr marL="285750" indent="-285750">
              <a:buFontTx/>
              <a:buChar char="-"/>
            </a:pPr>
            <a:endParaRPr lang="ru-RU" sz="1700" dirty="0"/>
          </a:p>
          <a:p>
            <a:endParaRPr lang="ru-RU" sz="1700" dirty="0"/>
          </a:p>
        </p:txBody>
      </p:sp>
      <p:pic>
        <p:nvPicPr>
          <p:cNvPr id="6146" name="Picture 2" descr="https://sun9-11.userapi.com/c850536/v850536673/1cd291/iv4TXlx2tw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2692" y="188585"/>
            <a:ext cx="3839308" cy="2559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5184" y="2365169"/>
            <a:ext cx="3839308" cy="2559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 descr="https://sun9-25.userapi.com/c849536/v849536067/1a223b/Kkuf05JOa9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2692" y="4283191"/>
            <a:ext cx="3851800" cy="2568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620278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8" y="0"/>
            <a:ext cx="1219993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4" name="CustomShape 1"/>
          <p:cNvSpPr/>
          <p:nvPr/>
        </p:nvSpPr>
        <p:spPr>
          <a:xfrm>
            <a:off x="609590" y="1667155"/>
            <a:ext cx="10966397" cy="424038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45" name="CustomShape 2"/>
          <p:cNvSpPr/>
          <p:nvPr/>
        </p:nvSpPr>
        <p:spPr>
          <a:xfrm>
            <a:off x="11227337" y="6401077"/>
            <a:ext cx="359748" cy="29017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3670" tIns="21835" rIns="43670" bIns="21835"/>
          <a:lstStyle/>
          <a:p>
            <a:pPr algn="ctr">
              <a:lnSpc>
                <a:spcPct val="100000"/>
              </a:lnSpc>
            </a:pPr>
            <a:r>
              <a:rPr lang="ru-RU" sz="1500" b="1" dirty="0">
                <a:solidFill>
                  <a:srgbClr val="FFFFFF"/>
                </a:solidFill>
              </a:rPr>
              <a:t>9</a:t>
            </a:r>
            <a:endParaRPr dirty="0"/>
          </a:p>
        </p:txBody>
      </p:sp>
      <p:sp>
        <p:nvSpPr>
          <p:cNvPr id="147" name="CustomShape 4"/>
          <p:cNvSpPr/>
          <p:nvPr/>
        </p:nvSpPr>
        <p:spPr>
          <a:xfrm>
            <a:off x="-218360" y="293927"/>
            <a:ext cx="87162" cy="15333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48" name="CustomShape 5"/>
          <p:cNvSpPr/>
          <p:nvPr/>
        </p:nvSpPr>
        <p:spPr>
          <a:xfrm>
            <a:off x="1091799" y="620513"/>
            <a:ext cx="10113156" cy="23497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3670" tIns="21835" rIns="43670" bIns="21835"/>
          <a:lstStyle/>
          <a:p>
            <a:pPr algn="just">
              <a:lnSpc>
                <a:spcPct val="100000"/>
              </a:lnSpc>
            </a:pPr>
            <a:endParaRPr lang="ru-RU" sz="1300" b="1" dirty="0">
              <a:solidFill>
                <a:srgbClr val="808080"/>
              </a:solidFill>
              <a:latin typeface="Roboto Slab"/>
              <a:ea typeface="Times New Roman"/>
            </a:endParaRPr>
          </a:p>
        </p:txBody>
      </p:sp>
      <p:sp>
        <p:nvSpPr>
          <p:cNvPr id="10" name="CustomShape 1">
            <a:extLst>
              <a:ext uri="{FF2B5EF4-FFF2-40B4-BE49-F238E27FC236}">
                <a16:creationId xmlns:a16="http://schemas.microsoft.com/office/drawing/2014/main" id="{E87EACF3-255A-471C-9633-F760D9719CB1}"/>
              </a:ext>
            </a:extLst>
          </p:cNvPr>
          <p:cNvSpPr/>
          <p:nvPr/>
        </p:nvSpPr>
        <p:spPr>
          <a:xfrm>
            <a:off x="1084079" y="1271585"/>
            <a:ext cx="9365571" cy="26681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3670" tIns="21835" rIns="43670" bIns="21835"/>
          <a:lstStyle/>
          <a:p>
            <a:endParaRPr lang="ru-RU" sz="1700" b="1" u="sng" dirty="0">
              <a:solidFill>
                <a:schemeClr val="tx1">
                  <a:lumMod val="65000"/>
                  <a:lumOff val="35000"/>
                </a:schemeClr>
              </a:solidFill>
              <a:latin typeface="Roboto Slab"/>
            </a:endParaRPr>
          </a:p>
        </p:txBody>
      </p:sp>
      <p:sp>
        <p:nvSpPr>
          <p:cNvPr id="12" name="CustomShape 1">
            <a:extLst>
              <a:ext uri="{FF2B5EF4-FFF2-40B4-BE49-F238E27FC236}">
                <a16:creationId xmlns:a16="http://schemas.microsoft.com/office/drawing/2014/main" id="{10809B06-FEE7-4A5E-BCB9-8F9B85AF8606}"/>
              </a:ext>
            </a:extLst>
          </p:cNvPr>
          <p:cNvSpPr/>
          <p:nvPr/>
        </p:nvSpPr>
        <p:spPr>
          <a:xfrm>
            <a:off x="1091802" y="4407920"/>
            <a:ext cx="9365571" cy="26681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3670" tIns="21835" rIns="43670" bIns="21835"/>
          <a:lstStyle/>
          <a:p>
            <a:endParaRPr lang="ru-RU" sz="1700" b="1" u="sng" dirty="0">
              <a:solidFill>
                <a:schemeClr val="tx1">
                  <a:lumMod val="65000"/>
                  <a:lumOff val="35000"/>
                </a:schemeClr>
              </a:solidFill>
              <a:latin typeface="Roboto Slab"/>
            </a:endParaRPr>
          </a:p>
        </p:txBody>
      </p:sp>
      <p:sp>
        <p:nvSpPr>
          <p:cNvPr id="14" name="CustomShape 1">
            <a:extLst>
              <a:ext uri="{FF2B5EF4-FFF2-40B4-BE49-F238E27FC236}">
                <a16:creationId xmlns:a16="http://schemas.microsoft.com/office/drawing/2014/main" id="{3205EBC0-69F4-4B67-AE72-F78EFD91BB93}"/>
              </a:ext>
            </a:extLst>
          </p:cNvPr>
          <p:cNvSpPr/>
          <p:nvPr/>
        </p:nvSpPr>
        <p:spPr>
          <a:xfrm>
            <a:off x="717714" y="1570458"/>
            <a:ext cx="10773618" cy="117766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3670" tIns="21835" rIns="43670" bIns="21835"/>
          <a:lstStyle/>
          <a:p>
            <a:pPr marL="332772" indent="-332772">
              <a:buFont typeface="Arial" panose="020B0604020202020204" pitchFamily="34" charset="0"/>
              <a:buChar char="•"/>
            </a:pPr>
            <a:endParaRPr lang="ru-RU" sz="1600" b="1" dirty="0">
              <a:solidFill>
                <a:schemeClr val="tx1">
                  <a:lumMod val="65000"/>
                  <a:lumOff val="35000"/>
                </a:schemeClr>
              </a:solidFill>
              <a:latin typeface="Roboto Slab"/>
            </a:endParaRPr>
          </a:p>
        </p:txBody>
      </p:sp>
      <p:sp>
        <p:nvSpPr>
          <p:cNvPr id="15" name="CustomShape 1">
            <a:extLst>
              <a:ext uri="{FF2B5EF4-FFF2-40B4-BE49-F238E27FC236}">
                <a16:creationId xmlns:a16="http://schemas.microsoft.com/office/drawing/2014/main" id="{CA81A3B5-29DB-4376-ABFA-754467AE012C}"/>
              </a:ext>
            </a:extLst>
          </p:cNvPr>
          <p:cNvSpPr/>
          <p:nvPr/>
        </p:nvSpPr>
        <p:spPr>
          <a:xfrm>
            <a:off x="609588" y="1049641"/>
            <a:ext cx="11992372" cy="53425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3670" tIns="21835" rIns="43670" bIns="21835"/>
          <a:lstStyle/>
          <a:p>
            <a:r>
              <a:rPr lang="ru-RU" sz="2600" b="1" dirty="0" smtClean="0">
                <a:latin typeface="Roboto Slab"/>
              </a:rPr>
              <a:t>Отдел по работе с  </a:t>
            </a:r>
          </a:p>
          <a:p>
            <a:r>
              <a:rPr lang="ru-RU" sz="2600" b="1" dirty="0" smtClean="0">
                <a:latin typeface="Roboto Slab"/>
              </a:rPr>
              <a:t>муниципальными образованиями</a:t>
            </a:r>
            <a:endParaRPr sz="260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604629" y="1538403"/>
            <a:ext cx="10441413" cy="1214352"/>
          </a:xfrm>
          <a:prstGeom prst="rect">
            <a:avLst/>
          </a:prstGeom>
        </p:spPr>
        <p:txBody>
          <a:bodyPr wrap="square" lIns="44369" tIns="22184" rIns="44369" bIns="22184">
            <a:spAutoFit/>
          </a:bodyPr>
          <a:lstStyle/>
          <a:p>
            <a:endParaRPr lang="ru-RU" sz="1900" dirty="0"/>
          </a:p>
          <a:p>
            <a:endParaRPr lang="ru-RU" sz="1900" b="1" dirty="0"/>
          </a:p>
          <a:p>
            <a:endParaRPr lang="ru-RU" sz="1900" b="1" dirty="0"/>
          </a:p>
          <a:p>
            <a:endParaRPr lang="ru-RU" sz="1900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87569" y="1925550"/>
            <a:ext cx="6565139" cy="54168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ru-RU" sz="1700" dirty="0" smtClean="0"/>
              <a:t>Консультации на 01.10.2019 – для 572 СМСП и физических лиц;</a:t>
            </a:r>
          </a:p>
          <a:p>
            <a:pPr marL="285750" indent="-285750">
              <a:buFontTx/>
              <a:buChar char="-"/>
            </a:pPr>
            <a:r>
              <a:rPr lang="ru-RU" sz="1700" dirty="0" smtClean="0"/>
              <a:t>Сопровождается 4 потенциальных резидента в ТОСЭР «Онега»;</a:t>
            </a:r>
          </a:p>
          <a:p>
            <a:pPr marL="285750" indent="-285750">
              <a:buFontTx/>
              <a:buChar char="-"/>
            </a:pPr>
            <a:r>
              <a:rPr lang="ru-RU" sz="1700" dirty="0" smtClean="0"/>
              <a:t>Ведется работа по разработке проекта «Реконструкция бассейна» по концессии на 15 лет в Северодвинске (100 млн. руб.);</a:t>
            </a:r>
          </a:p>
          <a:p>
            <a:pPr marL="285750" indent="-285750">
              <a:buFontTx/>
              <a:buChar char="-"/>
            </a:pPr>
            <a:r>
              <a:rPr lang="ru-RU" sz="1700" dirty="0" smtClean="0"/>
              <a:t>Оказано сопровождение и предоставление банковской гарантии, необходимой для заключения 84 </a:t>
            </a:r>
            <a:r>
              <a:rPr lang="ru-RU" sz="1700" dirty="0" err="1" smtClean="0"/>
              <a:t>энергосервисных</a:t>
            </a:r>
            <a:r>
              <a:rPr lang="ru-RU" sz="1700" dirty="0" smtClean="0"/>
              <a:t> контрактов (сумма 128,6 млн. руб.);</a:t>
            </a:r>
          </a:p>
          <a:p>
            <a:pPr marL="285750" indent="-285750">
              <a:buFontTx/>
              <a:buChar char="-"/>
            </a:pPr>
            <a:r>
              <a:rPr lang="ru-RU" sz="1700" dirty="0" smtClean="0"/>
              <a:t>Принято участие в 31 совете по предпринимательству;</a:t>
            </a:r>
          </a:p>
          <a:p>
            <a:pPr marL="285750" indent="-285750">
              <a:buFontTx/>
              <a:buChar char="-"/>
            </a:pPr>
            <a:r>
              <a:rPr lang="ru-RU" sz="1700" dirty="0" smtClean="0"/>
              <a:t>В проработке 37 проектов с инвестициями порядка 87 млн. руб.</a:t>
            </a:r>
          </a:p>
          <a:p>
            <a:r>
              <a:rPr lang="ru-RU" sz="1700" b="1" dirty="0" smtClean="0"/>
              <a:t>Основные функции:</a:t>
            </a:r>
          </a:p>
          <a:p>
            <a:pPr marL="285750" indent="-285750">
              <a:buFontTx/>
              <a:buChar char="-"/>
            </a:pPr>
            <a:r>
              <a:rPr lang="ru-RU" sz="1700" dirty="0" smtClean="0"/>
              <a:t>Консультации для предпринимателей в МО;</a:t>
            </a:r>
          </a:p>
          <a:p>
            <a:pPr marL="285750" indent="-285750">
              <a:buFontTx/>
              <a:buChar char="-"/>
            </a:pPr>
            <a:r>
              <a:rPr lang="ru-RU" sz="1700" dirty="0" smtClean="0"/>
              <a:t>Продвижение потенциала ТОСЭР «Онега»;</a:t>
            </a:r>
          </a:p>
          <a:p>
            <a:pPr marL="285750" indent="-285750">
              <a:buFontTx/>
              <a:buChar char="-"/>
            </a:pPr>
            <a:r>
              <a:rPr lang="ru-RU" sz="1700" dirty="0" smtClean="0"/>
              <a:t>Работа с ГЧП-проектами;</a:t>
            </a:r>
          </a:p>
          <a:p>
            <a:pPr marL="285750" indent="-285750">
              <a:buFontTx/>
              <a:buChar char="-"/>
            </a:pPr>
            <a:r>
              <a:rPr lang="ru-RU" sz="1700" dirty="0" smtClean="0"/>
              <a:t>Развитие сельскохозяйственной кооперации в МО.</a:t>
            </a:r>
          </a:p>
          <a:p>
            <a:pPr marL="285750" indent="-285750">
              <a:buFontTx/>
              <a:buChar char="-"/>
            </a:pPr>
            <a:endParaRPr lang="ru-RU" dirty="0" smtClean="0"/>
          </a:p>
          <a:p>
            <a:pPr marL="285750" indent="-285750">
              <a:buFontTx/>
              <a:buChar char="-"/>
            </a:pPr>
            <a:endParaRPr lang="ru-RU" dirty="0" smtClean="0"/>
          </a:p>
          <a:p>
            <a:pPr marL="285750" indent="-285750">
              <a:buFontTx/>
              <a:buChar char="-"/>
            </a:pPr>
            <a:endParaRPr lang="ru-RU" dirty="0" smtClean="0"/>
          </a:p>
          <a:p>
            <a:endParaRPr lang="ru-RU" dirty="0" smtClean="0"/>
          </a:p>
          <a:p>
            <a:pPr marL="285750" indent="-285750">
              <a:buFontTx/>
              <a:buChar char="-"/>
            </a:pPr>
            <a:endParaRPr lang="ru-RU" dirty="0"/>
          </a:p>
          <a:p>
            <a:endParaRPr lang="ru-RU" dirty="0"/>
          </a:p>
        </p:txBody>
      </p:sp>
      <p:pic>
        <p:nvPicPr>
          <p:cNvPr id="5122" name="Picture 2" descr="https://sun9-30.userapi.com/c858528/v858528401/d877/RNrZw4uo-zU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2708" y="7866"/>
            <a:ext cx="5439292" cy="3061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2708" y="2529677"/>
            <a:ext cx="5452469" cy="2316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 descr="https://sun9-62.userapi.com/c858020/v858020865/4d96a/-cROlO4-JSQ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2708" y="4443442"/>
            <a:ext cx="5439292" cy="2414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254803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8" y="0"/>
            <a:ext cx="1219993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4" name="CustomShape 1"/>
          <p:cNvSpPr/>
          <p:nvPr/>
        </p:nvSpPr>
        <p:spPr>
          <a:xfrm>
            <a:off x="609590" y="1667155"/>
            <a:ext cx="10966397" cy="424038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45" name="CustomShape 2"/>
          <p:cNvSpPr/>
          <p:nvPr/>
        </p:nvSpPr>
        <p:spPr>
          <a:xfrm>
            <a:off x="11227337" y="6401077"/>
            <a:ext cx="359748" cy="29017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3670" tIns="21835" rIns="43670" bIns="21835"/>
          <a:lstStyle/>
          <a:p>
            <a:pPr algn="ctr">
              <a:lnSpc>
                <a:spcPct val="100000"/>
              </a:lnSpc>
            </a:pPr>
            <a:r>
              <a:rPr lang="ru-RU" sz="1500" b="1" dirty="0">
                <a:solidFill>
                  <a:srgbClr val="FFFFFF"/>
                </a:solidFill>
              </a:rPr>
              <a:t>9</a:t>
            </a:r>
            <a:endParaRPr dirty="0"/>
          </a:p>
        </p:txBody>
      </p:sp>
      <p:sp>
        <p:nvSpPr>
          <p:cNvPr id="147" name="CustomShape 4"/>
          <p:cNvSpPr/>
          <p:nvPr/>
        </p:nvSpPr>
        <p:spPr>
          <a:xfrm>
            <a:off x="-218360" y="293927"/>
            <a:ext cx="87162" cy="15333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48" name="CustomShape 5"/>
          <p:cNvSpPr/>
          <p:nvPr/>
        </p:nvSpPr>
        <p:spPr>
          <a:xfrm>
            <a:off x="1091799" y="620513"/>
            <a:ext cx="10113156" cy="23497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3670" tIns="21835" rIns="43670" bIns="21835"/>
          <a:lstStyle/>
          <a:p>
            <a:pPr algn="just">
              <a:lnSpc>
                <a:spcPct val="100000"/>
              </a:lnSpc>
            </a:pPr>
            <a:endParaRPr lang="ru-RU" sz="1300" b="1" dirty="0">
              <a:solidFill>
                <a:srgbClr val="808080"/>
              </a:solidFill>
              <a:latin typeface="Roboto Slab"/>
              <a:ea typeface="Times New Roman"/>
            </a:endParaRPr>
          </a:p>
        </p:txBody>
      </p:sp>
      <p:sp>
        <p:nvSpPr>
          <p:cNvPr id="10" name="CustomShape 1">
            <a:extLst>
              <a:ext uri="{FF2B5EF4-FFF2-40B4-BE49-F238E27FC236}">
                <a16:creationId xmlns:a16="http://schemas.microsoft.com/office/drawing/2014/main" id="{E87EACF3-255A-471C-9633-F760D9719CB1}"/>
              </a:ext>
            </a:extLst>
          </p:cNvPr>
          <p:cNvSpPr/>
          <p:nvPr/>
        </p:nvSpPr>
        <p:spPr>
          <a:xfrm>
            <a:off x="1084079" y="1271585"/>
            <a:ext cx="9365571" cy="26681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3670" tIns="21835" rIns="43670" bIns="21835"/>
          <a:lstStyle/>
          <a:p>
            <a:endParaRPr lang="ru-RU" sz="1700" b="1" u="sng" dirty="0">
              <a:solidFill>
                <a:schemeClr val="tx1">
                  <a:lumMod val="65000"/>
                  <a:lumOff val="35000"/>
                </a:schemeClr>
              </a:solidFill>
              <a:latin typeface="Roboto Slab"/>
            </a:endParaRPr>
          </a:p>
        </p:txBody>
      </p:sp>
      <p:sp>
        <p:nvSpPr>
          <p:cNvPr id="12" name="CustomShape 1">
            <a:extLst>
              <a:ext uri="{FF2B5EF4-FFF2-40B4-BE49-F238E27FC236}">
                <a16:creationId xmlns:a16="http://schemas.microsoft.com/office/drawing/2014/main" id="{10809B06-FEE7-4A5E-BCB9-8F9B85AF8606}"/>
              </a:ext>
            </a:extLst>
          </p:cNvPr>
          <p:cNvSpPr/>
          <p:nvPr/>
        </p:nvSpPr>
        <p:spPr>
          <a:xfrm>
            <a:off x="1091802" y="4407920"/>
            <a:ext cx="9365571" cy="26681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3670" tIns="21835" rIns="43670" bIns="21835"/>
          <a:lstStyle/>
          <a:p>
            <a:endParaRPr lang="ru-RU" sz="1700" b="1" u="sng" dirty="0">
              <a:solidFill>
                <a:schemeClr val="tx1">
                  <a:lumMod val="65000"/>
                  <a:lumOff val="35000"/>
                </a:schemeClr>
              </a:solidFill>
              <a:latin typeface="Roboto Slab"/>
            </a:endParaRPr>
          </a:p>
        </p:txBody>
      </p:sp>
      <p:sp>
        <p:nvSpPr>
          <p:cNvPr id="14" name="CustomShape 1">
            <a:extLst>
              <a:ext uri="{FF2B5EF4-FFF2-40B4-BE49-F238E27FC236}">
                <a16:creationId xmlns:a16="http://schemas.microsoft.com/office/drawing/2014/main" id="{3205EBC0-69F4-4B67-AE72-F78EFD91BB93}"/>
              </a:ext>
            </a:extLst>
          </p:cNvPr>
          <p:cNvSpPr/>
          <p:nvPr/>
        </p:nvSpPr>
        <p:spPr>
          <a:xfrm>
            <a:off x="717714" y="1570458"/>
            <a:ext cx="10773618" cy="117766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3670" tIns="21835" rIns="43670" bIns="21835"/>
          <a:lstStyle/>
          <a:p>
            <a:pPr marL="332772" indent="-332772">
              <a:buFont typeface="Arial" panose="020B0604020202020204" pitchFamily="34" charset="0"/>
              <a:buChar char="•"/>
            </a:pPr>
            <a:endParaRPr lang="ru-RU" sz="1600" b="1" dirty="0">
              <a:solidFill>
                <a:schemeClr val="tx1">
                  <a:lumMod val="65000"/>
                  <a:lumOff val="35000"/>
                </a:schemeClr>
              </a:solidFill>
              <a:latin typeface="Roboto Slab"/>
            </a:endParaRPr>
          </a:p>
        </p:txBody>
      </p:sp>
      <p:sp>
        <p:nvSpPr>
          <p:cNvPr id="15" name="CustomShape 1">
            <a:extLst>
              <a:ext uri="{FF2B5EF4-FFF2-40B4-BE49-F238E27FC236}">
                <a16:creationId xmlns:a16="http://schemas.microsoft.com/office/drawing/2014/main" id="{CA81A3B5-29DB-4376-ABFA-754467AE012C}"/>
              </a:ext>
            </a:extLst>
          </p:cNvPr>
          <p:cNvSpPr/>
          <p:nvPr/>
        </p:nvSpPr>
        <p:spPr>
          <a:xfrm>
            <a:off x="609588" y="1049641"/>
            <a:ext cx="11992372" cy="53425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3670" tIns="21835" rIns="43670" bIns="21835"/>
          <a:lstStyle/>
          <a:p>
            <a:r>
              <a:rPr lang="ru-RU" sz="2600" b="1" dirty="0" smtClean="0">
                <a:latin typeface="Roboto Slab"/>
              </a:rPr>
              <a:t>Центр развития инвестиционной </a:t>
            </a:r>
          </a:p>
          <a:p>
            <a:r>
              <a:rPr lang="ru-RU" sz="2600" b="1" dirty="0" smtClean="0">
                <a:latin typeface="Roboto Slab"/>
              </a:rPr>
              <a:t>деятельности</a:t>
            </a:r>
            <a:endParaRPr sz="260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604629" y="1538403"/>
            <a:ext cx="10441413" cy="1214352"/>
          </a:xfrm>
          <a:prstGeom prst="rect">
            <a:avLst/>
          </a:prstGeom>
        </p:spPr>
        <p:txBody>
          <a:bodyPr wrap="square" lIns="44369" tIns="22184" rIns="44369" bIns="22184">
            <a:spAutoFit/>
          </a:bodyPr>
          <a:lstStyle/>
          <a:p>
            <a:endParaRPr lang="ru-RU" sz="1900" dirty="0"/>
          </a:p>
          <a:p>
            <a:endParaRPr lang="ru-RU" sz="1900" b="1" dirty="0"/>
          </a:p>
          <a:p>
            <a:endParaRPr lang="ru-RU" sz="1900" b="1" dirty="0"/>
          </a:p>
          <a:p>
            <a:endParaRPr lang="ru-RU" sz="1900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500174" y="1816134"/>
            <a:ext cx="6252534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ru-RU" dirty="0" smtClean="0"/>
              <a:t>Количество сопровождаемых приоритетных </a:t>
            </a:r>
            <a:r>
              <a:rPr lang="ru-RU" dirty="0" err="1" smtClean="0"/>
              <a:t>инвестпроектов</a:t>
            </a:r>
            <a:r>
              <a:rPr lang="ru-RU" dirty="0" smtClean="0"/>
              <a:t> – 12;</a:t>
            </a:r>
          </a:p>
          <a:p>
            <a:pPr marL="285750" indent="-285750">
              <a:buFontTx/>
              <a:buChar char="-"/>
            </a:pPr>
            <a:r>
              <a:rPr lang="ru-RU" dirty="0" smtClean="0"/>
              <a:t>Количество сопровождаемых </a:t>
            </a:r>
            <a:r>
              <a:rPr lang="ru-RU" dirty="0" err="1" smtClean="0"/>
              <a:t>инвестпроектов</a:t>
            </a:r>
            <a:r>
              <a:rPr lang="ru-RU" dirty="0" smtClean="0"/>
              <a:t> – 16;</a:t>
            </a:r>
          </a:p>
          <a:p>
            <a:pPr marL="285750" indent="-285750">
              <a:buFontTx/>
              <a:buChar char="-"/>
            </a:pPr>
            <a:r>
              <a:rPr lang="ru-RU" dirty="0" smtClean="0"/>
              <a:t>Количество инвестиционных проектов и проектов в проработке – 76;</a:t>
            </a:r>
          </a:p>
          <a:p>
            <a:pPr marL="285750" indent="-285750">
              <a:buFontTx/>
              <a:buChar char="-"/>
            </a:pPr>
            <a:r>
              <a:rPr lang="ru-RU" dirty="0" smtClean="0"/>
              <a:t>Заявленный объем инвестиций по ПИП – 164 млрд. руб.;</a:t>
            </a:r>
          </a:p>
          <a:p>
            <a:pPr marL="285750" indent="-285750">
              <a:buFontTx/>
              <a:buChar char="-"/>
            </a:pPr>
            <a:r>
              <a:rPr lang="ru-RU" dirty="0" smtClean="0"/>
              <a:t>Общий заявленный объем инвестиций – 246 млрд. руб.</a:t>
            </a:r>
          </a:p>
          <a:p>
            <a:endParaRPr lang="ru-RU" dirty="0" smtClean="0"/>
          </a:p>
          <a:p>
            <a:r>
              <a:rPr lang="ru-RU" b="1" dirty="0" smtClean="0"/>
              <a:t>Основные функции:</a:t>
            </a:r>
          </a:p>
          <a:p>
            <a:pPr marL="285750" indent="-285750">
              <a:buFontTx/>
              <a:buChar char="-"/>
            </a:pPr>
            <a:r>
              <a:rPr lang="ru-RU" dirty="0" smtClean="0"/>
              <a:t>Сопровождение проектов по принципу «одного окна»;</a:t>
            </a:r>
          </a:p>
          <a:p>
            <a:pPr marL="285750" indent="-285750">
              <a:buFontTx/>
              <a:buChar char="-"/>
            </a:pPr>
            <a:r>
              <a:rPr lang="ru-RU" dirty="0" smtClean="0"/>
              <a:t>Подбор для инвестора необходимых ресурсов;</a:t>
            </a:r>
          </a:p>
          <a:p>
            <a:pPr marL="285750" indent="-285750">
              <a:buFontTx/>
              <a:buChar char="-"/>
            </a:pPr>
            <a:r>
              <a:rPr lang="ru-RU" dirty="0" smtClean="0"/>
              <a:t>Консультации для инвесторов.</a:t>
            </a:r>
          </a:p>
          <a:p>
            <a:pPr marL="285750" indent="-285750">
              <a:buFontTx/>
              <a:buChar char="-"/>
            </a:pPr>
            <a:endParaRPr lang="ru-RU" dirty="0" smtClean="0"/>
          </a:p>
          <a:p>
            <a:pPr marL="285750" indent="-285750">
              <a:buFontTx/>
              <a:buChar char="-"/>
            </a:pPr>
            <a:endParaRPr lang="ru-RU" dirty="0" smtClean="0"/>
          </a:p>
          <a:p>
            <a:pPr marL="285750" indent="-285750">
              <a:buFontTx/>
              <a:buChar char="-"/>
            </a:pPr>
            <a:endParaRPr lang="ru-RU" dirty="0" smtClean="0"/>
          </a:p>
          <a:p>
            <a:endParaRPr lang="ru-RU" dirty="0" smtClean="0"/>
          </a:p>
          <a:p>
            <a:pPr marL="285750" indent="-285750">
              <a:buFontTx/>
              <a:buChar char="-"/>
            </a:pPr>
            <a:endParaRPr lang="ru-RU" dirty="0"/>
          </a:p>
          <a:p>
            <a:endParaRPr lang="ru-RU" dirty="0"/>
          </a:p>
        </p:txBody>
      </p:sp>
      <p:pic>
        <p:nvPicPr>
          <p:cNvPr id="8194" name="Picture 2" descr="http://msp29.ru/upload/iblock/ba1/ba1aef826dbb0ed5047fc5878940cf9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7522" y="1"/>
            <a:ext cx="4674477" cy="2610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http://msp29.ru/upload/iblock/fdb/fdb704ca0de246f996ad016378a3919d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7522" y="2540000"/>
            <a:ext cx="4674477" cy="2629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://msp29.ru/upload/iblock/435/4350a364cc5b6b7255d59e754378774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7522" y="4407920"/>
            <a:ext cx="4674477" cy="245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725403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8" y="0"/>
            <a:ext cx="1219993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4" name="CustomShape 1"/>
          <p:cNvSpPr/>
          <p:nvPr/>
        </p:nvSpPr>
        <p:spPr>
          <a:xfrm>
            <a:off x="609590" y="1667155"/>
            <a:ext cx="10966397" cy="424038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45" name="CustomShape 2"/>
          <p:cNvSpPr/>
          <p:nvPr/>
        </p:nvSpPr>
        <p:spPr>
          <a:xfrm>
            <a:off x="11227337" y="6401077"/>
            <a:ext cx="359748" cy="29017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3670" tIns="21835" rIns="43670" bIns="21835"/>
          <a:lstStyle/>
          <a:p>
            <a:pPr algn="ctr">
              <a:lnSpc>
                <a:spcPct val="100000"/>
              </a:lnSpc>
            </a:pPr>
            <a:r>
              <a:rPr lang="ru-RU" sz="1500" b="1" dirty="0">
                <a:solidFill>
                  <a:srgbClr val="FFFFFF"/>
                </a:solidFill>
              </a:rPr>
              <a:t>9</a:t>
            </a:r>
            <a:endParaRPr dirty="0"/>
          </a:p>
        </p:txBody>
      </p:sp>
      <p:sp>
        <p:nvSpPr>
          <p:cNvPr id="147" name="CustomShape 4"/>
          <p:cNvSpPr/>
          <p:nvPr/>
        </p:nvSpPr>
        <p:spPr>
          <a:xfrm>
            <a:off x="-218360" y="293927"/>
            <a:ext cx="87162" cy="15333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48" name="CustomShape 5"/>
          <p:cNvSpPr/>
          <p:nvPr/>
        </p:nvSpPr>
        <p:spPr>
          <a:xfrm>
            <a:off x="1091799" y="620513"/>
            <a:ext cx="10113156" cy="23497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3670" tIns="21835" rIns="43670" bIns="21835"/>
          <a:lstStyle/>
          <a:p>
            <a:pPr algn="just">
              <a:lnSpc>
                <a:spcPct val="100000"/>
              </a:lnSpc>
            </a:pPr>
            <a:endParaRPr lang="ru-RU" sz="1300" b="1" dirty="0">
              <a:solidFill>
                <a:srgbClr val="808080"/>
              </a:solidFill>
              <a:latin typeface="Roboto Slab"/>
              <a:ea typeface="Times New Roman"/>
            </a:endParaRPr>
          </a:p>
        </p:txBody>
      </p:sp>
      <p:sp>
        <p:nvSpPr>
          <p:cNvPr id="10" name="CustomShape 1">
            <a:extLst>
              <a:ext uri="{FF2B5EF4-FFF2-40B4-BE49-F238E27FC236}">
                <a16:creationId xmlns:a16="http://schemas.microsoft.com/office/drawing/2014/main" id="{E87EACF3-255A-471C-9633-F760D9719CB1}"/>
              </a:ext>
            </a:extLst>
          </p:cNvPr>
          <p:cNvSpPr/>
          <p:nvPr/>
        </p:nvSpPr>
        <p:spPr>
          <a:xfrm>
            <a:off x="1084079" y="1271585"/>
            <a:ext cx="9365571" cy="26681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3670" tIns="21835" rIns="43670" bIns="21835"/>
          <a:lstStyle/>
          <a:p>
            <a:endParaRPr lang="ru-RU" sz="1700" b="1" u="sng" dirty="0">
              <a:solidFill>
                <a:schemeClr val="tx1">
                  <a:lumMod val="65000"/>
                  <a:lumOff val="35000"/>
                </a:schemeClr>
              </a:solidFill>
              <a:latin typeface="Roboto Slab"/>
            </a:endParaRPr>
          </a:p>
        </p:txBody>
      </p:sp>
      <p:sp>
        <p:nvSpPr>
          <p:cNvPr id="12" name="CustomShape 1">
            <a:extLst>
              <a:ext uri="{FF2B5EF4-FFF2-40B4-BE49-F238E27FC236}">
                <a16:creationId xmlns:a16="http://schemas.microsoft.com/office/drawing/2014/main" id="{10809B06-FEE7-4A5E-BCB9-8F9B85AF8606}"/>
              </a:ext>
            </a:extLst>
          </p:cNvPr>
          <p:cNvSpPr/>
          <p:nvPr/>
        </p:nvSpPr>
        <p:spPr>
          <a:xfrm>
            <a:off x="1091802" y="4407920"/>
            <a:ext cx="9365571" cy="26681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3670" tIns="21835" rIns="43670" bIns="21835"/>
          <a:lstStyle/>
          <a:p>
            <a:endParaRPr lang="ru-RU" sz="1700" b="1" u="sng" dirty="0">
              <a:solidFill>
                <a:schemeClr val="tx1">
                  <a:lumMod val="65000"/>
                  <a:lumOff val="35000"/>
                </a:schemeClr>
              </a:solidFill>
              <a:latin typeface="Roboto Slab"/>
            </a:endParaRPr>
          </a:p>
        </p:txBody>
      </p:sp>
      <p:sp>
        <p:nvSpPr>
          <p:cNvPr id="14" name="CustomShape 1">
            <a:extLst>
              <a:ext uri="{FF2B5EF4-FFF2-40B4-BE49-F238E27FC236}">
                <a16:creationId xmlns:a16="http://schemas.microsoft.com/office/drawing/2014/main" id="{3205EBC0-69F4-4B67-AE72-F78EFD91BB93}"/>
              </a:ext>
            </a:extLst>
          </p:cNvPr>
          <p:cNvSpPr/>
          <p:nvPr/>
        </p:nvSpPr>
        <p:spPr>
          <a:xfrm>
            <a:off x="717714" y="1570458"/>
            <a:ext cx="10773618" cy="117766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3670" tIns="21835" rIns="43670" bIns="21835"/>
          <a:lstStyle/>
          <a:p>
            <a:pPr marL="332772" indent="-332772">
              <a:buFont typeface="Arial" panose="020B0604020202020204" pitchFamily="34" charset="0"/>
              <a:buChar char="•"/>
            </a:pPr>
            <a:endParaRPr lang="ru-RU" sz="1600" b="1" dirty="0">
              <a:solidFill>
                <a:schemeClr val="tx1">
                  <a:lumMod val="65000"/>
                  <a:lumOff val="35000"/>
                </a:schemeClr>
              </a:solidFill>
              <a:latin typeface="Roboto Slab"/>
            </a:endParaRPr>
          </a:p>
        </p:txBody>
      </p:sp>
      <p:sp>
        <p:nvSpPr>
          <p:cNvPr id="15" name="CustomShape 1">
            <a:extLst>
              <a:ext uri="{FF2B5EF4-FFF2-40B4-BE49-F238E27FC236}">
                <a16:creationId xmlns:a16="http://schemas.microsoft.com/office/drawing/2014/main" id="{CA81A3B5-29DB-4376-ABFA-754467AE012C}"/>
              </a:ext>
            </a:extLst>
          </p:cNvPr>
          <p:cNvSpPr/>
          <p:nvPr/>
        </p:nvSpPr>
        <p:spPr>
          <a:xfrm>
            <a:off x="609588" y="1049641"/>
            <a:ext cx="11992372" cy="53425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3670" tIns="21835" rIns="43670" bIns="21835"/>
          <a:lstStyle/>
          <a:p>
            <a:r>
              <a:rPr lang="ru-RU" sz="2600" b="1" dirty="0" smtClean="0">
                <a:latin typeface="Roboto Slab"/>
              </a:rPr>
              <a:t>Пресс-служба</a:t>
            </a:r>
            <a:endParaRPr sz="260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604629" y="1538403"/>
            <a:ext cx="10441413" cy="1214352"/>
          </a:xfrm>
          <a:prstGeom prst="rect">
            <a:avLst/>
          </a:prstGeom>
        </p:spPr>
        <p:txBody>
          <a:bodyPr wrap="square" lIns="44369" tIns="22184" rIns="44369" bIns="22184">
            <a:spAutoFit/>
          </a:bodyPr>
          <a:lstStyle/>
          <a:p>
            <a:endParaRPr lang="ru-RU" sz="1900" dirty="0"/>
          </a:p>
          <a:p>
            <a:endParaRPr lang="ru-RU" sz="1900" b="1" dirty="0"/>
          </a:p>
          <a:p>
            <a:endParaRPr lang="ru-RU" sz="1900" b="1" dirty="0"/>
          </a:p>
          <a:p>
            <a:endParaRPr lang="ru-RU" sz="1900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500174" y="1816134"/>
            <a:ext cx="6760318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ru-RU" dirty="0"/>
              <a:t>Всего </a:t>
            </a:r>
            <a:r>
              <a:rPr lang="ru-RU" dirty="0" smtClean="0"/>
              <a:t>с </a:t>
            </a:r>
            <a:r>
              <a:rPr lang="ru-RU" dirty="0"/>
              <a:t>позитивным упоминанием </a:t>
            </a:r>
            <a:r>
              <a:rPr lang="ru-RU" dirty="0" smtClean="0"/>
              <a:t>Агентства вышло более</a:t>
            </a:r>
          </a:p>
          <a:p>
            <a:r>
              <a:rPr lang="ru-RU" dirty="0"/>
              <a:t> </a:t>
            </a:r>
            <a:r>
              <a:rPr lang="ru-RU" dirty="0" smtClean="0"/>
              <a:t>    2450 публикаций</a:t>
            </a:r>
            <a:r>
              <a:rPr lang="ru-RU" dirty="0"/>
              <a:t>. </a:t>
            </a:r>
            <a:r>
              <a:rPr lang="ru-RU" dirty="0" smtClean="0"/>
              <a:t>Из них:</a:t>
            </a:r>
          </a:p>
          <a:p>
            <a:pPr marL="285750" indent="-285750">
              <a:buFontTx/>
              <a:buChar char="-"/>
            </a:pPr>
            <a:r>
              <a:rPr lang="ru-RU" dirty="0" smtClean="0"/>
              <a:t>региональных </a:t>
            </a:r>
            <a:r>
              <a:rPr lang="ru-RU" dirty="0"/>
              <a:t>- 2000 публикаций</a:t>
            </a:r>
            <a:r>
              <a:rPr lang="ru-RU" dirty="0" smtClean="0"/>
              <a:t>,</a:t>
            </a:r>
          </a:p>
          <a:p>
            <a:pPr marL="285750" indent="-285750">
              <a:buFontTx/>
              <a:buChar char="-"/>
            </a:pPr>
            <a:r>
              <a:rPr lang="ru-RU" dirty="0" smtClean="0"/>
              <a:t>федеральных </a:t>
            </a:r>
            <a:r>
              <a:rPr lang="ru-RU" dirty="0"/>
              <a:t>- 190, </a:t>
            </a:r>
            <a:endParaRPr lang="ru-RU" dirty="0" smtClean="0"/>
          </a:p>
          <a:p>
            <a:pPr marL="285750" indent="-285750">
              <a:buFontTx/>
              <a:buChar char="-"/>
            </a:pPr>
            <a:r>
              <a:rPr lang="ru-RU" dirty="0" smtClean="0"/>
              <a:t>международных – 270.</a:t>
            </a:r>
          </a:p>
          <a:p>
            <a:r>
              <a:rPr lang="ru-RU" dirty="0" smtClean="0"/>
              <a:t>Публикаций по теме нацпроектов: 968.</a:t>
            </a:r>
          </a:p>
          <a:p>
            <a:endParaRPr lang="ru-RU" dirty="0" smtClean="0"/>
          </a:p>
          <a:p>
            <a:endParaRPr lang="ru-RU" dirty="0" smtClean="0"/>
          </a:p>
          <a:p>
            <a:r>
              <a:rPr lang="ru-RU" b="1" dirty="0" smtClean="0"/>
              <a:t>Основные функции:</a:t>
            </a:r>
          </a:p>
          <a:p>
            <a:pPr marL="285750" indent="-285750">
              <a:buFontTx/>
              <a:buChar char="-"/>
            </a:pPr>
            <a:r>
              <a:rPr lang="ru-RU" dirty="0" smtClean="0"/>
              <a:t>Продвижение бренда «Мой бизнес» (федеральная задача);</a:t>
            </a:r>
          </a:p>
          <a:p>
            <a:pPr marL="285750" indent="-285750">
              <a:buFontTx/>
              <a:buChar char="-"/>
            </a:pPr>
            <a:r>
              <a:rPr lang="ru-RU" dirty="0" smtClean="0"/>
              <a:t>Популяризация предпринимательства (федеральная задача);</a:t>
            </a:r>
          </a:p>
          <a:p>
            <a:pPr marL="285750" indent="-285750">
              <a:buFontTx/>
              <a:buChar char="-"/>
            </a:pPr>
            <a:r>
              <a:rPr lang="ru-RU" dirty="0" smtClean="0"/>
              <a:t>Информационное сопровождение деятельности Агентства;</a:t>
            </a:r>
          </a:p>
          <a:p>
            <a:pPr marL="285750" indent="-285750">
              <a:buFontTx/>
              <a:buChar char="-"/>
            </a:pPr>
            <a:r>
              <a:rPr lang="ru-RU" dirty="0" smtClean="0"/>
              <a:t>Помощь в продвижении бизнесу региона;</a:t>
            </a:r>
          </a:p>
          <a:p>
            <a:pPr marL="285750" indent="-285750">
              <a:buFontTx/>
              <a:buChar char="-"/>
            </a:pPr>
            <a:r>
              <a:rPr lang="ru-RU" dirty="0" smtClean="0"/>
              <a:t>Деловые мероприятия.</a:t>
            </a:r>
          </a:p>
          <a:p>
            <a:pPr marL="285750" indent="-285750">
              <a:buFontTx/>
              <a:buChar char="-"/>
            </a:pPr>
            <a:endParaRPr lang="ru-RU" dirty="0" smtClean="0"/>
          </a:p>
          <a:p>
            <a:pPr marL="285750" indent="-285750">
              <a:buFontTx/>
              <a:buChar char="-"/>
            </a:pPr>
            <a:endParaRPr lang="ru-RU" dirty="0" smtClean="0"/>
          </a:p>
          <a:p>
            <a:endParaRPr lang="ru-RU" dirty="0" smtClean="0"/>
          </a:p>
          <a:p>
            <a:pPr marL="285750" indent="-285750">
              <a:buFontTx/>
              <a:buChar char="-"/>
            </a:pPr>
            <a:endParaRPr lang="ru-RU" dirty="0"/>
          </a:p>
          <a:p>
            <a:endParaRPr lang="ru-RU" dirty="0"/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7126" y="204961"/>
            <a:ext cx="4584873" cy="2702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6486" y="1985108"/>
            <a:ext cx="4692442" cy="20345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7126" y="3726553"/>
            <a:ext cx="4691802" cy="31314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7274152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Прямоугольник: скругленные углы 34">
            <a:extLst>
              <a:ext uri="{FF2B5EF4-FFF2-40B4-BE49-F238E27FC236}">
                <a16:creationId xmlns:a16="http://schemas.microsoft.com/office/drawing/2014/main" id="{86EBD0FA-74F0-4843-92A0-754D934F8777}"/>
              </a:ext>
            </a:extLst>
          </p:cNvPr>
          <p:cNvSpPr/>
          <p:nvPr/>
        </p:nvSpPr>
        <p:spPr>
          <a:xfrm>
            <a:off x="8234122" y="3909367"/>
            <a:ext cx="3728530" cy="2337599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bg1">
                <a:lumMod val="50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44361" tIns="22180" rIns="44361" bIns="22180" rtlCol="0" anchor="ctr"/>
          <a:lstStyle/>
          <a:p>
            <a:pPr algn="ctr" defTabSz="443619"/>
            <a:endParaRPr lang="ru-RU" sz="2100" b="1" dirty="0">
              <a:solidFill>
                <a:srgbClr val="242678"/>
              </a:solidFill>
              <a:latin typeface="Roboto Slab" pitchFamily="2" charset="0"/>
              <a:ea typeface="Roboto Slab" pitchFamily="2" charset="0"/>
            </a:endParaRPr>
          </a:p>
        </p:txBody>
      </p:sp>
      <p:sp>
        <p:nvSpPr>
          <p:cNvPr id="34" name="Прямоугольник: скругленные углы 33">
            <a:extLst>
              <a:ext uri="{FF2B5EF4-FFF2-40B4-BE49-F238E27FC236}">
                <a16:creationId xmlns:a16="http://schemas.microsoft.com/office/drawing/2014/main" id="{7E652B73-DA65-4B47-827B-9BC6AB5A780F}"/>
              </a:ext>
            </a:extLst>
          </p:cNvPr>
          <p:cNvSpPr/>
          <p:nvPr/>
        </p:nvSpPr>
        <p:spPr>
          <a:xfrm>
            <a:off x="4284112" y="3906256"/>
            <a:ext cx="3728530" cy="2340709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bg1">
                <a:lumMod val="50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44361" tIns="22180" rIns="44361" bIns="22180" rtlCol="0" anchor="ctr"/>
          <a:lstStyle/>
          <a:p>
            <a:pPr algn="ctr" defTabSz="443619"/>
            <a:endParaRPr lang="ru-RU" sz="2100" b="1" dirty="0">
              <a:solidFill>
                <a:srgbClr val="242678"/>
              </a:solidFill>
              <a:latin typeface="Roboto Slab" pitchFamily="2" charset="0"/>
              <a:ea typeface="Roboto Slab" pitchFamily="2" charset="0"/>
            </a:endParaRPr>
          </a:p>
        </p:txBody>
      </p:sp>
      <p:sp>
        <p:nvSpPr>
          <p:cNvPr id="33" name="Прямоугольник: скругленные углы 32">
            <a:extLst>
              <a:ext uri="{FF2B5EF4-FFF2-40B4-BE49-F238E27FC236}">
                <a16:creationId xmlns:a16="http://schemas.microsoft.com/office/drawing/2014/main" id="{B8FBEF76-487C-4440-AA00-8193FB95EDEC}"/>
              </a:ext>
            </a:extLst>
          </p:cNvPr>
          <p:cNvSpPr/>
          <p:nvPr/>
        </p:nvSpPr>
        <p:spPr>
          <a:xfrm>
            <a:off x="424832" y="3928018"/>
            <a:ext cx="3728530" cy="2340709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bg1">
                <a:lumMod val="50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44361" tIns="22180" rIns="44361" bIns="22180" rtlCol="0" anchor="ctr"/>
          <a:lstStyle/>
          <a:p>
            <a:pPr algn="ctr" defTabSz="443619"/>
            <a:endParaRPr lang="ru-RU" sz="2100" b="1" dirty="0">
              <a:solidFill>
                <a:srgbClr val="242678"/>
              </a:solidFill>
              <a:latin typeface="Roboto Slab" pitchFamily="2" charset="0"/>
              <a:ea typeface="Roboto Slab" pitchFamily="2" charset="0"/>
            </a:endParaRPr>
          </a:p>
        </p:txBody>
      </p:sp>
      <p:sp>
        <p:nvSpPr>
          <p:cNvPr id="32" name="Прямоугольник: скругленные углы 31">
            <a:extLst>
              <a:ext uri="{FF2B5EF4-FFF2-40B4-BE49-F238E27FC236}">
                <a16:creationId xmlns:a16="http://schemas.microsoft.com/office/drawing/2014/main" id="{F4859D4C-34D0-422E-B478-E38CA55EC08A}"/>
              </a:ext>
            </a:extLst>
          </p:cNvPr>
          <p:cNvSpPr/>
          <p:nvPr/>
        </p:nvSpPr>
        <p:spPr>
          <a:xfrm>
            <a:off x="4255614" y="1457106"/>
            <a:ext cx="3728531" cy="2190148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bg1">
                <a:lumMod val="50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44361" tIns="22180" rIns="44361" bIns="22180" rtlCol="0" anchor="ctr"/>
          <a:lstStyle/>
          <a:p>
            <a:pPr algn="ctr" defTabSz="443619"/>
            <a:endParaRPr lang="ru-RU" sz="2100" b="1" dirty="0">
              <a:solidFill>
                <a:srgbClr val="242678"/>
              </a:solidFill>
              <a:latin typeface="Roboto Slab" pitchFamily="2" charset="0"/>
              <a:ea typeface="Roboto Slab" pitchFamily="2" charset="0"/>
            </a:endParaRPr>
          </a:p>
        </p:txBody>
      </p:sp>
      <p:sp>
        <p:nvSpPr>
          <p:cNvPr id="29" name="Прямоугольник: скругленные углы 28">
            <a:extLst>
              <a:ext uri="{FF2B5EF4-FFF2-40B4-BE49-F238E27FC236}">
                <a16:creationId xmlns:a16="http://schemas.microsoft.com/office/drawing/2014/main" id="{149656C7-4665-4A95-9320-C550A5364CB5}"/>
              </a:ext>
            </a:extLst>
          </p:cNvPr>
          <p:cNvSpPr/>
          <p:nvPr/>
        </p:nvSpPr>
        <p:spPr>
          <a:xfrm>
            <a:off x="394692" y="1504274"/>
            <a:ext cx="3728850" cy="2174853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bg1">
                <a:lumMod val="50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44361" tIns="22180" rIns="44361" bIns="22180" rtlCol="0" anchor="ctr"/>
          <a:lstStyle/>
          <a:p>
            <a:pPr algn="ctr" defTabSz="443619"/>
            <a:endParaRPr lang="ru-RU" sz="2100" b="1" dirty="0">
              <a:solidFill>
                <a:srgbClr val="242678"/>
              </a:solidFill>
              <a:latin typeface="Roboto Slab" pitchFamily="2" charset="0"/>
              <a:ea typeface="Roboto Slab" pitchFamily="2" charset="0"/>
            </a:endParaRPr>
          </a:p>
        </p:txBody>
      </p:sp>
      <p:sp>
        <p:nvSpPr>
          <p:cNvPr id="144" name="CustomShape 1"/>
          <p:cNvSpPr/>
          <p:nvPr/>
        </p:nvSpPr>
        <p:spPr>
          <a:xfrm>
            <a:off x="609591" y="1667155"/>
            <a:ext cx="10966397" cy="424038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45" name="CustomShape 2"/>
          <p:cNvSpPr/>
          <p:nvPr/>
        </p:nvSpPr>
        <p:spPr>
          <a:xfrm>
            <a:off x="11227337" y="6401078"/>
            <a:ext cx="359748" cy="29017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3662" tIns="21831" rIns="43662" bIns="21831"/>
          <a:lstStyle/>
          <a:p>
            <a:pPr algn="ctr" defTabSz="443619"/>
            <a:r>
              <a:rPr lang="ru-RU" sz="1500" b="1" dirty="0">
                <a:solidFill>
                  <a:srgbClr val="FFFFFF"/>
                </a:solidFill>
              </a:rPr>
              <a:t>3</a:t>
            </a:r>
            <a:endParaRPr sz="900" dirty="0">
              <a:solidFill>
                <a:prstClr val="black"/>
              </a:solidFill>
            </a:endParaRPr>
          </a:p>
        </p:txBody>
      </p:sp>
      <p:sp>
        <p:nvSpPr>
          <p:cNvPr id="147" name="CustomShape 4"/>
          <p:cNvSpPr/>
          <p:nvPr/>
        </p:nvSpPr>
        <p:spPr>
          <a:xfrm>
            <a:off x="-218360" y="293927"/>
            <a:ext cx="87162" cy="15333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48" name="CustomShape 5"/>
          <p:cNvSpPr/>
          <p:nvPr/>
        </p:nvSpPr>
        <p:spPr>
          <a:xfrm>
            <a:off x="1091799" y="620513"/>
            <a:ext cx="10113156" cy="23497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3662" tIns="21831" rIns="43662" bIns="21831"/>
          <a:lstStyle/>
          <a:p>
            <a:pPr algn="just" defTabSz="443619"/>
            <a:endParaRPr lang="ru-RU" sz="1300" b="1" dirty="0">
              <a:solidFill>
                <a:srgbClr val="808080"/>
              </a:solidFill>
              <a:latin typeface="Roboto Slab"/>
              <a:ea typeface="Times New Roman"/>
            </a:endParaRPr>
          </a:p>
        </p:txBody>
      </p:sp>
      <p:sp>
        <p:nvSpPr>
          <p:cNvPr id="9" name="CustomShape 1">
            <a:extLst>
              <a:ext uri="{FF2B5EF4-FFF2-40B4-BE49-F238E27FC236}">
                <a16:creationId xmlns:a16="http://schemas.microsoft.com/office/drawing/2014/main" id="{D6E8DAFC-2960-43CA-A5CE-6C0B9C2C3142}"/>
              </a:ext>
            </a:extLst>
          </p:cNvPr>
          <p:cNvSpPr/>
          <p:nvPr/>
        </p:nvSpPr>
        <p:spPr>
          <a:xfrm>
            <a:off x="458617" y="392794"/>
            <a:ext cx="9365571" cy="117766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3662" tIns="21831" rIns="43662" bIns="21831"/>
          <a:lstStyle/>
          <a:p>
            <a:pPr defTabSz="443619"/>
            <a:r>
              <a:rPr lang="ru-RU" sz="2600" b="1" dirty="0">
                <a:solidFill>
                  <a:srgbClr val="242678"/>
                </a:solidFill>
                <a:latin typeface="Roboto Slab"/>
              </a:rPr>
              <a:t>Региональные институты развития: в прошлом</a:t>
            </a:r>
            <a:endParaRPr sz="2600" dirty="0">
              <a:solidFill>
                <a:srgbClr val="242678"/>
              </a:solidFill>
            </a:endParaRPr>
          </a:p>
        </p:txBody>
      </p:sp>
      <p:sp>
        <p:nvSpPr>
          <p:cNvPr id="10" name="CustomShape 1">
            <a:extLst>
              <a:ext uri="{FF2B5EF4-FFF2-40B4-BE49-F238E27FC236}">
                <a16:creationId xmlns:a16="http://schemas.microsoft.com/office/drawing/2014/main" id="{E87EACF3-255A-471C-9633-F760D9719CB1}"/>
              </a:ext>
            </a:extLst>
          </p:cNvPr>
          <p:cNvSpPr/>
          <p:nvPr/>
        </p:nvSpPr>
        <p:spPr>
          <a:xfrm>
            <a:off x="1084080" y="1271585"/>
            <a:ext cx="9365571" cy="26681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3662" tIns="21831" rIns="43662" bIns="21831"/>
          <a:lstStyle/>
          <a:p>
            <a:pPr defTabSz="443619"/>
            <a:endParaRPr lang="ru-RU" sz="1700" b="1" u="sng" dirty="0">
              <a:solidFill>
                <a:prstClr val="black">
                  <a:lumMod val="65000"/>
                  <a:lumOff val="35000"/>
                </a:prstClr>
              </a:solidFill>
              <a:latin typeface="Roboto Slab"/>
            </a:endParaRPr>
          </a:p>
        </p:txBody>
      </p:sp>
      <p:sp>
        <p:nvSpPr>
          <p:cNvPr id="12" name="CustomShape 1">
            <a:extLst>
              <a:ext uri="{FF2B5EF4-FFF2-40B4-BE49-F238E27FC236}">
                <a16:creationId xmlns:a16="http://schemas.microsoft.com/office/drawing/2014/main" id="{10809B06-FEE7-4A5E-BCB9-8F9B85AF8606}"/>
              </a:ext>
            </a:extLst>
          </p:cNvPr>
          <p:cNvSpPr/>
          <p:nvPr/>
        </p:nvSpPr>
        <p:spPr>
          <a:xfrm>
            <a:off x="1201389" y="4927385"/>
            <a:ext cx="9365571" cy="26681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3662" tIns="21831" rIns="43662" bIns="21831"/>
          <a:lstStyle/>
          <a:p>
            <a:pPr defTabSz="443619"/>
            <a:endParaRPr lang="ru-RU" sz="1700" b="1" u="sng" dirty="0">
              <a:solidFill>
                <a:prstClr val="black">
                  <a:lumMod val="65000"/>
                  <a:lumOff val="35000"/>
                </a:prstClr>
              </a:solidFill>
              <a:latin typeface="Roboto Slab"/>
            </a:endParaRPr>
          </a:p>
        </p:txBody>
      </p:sp>
      <p:sp>
        <p:nvSpPr>
          <p:cNvPr id="14" name="CustomShape 1">
            <a:extLst>
              <a:ext uri="{FF2B5EF4-FFF2-40B4-BE49-F238E27FC236}">
                <a16:creationId xmlns:a16="http://schemas.microsoft.com/office/drawing/2014/main" id="{3205EBC0-69F4-4B67-AE72-F78EFD91BB93}"/>
              </a:ext>
            </a:extLst>
          </p:cNvPr>
          <p:cNvSpPr/>
          <p:nvPr/>
        </p:nvSpPr>
        <p:spPr>
          <a:xfrm>
            <a:off x="717714" y="1570458"/>
            <a:ext cx="10773618" cy="117766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3662" tIns="21831" rIns="43662" bIns="21831"/>
          <a:lstStyle/>
          <a:p>
            <a:pPr marL="332715" indent="-332715" defTabSz="443619">
              <a:buFont typeface="Arial" panose="020B0604020202020204" pitchFamily="34" charset="0"/>
              <a:buChar char="•"/>
            </a:pPr>
            <a:endParaRPr lang="ru-RU" sz="1600" b="1" dirty="0">
              <a:solidFill>
                <a:prstClr val="black">
                  <a:lumMod val="65000"/>
                  <a:lumOff val="35000"/>
                </a:prstClr>
              </a:solidFill>
              <a:latin typeface="Roboto Slab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A02684B-02B6-43B5-A9CA-44E3860BDC6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51" r="22418"/>
          <a:stretch/>
        </p:blipFill>
        <p:spPr>
          <a:xfrm>
            <a:off x="4458178" y="4013881"/>
            <a:ext cx="787033" cy="608906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8278159-5126-4F2D-BC2D-61D2A06409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058" y="1628367"/>
            <a:ext cx="1974440" cy="354364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09D232CE-7303-4E1C-AD30-65FC794499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32305" y="3605908"/>
            <a:ext cx="4815" cy="432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8582F0E3-F016-4F81-AF49-774B51314A0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88" y="3997846"/>
            <a:ext cx="677952" cy="608379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25D840CE-2258-4289-957E-3EDECF0BB27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1131" y="4025506"/>
            <a:ext cx="519240" cy="472167"/>
          </a:xfrm>
          <a:prstGeom prst="rect">
            <a:avLst/>
          </a:prstGeom>
        </p:spPr>
      </p:pic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FC798730-0A89-4CAE-802C-4266F14B1ED0}"/>
              </a:ext>
            </a:extLst>
          </p:cNvPr>
          <p:cNvSpPr/>
          <p:nvPr/>
        </p:nvSpPr>
        <p:spPr>
          <a:xfrm>
            <a:off x="9349276" y="4007165"/>
            <a:ext cx="2456361" cy="598791"/>
          </a:xfrm>
          <a:prstGeom prst="rect">
            <a:avLst/>
          </a:prstGeom>
        </p:spPr>
        <p:txBody>
          <a:bodyPr wrap="square" lIns="44361" tIns="22180" rIns="44361" bIns="22180">
            <a:spAutoFit/>
          </a:bodyPr>
          <a:lstStyle/>
          <a:p>
            <a:pPr algn="ctr" defTabSz="443619"/>
            <a:r>
              <a:rPr lang="ru-RU" sz="900" b="1" dirty="0">
                <a:solidFill>
                  <a:srgbClr val="242678"/>
                </a:solidFill>
                <a:latin typeface="Roboto Slab" pitchFamily="2" charset="0"/>
                <a:ea typeface="Roboto Slab" pitchFamily="2" charset="0"/>
              </a:rPr>
              <a:t>Микрокредитная компания</a:t>
            </a:r>
            <a:r>
              <a:rPr lang="ru-RU" sz="900" dirty="0">
                <a:solidFill>
                  <a:srgbClr val="242678"/>
                </a:solidFill>
                <a:latin typeface="Roboto Slab" pitchFamily="2" charset="0"/>
                <a:ea typeface="Roboto Slab" pitchFamily="2" charset="0"/>
              </a:rPr>
              <a:t/>
            </a:r>
            <a:br>
              <a:rPr lang="ru-RU" sz="900" dirty="0">
                <a:solidFill>
                  <a:srgbClr val="242678"/>
                </a:solidFill>
                <a:latin typeface="Roboto Slab" pitchFamily="2" charset="0"/>
                <a:ea typeface="Roboto Slab" pitchFamily="2" charset="0"/>
              </a:rPr>
            </a:br>
            <a:r>
              <a:rPr lang="ru-RU" sz="900" b="1" dirty="0">
                <a:solidFill>
                  <a:srgbClr val="242678"/>
                </a:solidFill>
                <a:latin typeface="Roboto Slab" pitchFamily="2" charset="0"/>
                <a:ea typeface="Roboto Slab" pitchFamily="2" charset="0"/>
              </a:rPr>
              <a:t>Архангельский </a:t>
            </a:r>
          </a:p>
          <a:p>
            <a:pPr algn="ctr" defTabSz="443619"/>
            <a:r>
              <a:rPr lang="ru-RU" sz="900" b="1" dirty="0">
                <a:solidFill>
                  <a:srgbClr val="242678"/>
                </a:solidFill>
                <a:latin typeface="Roboto Slab" pitchFamily="2" charset="0"/>
                <a:ea typeface="Roboto Slab" pitchFamily="2" charset="0"/>
              </a:rPr>
              <a:t>региональный фонд</a:t>
            </a:r>
            <a:r>
              <a:rPr lang="ru-RU" sz="900" dirty="0">
                <a:solidFill>
                  <a:srgbClr val="242678"/>
                </a:solidFill>
                <a:latin typeface="Roboto Slab" pitchFamily="2" charset="0"/>
                <a:ea typeface="Roboto Slab" pitchFamily="2" charset="0"/>
              </a:rPr>
              <a:t/>
            </a:r>
            <a:br>
              <a:rPr lang="ru-RU" sz="900" dirty="0">
                <a:solidFill>
                  <a:srgbClr val="242678"/>
                </a:solidFill>
                <a:latin typeface="Roboto Slab" pitchFamily="2" charset="0"/>
                <a:ea typeface="Roboto Slab" pitchFamily="2" charset="0"/>
              </a:rPr>
            </a:br>
            <a:r>
              <a:rPr lang="ru-RU" sz="900" b="1" dirty="0">
                <a:solidFill>
                  <a:srgbClr val="242678"/>
                </a:solidFill>
                <a:latin typeface="Roboto Slab" pitchFamily="2" charset="0"/>
                <a:ea typeface="Roboto Slab" pitchFamily="2" charset="0"/>
              </a:rPr>
              <a:t>«Развитие»</a:t>
            </a:r>
            <a:endParaRPr lang="ru-RU" sz="900" dirty="0">
              <a:solidFill>
                <a:srgbClr val="242678"/>
              </a:solidFill>
              <a:latin typeface="Roboto Slab" pitchFamily="2" charset="0"/>
              <a:ea typeface="Roboto Slab" pitchFamily="2" charset="0"/>
            </a:endParaRPr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57F4AAB8-FD4E-49F2-ACA8-932474E81535}"/>
              </a:ext>
            </a:extLst>
          </p:cNvPr>
          <p:cNvSpPr/>
          <p:nvPr/>
        </p:nvSpPr>
        <p:spPr>
          <a:xfrm>
            <a:off x="2388556" y="1633218"/>
            <a:ext cx="1764698" cy="460292"/>
          </a:xfrm>
          <a:prstGeom prst="rect">
            <a:avLst/>
          </a:prstGeom>
        </p:spPr>
        <p:txBody>
          <a:bodyPr wrap="square" lIns="44361" tIns="22180" rIns="44361" bIns="22180">
            <a:spAutoFit/>
          </a:bodyPr>
          <a:lstStyle/>
          <a:p>
            <a:pPr algn="ctr" defTabSz="443619"/>
            <a:r>
              <a:rPr lang="ru-RU" sz="900" b="1" dirty="0">
                <a:solidFill>
                  <a:srgbClr val="242678"/>
                </a:solidFill>
                <a:latin typeface="Roboto Slab" pitchFamily="2" charset="0"/>
                <a:ea typeface="Roboto Slab" pitchFamily="2" charset="0"/>
              </a:rPr>
              <a:t>Акционерное общество</a:t>
            </a:r>
          </a:p>
          <a:p>
            <a:pPr algn="ctr" defTabSz="443619"/>
            <a:r>
              <a:rPr lang="ru-RU" sz="900" b="1" dirty="0">
                <a:solidFill>
                  <a:srgbClr val="242678"/>
                </a:solidFill>
                <a:latin typeface="Roboto Slab" pitchFamily="2" charset="0"/>
                <a:ea typeface="Roboto Slab" pitchFamily="2" charset="0"/>
              </a:rPr>
              <a:t> «Корпорация развития </a:t>
            </a:r>
          </a:p>
          <a:p>
            <a:pPr algn="ctr" defTabSz="443619"/>
            <a:r>
              <a:rPr lang="ru-RU" sz="900" b="1" dirty="0">
                <a:solidFill>
                  <a:srgbClr val="242678"/>
                </a:solidFill>
                <a:latin typeface="Roboto Slab" pitchFamily="2" charset="0"/>
                <a:ea typeface="Roboto Slab" pitchFamily="2" charset="0"/>
              </a:rPr>
              <a:t>Архангельской области»</a:t>
            </a:r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F0313ACA-82C4-43A1-9158-FA018AE78D1A}"/>
              </a:ext>
            </a:extLst>
          </p:cNvPr>
          <p:cNvSpPr/>
          <p:nvPr/>
        </p:nvSpPr>
        <p:spPr>
          <a:xfrm>
            <a:off x="5783345" y="4039581"/>
            <a:ext cx="1784991" cy="737290"/>
          </a:xfrm>
          <a:prstGeom prst="rect">
            <a:avLst/>
          </a:prstGeom>
        </p:spPr>
        <p:txBody>
          <a:bodyPr wrap="square" lIns="44361" tIns="22180" rIns="44361" bIns="22180">
            <a:spAutoFit/>
          </a:bodyPr>
          <a:lstStyle/>
          <a:p>
            <a:pPr algn="ctr" defTabSz="443619"/>
            <a:r>
              <a:rPr lang="ru-RU" sz="900" b="1" dirty="0">
                <a:solidFill>
                  <a:srgbClr val="242678"/>
                </a:solidFill>
                <a:latin typeface="Roboto Slab" pitchFamily="2" charset="0"/>
                <a:ea typeface="Roboto Slab" pitchFamily="2" charset="0"/>
              </a:rPr>
              <a:t>Государственное </a:t>
            </a:r>
          </a:p>
          <a:p>
            <a:pPr algn="ctr" defTabSz="443619"/>
            <a:r>
              <a:rPr lang="ru-RU" sz="900" b="1" dirty="0">
                <a:solidFill>
                  <a:srgbClr val="242678"/>
                </a:solidFill>
                <a:latin typeface="Roboto Slab" pitchFamily="2" charset="0"/>
                <a:ea typeface="Roboto Slab" pitchFamily="2" charset="0"/>
              </a:rPr>
              <a:t>унитарное предприятие </a:t>
            </a:r>
          </a:p>
          <a:p>
            <a:pPr algn="ctr" defTabSz="443619"/>
            <a:r>
              <a:rPr lang="ru-RU" sz="900" b="1" dirty="0">
                <a:solidFill>
                  <a:srgbClr val="242678"/>
                </a:solidFill>
                <a:latin typeface="Roboto Slab" pitchFamily="2" charset="0"/>
                <a:ea typeface="Roboto Slab" pitchFamily="2" charset="0"/>
              </a:rPr>
              <a:t>Архангельской области</a:t>
            </a:r>
          </a:p>
          <a:p>
            <a:pPr algn="ctr" defTabSz="443619"/>
            <a:r>
              <a:rPr lang="ru-RU" sz="900" b="1" dirty="0">
                <a:solidFill>
                  <a:srgbClr val="242678"/>
                </a:solidFill>
                <a:latin typeface="Roboto Slab" pitchFamily="2" charset="0"/>
                <a:ea typeface="Roboto Slab" pitchFamily="2" charset="0"/>
              </a:rPr>
              <a:t>«Фонд имущества и инвестиций»</a:t>
            </a: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F25A6708-2377-422C-A060-0677441E5F56}"/>
              </a:ext>
            </a:extLst>
          </p:cNvPr>
          <p:cNvSpPr/>
          <p:nvPr/>
        </p:nvSpPr>
        <p:spPr>
          <a:xfrm>
            <a:off x="5441176" y="1504279"/>
            <a:ext cx="2663267" cy="598791"/>
          </a:xfrm>
          <a:prstGeom prst="rect">
            <a:avLst/>
          </a:prstGeom>
        </p:spPr>
        <p:txBody>
          <a:bodyPr wrap="square" lIns="44361" tIns="22180" rIns="44361" bIns="22180">
            <a:spAutoFit/>
          </a:bodyPr>
          <a:lstStyle/>
          <a:p>
            <a:pPr algn="ctr" defTabSz="443619"/>
            <a:r>
              <a:rPr lang="ru-RU" sz="900" b="1" dirty="0">
                <a:solidFill>
                  <a:srgbClr val="242678"/>
                </a:solidFill>
                <a:latin typeface="Roboto Slab" pitchFamily="2" charset="0"/>
                <a:ea typeface="Roboto Slab" pitchFamily="2" charset="0"/>
              </a:rPr>
              <a:t>Государственное </a:t>
            </a:r>
          </a:p>
          <a:p>
            <a:pPr algn="ctr" defTabSz="443619"/>
            <a:r>
              <a:rPr lang="ru-RU" sz="900" b="1" dirty="0">
                <a:solidFill>
                  <a:srgbClr val="242678"/>
                </a:solidFill>
                <a:latin typeface="Roboto Slab" pitchFamily="2" charset="0"/>
                <a:ea typeface="Roboto Slab" pitchFamily="2" charset="0"/>
              </a:rPr>
              <a:t>автономное учреждение </a:t>
            </a:r>
          </a:p>
          <a:p>
            <a:pPr algn="ctr" defTabSz="443619"/>
            <a:r>
              <a:rPr lang="ru-RU" sz="900" b="1" dirty="0">
                <a:solidFill>
                  <a:srgbClr val="242678"/>
                </a:solidFill>
                <a:latin typeface="Roboto Slab" pitchFamily="2" charset="0"/>
                <a:ea typeface="Roboto Slab" pitchFamily="2" charset="0"/>
              </a:rPr>
              <a:t>Архангельской области </a:t>
            </a:r>
          </a:p>
          <a:p>
            <a:pPr algn="ctr" defTabSz="443619"/>
            <a:r>
              <a:rPr lang="ru-RU" sz="900" b="1" dirty="0">
                <a:solidFill>
                  <a:srgbClr val="242678"/>
                </a:solidFill>
                <a:latin typeface="Roboto Slab" pitchFamily="2" charset="0"/>
                <a:ea typeface="Roboto Slab" pitchFamily="2" charset="0"/>
              </a:rPr>
              <a:t>«Дом предпринимателя» (бывший АРБИ)</a:t>
            </a:r>
          </a:p>
        </p:txBody>
      </p: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40814B24-30AE-468E-8CA8-44CE27B434D7}"/>
              </a:ext>
            </a:extLst>
          </p:cNvPr>
          <p:cNvSpPr/>
          <p:nvPr/>
        </p:nvSpPr>
        <p:spPr>
          <a:xfrm>
            <a:off x="1737190" y="4021583"/>
            <a:ext cx="2072394" cy="737290"/>
          </a:xfrm>
          <a:prstGeom prst="rect">
            <a:avLst/>
          </a:prstGeom>
        </p:spPr>
        <p:txBody>
          <a:bodyPr wrap="square" lIns="44361" tIns="22180" rIns="44361" bIns="22180">
            <a:spAutoFit/>
          </a:bodyPr>
          <a:lstStyle/>
          <a:p>
            <a:pPr algn="ctr" defTabSz="443619"/>
            <a:r>
              <a:rPr lang="ru-RU" sz="900" b="1" dirty="0">
                <a:solidFill>
                  <a:srgbClr val="242678"/>
                </a:solidFill>
                <a:latin typeface="Roboto Slab" pitchFamily="2" charset="0"/>
                <a:ea typeface="Roboto Slab" pitchFamily="2" charset="0"/>
              </a:rPr>
              <a:t>Государственное </a:t>
            </a:r>
          </a:p>
          <a:p>
            <a:pPr algn="ctr" defTabSz="443619"/>
            <a:r>
              <a:rPr lang="ru-RU" sz="900" b="1" dirty="0">
                <a:solidFill>
                  <a:srgbClr val="242678"/>
                </a:solidFill>
                <a:latin typeface="Roboto Slab" pitchFamily="2" charset="0"/>
                <a:ea typeface="Roboto Slab" pitchFamily="2" charset="0"/>
              </a:rPr>
              <a:t>унитарное предприятие </a:t>
            </a:r>
          </a:p>
          <a:p>
            <a:pPr algn="ctr" defTabSz="443619"/>
            <a:r>
              <a:rPr lang="ru-RU" sz="900" b="1" dirty="0">
                <a:solidFill>
                  <a:srgbClr val="242678"/>
                </a:solidFill>
                <a:latin typeface="Roboto Slab" pitchFamily="2" charset="0"/>
                <a:ea typeface="Roboto Slab" pitchFamily="2" charset="0"/>
              </a:rPr>
              <a:t>Архангельской области </a:t>
            </a:r>
          </a:p>
          <a:p>
            <a:pPr algn="ctr" defTabSz="443619"/>
            <a:r>
              <a:rPr lang="ru-RU" sz="900" b="1" dirty="0">
                <a:solidFill>
                  <a:srgbClr val="242678"/>
                </a:solidFill>
                <a:latin typeface="Roboto Slab" pitchFamily="2" charset="0"/>
                <a:ea typeface="Roboto Slab" pitchFamily="2" charset="0"/>
              </a:rPr>
              <a:t>«Инвестиционная компания </a:t>
            </a:r>
          </a:p>
          <a:p>
            <a:pPr algn="ctr" defTabSz="443619"/>
            <a:r>
              <a:rPr lang="ru-RU" sz="900" b="1" dirty="0">
                <a:solidFill>
                  <a:srgbClr val="242678"/>
                </a:solidFill>
                <a:latin typeface="Roboto Slab" pitchFamily="2" charset="0"/>
                <a:ea typeface="Roboto Slab" pitchFamily="2" charset="0"/>
              </a:rPr>
              <a:t>«Архангельск» 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E560D7F-4B62-4F44-BE07-43F473D4700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6522" y="2391554"/>
            <a:ext cx="523836" cy="506590"/>
          </a:xfrm>
          <a:prstGeom prst="rect">
            <a:avLst/>
          </a:prstGeom>
        </p:spPr>
      </p:pic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F5D9FFCC-741E-4369-BEC6-E819926414ED}"/>
              </a:ext>
            </a:extLst>
          </p:cNvPr>
          <p:cNvSpPr/>
          <p:nvPr/>
        </p:nvSpPr>
        <p:spPr>
          <a:xfrm>
            <a:off x="2461153" y="2510358"/>
            <a:ext cx="624468" cy="367959"/>
          </a:xfrm>
          <a:prstGeom prst="rect">
            <a:avLst/>
          </a:prstGeom>
        </p:spPr>
        <p:txBody>
          <a:bodyPr wrap="square" lIns="44361" tIns="22180" rIns="44361" bIns="22180">
            <a:spAutoFit/>
          </a:bodyPr>
          <a:lstStyle/>
          <a:p>
            <a:pPr algn="ctr" defTabSz="443619"/>
            <a:r>
              <a:rPr lang="ru-RU" sz="1200" b="1" dirty="0">
                <a:solidFill>
                  <a:srgbClr val="242678"/>
                </a:solidFill>
                <a:latin typeface="Roboto Slab" pitchFamily="2" charset="0"/>
                <a:ea typeface="Roboto Slab" pitchFamily="2" charset="0"/>
              </a:rPr>
              <a:t>47/38</a:t>
            </a:r>
          </a:p>
          <a:p>
            <a:pPr algn="ctr" defTabSz="443619"/>
            <a:endParaRPr lang="ru-RU" sz="900" b="1" dirty="0">
              <a:solidFill>
                <a:srgbClr val="242678"/>
              </a:solidFill>
              <a:latin typeface="Roboto Slab" pitchFamily="2" charset="0"/>
              <a:ea typeface="Roboto Slab" pitchFamily="2" charset="0"/>
            </a:endParaRPr>
          </a:p>
        </p:txBody>
      </p:sp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C3396C5B-5D9B-4A93-9F34-0CC7D40E7CD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8516" y="2317796"/>
            <a:ext cx="523836" cy="506590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77D9AD8B-2D6A-488E-83C7-67669755EB0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7317" y="4984476"/>
            <a:ext cx="523836" cy="506590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B3C24B82-3156-44D0-AFBF-08589CF370C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4541" y="4989642"/>
            <a:ext cx="523836" cy="506590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23062D99-2CF7-4600-979B-E1907D5F143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0728" y="4918968"/>
            <a:ext cx="523836" cy="506590"/>
          </a:xfrm>
          <a:prstGeom prst="rect">
            <a:avLst/>
          </a:prstGeom>
        </p:spPr>
      </p:pic>
      <p:sp>
        <p:nvSpPr>
          <p:cNvPr id="40" name="Прямоугольник 39">
            <a:extLst>
              <a:ext uri="{FF2B5EF4-FFF2-40B4-BE49-F238E27FC236}">
                <a16:creationId xmlns:a16="http://schemas.microsoft.com/office/drawing/2014/main" id="{1B5A3A00-05C0-43B9-8278-CF5E08D0C77C}"/>
              </a:ext>
            </a:extLst>
          </p:cNvPr>
          <p:cNvSpPr/>
          <p:nvPr/>
        </p:nvSpPr>
        <p:spPr>
          <a:xfrm>
            <a:off x="6363606" y="2421461"/>
            <a:ext cx="624468" cy="367959"/>
          </a:xfrm>
          <a:prstGeom prst="rect">
            <a:avLst/>
          </a:prstGeom>
        </p:spPr>
        <p:txBody>
          <a:bodyPr wrap="square" lIns="44361" tIns="22180" rIns="44361" bIns="22180">
            <a:spAutoFit/>
          </a:bodyPr>
          <a:lstStyle/>
          <a:p>
            <a:pPr algn="ctr" defTabSz="443619"/>
            <a:r>
              <a:rPr lang="ru-RU" sz="1200" b="1" dirty="0">
                <a:solidFill>
                  <a:srgbClr val="242678"/>
                </a:solidFill>
                <a:latin typeface="Roboto Slab" pitchFamily="2" charset="0"/>
                <a:ea typeface="Roboto Slab" pitchFamily="2" charset="0"/>
              </a:rPr>
              <a:t>16/11</a:t>
            </a:r>
          </a:p>
          <a:p>
            <a:pPr algn="ctr" defTabSz="443619"/>
            <a:endParaRPr lang="ru-RU" sz="900" b="1" dirty="0">
              <a:solidFill>
                <a:srgbClr val="242678"/>
              </a:solidFill>
              <a:latin typeface="Roboto Slab" pitchFamily="2" charset="0"/>
              <a:ea typeface="Roboto Slab" pitchFamily="2" charset="0"/>
            </a:endParaRPr>
          </a:p>
        </p:txBody>
      </p:sp>
      <p:sp>
        <p:nvSpPr>
          <p:cNvPr id="41" name="Прямоугольник 40">
            <a:extLst>
              <a:ext uri="{FF2B5EF4-FFF2-40B4-BE49-F238E27FC236}">
                <a16:creationId xmlns:a16="http://schemas.microsoft.com/office/drawing/2014/main" id="{20CD0592-EB4B-48B6-A59A-ED0DCD9AD3D5}"/>
              </a:ext>
            </a:extLst>
          </p:cNvPr>
          <p:cNvSpPr/>
          <p:nvPr/>
        </p:nvSpPr>
        <p:spPr>
          <a:xfrm>
            <a:off x="2773387" y="5111869"/>
            <a:ext cx="624468" cy="367959"/>
          </a:xfrm>
          <a:prstGeom prst="rect">
            <a:avLst/>
          </a:prstGeom>
        </p:spPr>
        <p:txBody>
          <a:bodyPr wrap="square" lIns="44361" tIns="22180" rIns="44361" bIns="22180">
            <a:spAutoFit/>
          </a:bodyPr>
          <a:lstStyle/>
          <a:p>
            <a:pPr algn="ctr" defTabSz="443619"/>
            <a:r>
              <a:rPr lang="ru-RU" sz="1200" b="1" dirty="0">
                <a:solidFill>
                  <a:srgbClr val="242678"/>
                </a:solidFill>
                <a:latin typeface="Roboto Slab" pitchFamily="2" charset="0"/>
                <a:ea typeface="Roboto Slab" pitchFamily="2" charset="0"/>
              </a:rPr>
              <a:t>28/12</a:t>
            </a:r>
          </a:p>
          <a:p>
            <a:pPr algn="ctr" defTabSz="443619"/>
            <a:endParaRPr lang="ru-RU" sz="900" b="1" dirty="0">
              <a:solidFill>
                <a:srgbClr val="242678"/>
              </a:solidFill>
              <a:latin typeface="Roboto Slab" pitchFamily="2" charset="0"/>
              <a:ea typeface="Roboto Slab" pitchFamily="2" charset="0"/>
            </a:endParaRPr>
          </a:p>
        </p:txBody>
      </p:sp>
      <p:sp>
        <p:nvSpPr>
          <p:cNvPr id="42" name="Прямоугольник 41">
            <a:extLst>
              <a:ext uri="{FF2B5EF4-FFF2-40B4-BE49-F238E27FC236}">
                <a16:creationId xmlns:a16="http://schemas.microsoft.com/office/drawing/2014/main" id="{579CBEB7-2DE1-4A07-9D48-B86AA8063BC5}"/>
              </a:ext>
            </a:extLst>
          </p:cNvPr>
          <p:cNvSpPr/>
          <p:nvPr/>
        </p:nvSpPr>
        <p:spPr>
          <a:xfrm>
            <a:off x="6511750" y="5076610"/>
            <a:ext cx="787033" cy="367959"/>
          </a:xfrm>
          <a:prstGeom prst="rect">
            <a:avLst/>
          </a:prstGeom>
        </p:spPr>
        <p:txBody>
          <a:bodyPr wrap="square" lIns="44361" tIns="22180" rIns="44361" bIns="22180">
            <a:spAutoFit/>
          </a:bodyPr>
          <a:lstStyle/>
          <a:p>
            <a:pPr algn="ctr" defTabSz="443619"/>
            <a:r>
              <a:rPr lang="ru-RU" sz="1200" b="1" dirty="0">
                <a:solidFill>
                  <a:srgbClr val="242678"/>
                </a:solidFill>
                <a:latin typeface="Roboto Slab" pitchFamily="2" charset="0"/>
                <a:ea typeface="Roboto Slab" pitchFamily="2" charset="0"/>
              </a:rPr>
              <a:t>64,2/64,2</a:t>
            </a:r>
          </a:p>
          <a:p>
            <a:pPr algn="ctr" defTabSz="443619"/>
            <a:endParaRPr lang="ru-RU" sz="900" b="1" dirty="0">
              <a:solidFill>
                <a:srgbClr val="242678"/>
              </a:solidFill>
              <a:latin typeface="Roboto Slab" pitchFamily="2" charset="0"/>
              <a:ea typeface="Roboto Slab" pitchFamily="2" charset="0"/>
            </a:endParaRPr>
          </a:p>
        </p:txBody>
      </p:sp>
      <p:sp>
        <p:nvSpPr>
          <p:cNvPr id="43" name="Прямоугольник 42">
            <a:extLst>
              <a:ext uri="{FF2B5EF4-FFF2-40B4-BE49-F238E27FC236}">
                <a16:creationId xmlns:a16="http://schemas.microsoft.com/office/drawing/2014/main" id="{7B67C577-65F5-428B-9F1F-D512AE75340B}"/>
              </a:ext>
            </a:extLst>
          </p:cNvPr>
          <p:cNvSpPr/>
          <p:nvPr/>
        </p:nvSpPr>
        <p:spPr>
          <a:xfrm>
            <a:off x="10098387" y="4911662"/>
            <a:ext cx="1021258" cy="614180"/>
          </a:xfrm>
          <a:prstGeom prst="rect">
            <a:avLst/>
          </a:prstGeom>
        </p:spPr>
        <p:txBody>
          <a:bodyPr wrap="square" lIns="44361" tIns="22180" rIns="44361" bIns="22180">
            <a:spAutoFit/>
          </a:bodyPr>
          <a:lstStyle/>
          <a:p>
            <a:pPr algn="ctr" defTabSz="443619"/>
            <a:r>
              <a:rPr lang="ru-RU" sz="1200" b="1" dirty="0">
                <a:solidFill>
                  <a:srgbClr val="242678"/>
                </a:solidFill>
                <a:latin typeface="Roboto Slab" pitchFamily="2" charset="0"/>
                <a:ea typeface="Roboto Slab" pitchFamily="2" charset="0"/>
              </a:rPr>
              <a:t>11/11+ </a:t>
            </a:r>
            <a:r>
              <a:rPr lang="ru-RU" sz="800" b="1" dirty="0">
                <a:solidFill>
                  <a:srgbClr val="242678"/>
                </a:solidFill>
                <a:latin typeface="Roboto Slab" pitchFamily="2" charset="0"/>
                <a:ea typeface="Roboto Slab" pitchFamily="2" charset="0"/>
              </a:rPr>
              <a:t>привлеченные специалисты</a:t>
            </a:r>
          </a:p>
          <a:p>
            <a:pPr algn="ctr" defTabSz="443619"/>
            <a:endParaRPr lang="ru-RU" sz="900" b="1" dirty="0">
              <a:solidFill>
                <a:srgbClr val="242678"/>
              </a:solidFill>
              <a:latin typeface="Roboto Slab" pitchFamily="2" charset="0"/>
              <a:ea typeface="Roboto Slab" pitchFamily="2" charset="0"/>
            </a:endParaRPr>
          </a:p>
        </p:txBody>
      </p:sp>
      <p:sp>
        <p:nvSpPr>
          <p:cNvPr id="52" name="Прямоугольник: скругленные углы 51">
            <a:extLst>
              <a:ext uri="{FF2B5EF4-FFF2-40B4-BE49-F238E27FC236}">
                <a16:creationId xmlns:a16="http://schemas.microsoft.com/office/drawing/2014/main" id="{C35EF128-81CC-421F-A9DE-7300B2F8095B}"/>
              </a:ext>
            </a:extLst>
          </p:cNvPr>
          <p:cNvSpPr/>
          <p:nvPr/>
        </p:nvSpPr>
        <p:spPr>
          <a:xfrm>
            <a:off x="8120932" y="1471022"/>
            <a:ext cx="3728531" cy="2208102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bg1">
                <a:lumMod val="50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44361" tIns="22180" rIns="44361" bIns="22180" rtlCol="0" anchor="ctr"/>
          <a:lstStyle/>
          <a:p>
            <a:pPr algn="ctr" defTabSz="443619"/>
            <a:endParaRPr lang="ru-RU" sz="2100" b="1" dirty="0">
              <a:solidFill>
                <a:srgbClr val="242678"/>
              </a:solidFill>
              <a:latin typeface="Roboto Slab" pitchFamily="2" charset="0"/>
              <a:ea typeface="Roboto Slab" pitchFamily="2" charset="0"/>
            </a:endParaRPr>
          </a:p>
        </p:txBody>
      </p:sp>
      <p:pic>
        <p:nvPicPr>
          <p:cNvPr id="69" name="Рисунок 68">
            <a:extLst>
              <a:ext uri="{FF2B5EF4-FFF2-40B4-BE49-F238E27FC236}">
                <a16:creationId xmlns:a16="http://schemas.microsoft.com/office/drawing/2014/main" id="{55D42724-B32F-477D-88D0-8E931574DAA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2236" y="1530334"/>
            <a:ext cx="594308" cy="533319"/>
          </a:xfrm>
          <a:prstGeom prst="rect">
            <a:avLst/>
          </a:prstGeom>
        </p:spPr>
      </p:pic>
      <p:sp>
        <p:nvSpPr>
          <p:cNvPr id="70" name="Прямоугольник 69">
            <a:extLst>
              <a:ext uri="{FF2B5EF4-FFF2-40B4-BE49-F238E27FC236}">
                <a16:creationId xmlns:a16="http://schemas.microsoft.com/office/drawing/2014/main" id="{E0F8E167-0431-4174-9787-3373C1380EEF}"/>
              </a:ext>
            </a:extLst>
          </p:cNvPr>
          <p:cNvSpPr/>
          <p:nvPr/>
        </p:nvSpPr>
        <p:spPr>
          <a:xfrm>
            <a:off x="8650742" y="1508418"/>
            <a:ext cx="3728850" cy="598791"/>
          </a:xfrm>
          <a:prstGeom prst="rect">
            <a:avLst/>
          </a:prstGeom>
        </p:spPr>
        <p:txBody>
          <a:bodyPr wrap="square" lIns="44361" tIns="22180" rIns="44361" bIns="22180">
            <a:spAutoFit/>
          </a:bodyPr>
          <a:lstStyle/>
          <a:p>
            <a:pPr algn="ctr" defTabSz="443619"/>
            <a:r>
              <a:rPr lang="ru-RU" sz="900" b="1" dirty="0">
                <a:solidFill>
                  <a:srgbClr val="242678"/>
                </a:solidFill>
                <a:latin typeface="Roboto Slab" pitchFamily="2" charset="0"/>
                <a:ea typeface="Roboto Slab" pitchFamily="2" charset="0"/>
              </a:rPr>
              <a:t>Государственное </a:t>
            </a:r>
          </a:p>
          <a:p>
            <a:pPr algn="ctr" defTabSz="443619"/>
            <a:r>
              <a:rPr lang="ru-RU" sz="900" b="1" dirty="0">
                <a:solidFill>
                  <a:srgbClr val="242678"/>
                </a:solidFill>
                <a:latin typeface="Roboto Slab" pitchFamily="2" charset="0"/>
                <a:ea typeface="Roboto Slab" pitchFamily="2" charset="0"/>
              </a:rPr>
              <a:t>автономное учреждение</a:t>
            </a:r>
          </a:p>
          <a:p>
            <a:pPr algn="ctr" defTabSz="443619"/>
            <a:r>
              <a:rPr lang="ru-RU" sz="900" b="1" dirty="0">
                <a:solidFill>
                  <a:srgbClr val="242678"/>
                </a:solidFill>
                <a:latin typeface="Roboto Slab" pitchFamily="2" charset="0"/>
                <a:ea typeface="Roboto Slab" pitchFamily="2" charset="0"/>
              </a:rPr>
              <a:t>Архангельской области </a:t>
            </a:r>
          </a:p>
          <a:p>
            <a:pPr algn="ctr" defTabSz="443619"/>
            <a:r>
              <a:rPr lang="ru-RU" sz="900" b="1" dirty="0">
                <a:solidFill>
                  <a:srgbClr val="242678"/>
                </a:solidFill>
                <a:latin typeface="Roboto Slab" pitchFamily="2" charset="0"/>
                <a:ea typeface="Roboto Slab" pitchFamily="2" charset="0"/>
              </a:rPr>
              <a:t>«</a:t>
            </a:r>
            <a:r>
              <a:rPr lang="ru-RU" sz="900" b="1" dirty="0" err="1">
                <a:solidFill>
                  <a:srgbClr val="242678"/>
                </a:solidFill>
                <a:latin typeface="Roboto Slab" pitchFamily="2" charset="0"/>
                <a:ea typeface="Roboto Slab" pitchFamily="2" charset="0"/>
              </a:rPr>
              <a:t>Инвестсельстрой</a:t>
            </a:r>
            <a:r>
              <a:rPr lang="ru-RU" sz="900" b="1" dirty="0">
                <a:solidFill>
                  <a:srgbClr val="242678"/>
                </a:solidFill>
                <a:latin typeface="Roboto Slab" pitchFamily="2" charset="0"/>
                <a:ea typeface="Roboto Slab" pitchFamily="2" charset="0"/>
              </a:rPr>
              <a:t>» </a:t>
            </a:r>
          </a:p>
        </p:txBody>
      </p:sp>
      <p:pic>
        <p:nvPicPr>
          <p:cNvPr id="71" name="Рисунок 70">
            <a:extLst>
              <a:ext uri="{FF2B5EF4-FFF2-40B4-BE49-F238E27FC236}">
                <a16:creationId xmlns:a16="http://schemas.microsoft.com/office/drawing/2014/main" id="{778970D3-F7DF-47A3-ACDA-4F9D0F1CFD1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1361" y="2370560"/>
            <a:ext cx="523836" cy="506590"/>
          </a:xfrm>
          <a:prstGeom prst="rect">
            <a:avLst/>
          </a:prstGeom>
        </p:spPr>
      </p:pic>
      <p:sp>
        <p:nvSpPr>
          <p:cNvPr id="72" name="Прямоугольник 71">
            <a:extLst>
              <a:ext uri="{FF2B5EF4-FFF2-40B4-BE49-F238E27FC236}">
                <a16:creationId xmlns:a16="http://schemas.microsoft.com/office/drawing/2014/main" id="{C5B0BD02-8DAE-4A63-AD5D-14830CEA6C5E}"/>
              </a:ext>
            </a:extLst>
          </p:cNvPr>
          <p:cNvSpPr/>
          <p:nvPr/>
        </p:nvSpPr>
        <p:spPr>
          <a:xfrm>
            <a:off x="10336064" y="2458047"/>
            <a:ext cx="482784" cy="367959"/>
          </a:xfrm>
          <a:prstGeom prst="rect">
            <a:avLst/>
          </a:prstGeom>
        </p:spPr>
        <p:txBody>
          <a:bodyPr wrap="square" lIns="44361" tIns="22180" rIns="44361" bIns="22180">
            <a:spAutoFit/>
          </a:bodyPr>
          <a:lstStyle/>
          <a:p>
            <a:pPr algn="ctr" defTabSz="443619"/>
            <a:r>
              <a:rPr lang="ru-RU" sz="1200" b="1" dirty="0">
                <a:solidFill>
                  <a:srgbClr val="242678"/>
                </a:solidFill>
                <a:latin typeface="Roboto Slab" pitchFamily="2" charset="0"/>
                <a:ea typeface="Roboto Slab" pitchFamily="2" charset="0"/>
              </a:rPr>
              <a:t>28/12</a:t>
            </a:r>
          </a:p>
          <a:p>
            <a:pPr algn="ctr" defTabSz="443619"/>
            <a:endParaRPr lang="ru-RU" sz="900" b="1" dirty="0">
              <a:solidFill>
                <a:srgbClr val="242678"/>
              </a:solidFill>
              <a:latin typeface="Roboto Slab" pitchFamily="2" charset="0"/>
              <a:ea typeface="Roboto Slab" pitchFamily="2" charset="0"/>
            </a:endParaRPr>
          </a:p>
        </p:txBody>
      </p:sp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55D42724-B32F-477D-88D0-8E931574DAA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4601" y="1570461"/>
            <a:ext cx="594308" cy="533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110163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8" y="0"/>
            <a:ext cx="1219993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4" name="CustomShape 1"/>
          <p:cNvSpPr/>
          <p:nvPr/>
        </p:nvSpPr>
        <p:spPr>
          <a:xfrm>
            <a:off x="609590" y="1667155"/>
            <a:ext cx="10966397" cy="424038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45" name="CustomShape 2"/>
          <p:cNvSpPr/>
          <p:nvPr/>
        </p:nvSpPr>
        <p:spPr>
          <a:xfrm>
            <a:off x="11227337" y="6401077"/>
            <a:ext cx="359748" cy="29017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3670" tIns="21835" rIns="43670" bIns="21835"/>
          <a:lstStyle/>
          <a:p>
            <a:pPr algn="ctr">
              <a:lnSpc>
                <a:spcPct val="100000"/>
              </a:lnSpc>
            </a:pPr>
            <a:r>
              <a:rPr lang="ru-RU" sz="1500" b="1" dirty="0" smtClean="0">
                <a:solidFill>
                  <a:srgbClr val="FFFFFF"/>
                </a:solidFill>
              </a:rPr>
              <a:t>22</a:t>
            </a:r>
            <a:endParaRPr dirty="0"/>
          </a:p>
        </p:txBody>
      </p:sp>
      <p:sp>
        <p:nvSpPr>
          <p:cNvPr id="147" name="CustomShape 4"/>
          <p:cNvSpPr/>
          <p:nvPr/>
        </p:nvSpPr>
        <p:spPr>
          <a:xfrm>
            <a:off x="-218360" y="293927"/>
            <a:ext cx="87162" cy="15333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48" name="CustomShape 5"/>
          <p:cNvSpPr/>
          <p:nvPr/>
        </p:nvSpPr>
        <p:spPr>
          <a:xfrm>
            <a:off x="1091799" y="620513"/>
            <a:ext cx="10113156" cy="23497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3670" tIns="21835" rIns="43670" bIns="21835"/>
          <a:lstStyle/>
          <a:p>
            <a:pPr algn="just">
              <a:lnSpc>
                <a:spcPct val="100000"/>
              </a:lnSpc>
            </a:pPr>
            <a:endParaRPr lang="ru-RU" sz="1300" b="1" dirty="0">
              <a:solidFill>
                <a:srgbClr val="808080"/>
              </a:solidFill>
              <a:latin typeface="Roboto Slab"/>
              <a:ea typeface="Times New Roman"/>
            </a:endParaRPr>
          </a:p>
        </p:txBody>
      </p:sp>
      <p:sp>
        <p:nvSpPr>
          <p:cNvPr id="10" name="CustomShape 1">
            <a:extLst>
              <a:ext uri="{FF2B5EF4-FFF2-40B4-BE49-F238E27FC236}">
                <a16:creationId xmlns:a16="http://schemas.microsoft.com/office/drawing/2014/main" id="{E87EACF3-255A-471C-9633-F760D9719CB1}"/>
              </a:ext>
            </a:extLst>
          </p:cNvPr>
          <p:cNvSpPr/>
          <p:nvPr/>
        </p:nvSpPr>
        <p:spPr>
          <a:xfrm>
            <a:off x="1084079" y="1271585"/>
            <a:ext cx="9365571" cy="26681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3670" tIns="21835" rIns="43670" bIns="21835"/>
          <a:lstStyle/>
          <a:p>
            <a:endParaRPr lang="ru-RU" sz="1700" b="1" u="sng" dirty="0">
              <a:solidFill>
                <a:schemeClr val="tx1">
                  <a:lumMod val="65000"/>
                  <a:lumOff val="35000"/>
                </a:schemeClr>
              </a:solidFill>
              <a:latin typeface="Roboto Slab"/>
            </a:endParaRPr>
          </a:p>
        </p:txBody>
      </p:sp>
      <p:sp>
        <p:nvSpPr>
          <p:cNvPr id="12" name="CustomShape 1">
            <a:extLst>
              <a:ext uri="{FF2B5EF4-FFF2-40B4-BE49-F238E27FC236}">
                <a16:creationId xmlns:a16="http://schemas.microsoft.com/office/drawing/2014/main" id="{10809B06-FEE7-4A5E-BCB9-8F9B85AF8606}"/>
              </a:ext>
            </a:extLst>
          </p:cNvPr>
          <p:cNvSpPr/>
          <p:nvPr/>
        </p:nvSpPr>
        <p:spPr>
          <a:xfrm>
            <a:off x="1091802" y="4407920"/>
            <a:ext cx="9365571" cy="26681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3670" tIns="21835" rIns="43670" bIns="21835"/>
          <a:lstStyle/>
          <a:p>
            <a:endParaRPr lang="ru-RU" sz="1700" b="1" u="sng" dirty="0">
              <a:solidFill>
                <a:schemeClr val="tx1">
                  <a:lumMod val="65000"/>
                  <a:lumOff val="35000"/>
                </a:schemeClr>
              </a:solidFill>
              <a:latin typeface="Roboto Slab"/>
            </a:endParaRPr>
          </a:p>
        </p:txBody>
      </p:sp>
      <p:sp>
        <p:nvSpPr>
          <p:cNvPr id="14" name="CustomShape 1">
            <a:extLst>
              <a:ext uri="{FF2B5EF4-FFF2-40B4-BE49-F238E27FC236}">
                <a16:creationId xmlns:a16="http://schemas.microsoft.com/office/drawing/2014/main" id="{3205EBC0-69F4-4B67-AE72-F78EFD91BB93}"/>
              </a:ext>
            </a:extLst>
          </p:cNvPr>
          <p:cNvSpPr/>
          <p:nvPr/>
        </p:nvSpPr>
        <p:spPr>
          <a:xfrm>
            <a:off x="717714" y="1570458"/>
            <a:ext cx="10773618" cy="117766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3670" tIns="21835" rIns="43670" bIns="21835"/>
          <a:lstStyle/>
          <a:p>
            <a:pPr marL="332772" indent="-332772">
              <a:buFont typeface="Arial" panose="020B0604020202020204" pitchFamily="34" charset="0"/>
              <a:buChar char="•"/>
            </a:pPr>
            <a:endParaRPr lang="ru-RU" sz="1600" b="1" dirty="0">
              <a:solidFill>
                <a:schemeClr val="tx1">
                  <a:lumMod val="65000"/>
                  <a:lumOff val="35000"/>
                </a:schemeClr>
              </a:solidFill>
              <a:latin typeface="Roboto Slab"/>
            </a:endParaRPr>
          </a:p>
        </p:txBody>
      </p:sp>
      <p:sp>
        <p:nvSpPr>
          <p:cNvPr id="15" name="CustomShape 1">
            <a:extLst>
              <a:ext uri="{FF2B5EF4-FFF2-40B4-BE49-F238E27FC236}">
                <a16:creationId xmlns:a16="http://schemas.microsoft.com/office/drawing/2014/main" id="{CA81A3B5-29DB-4376-ABFA-754467AE012C}"/>
              </a:ext>
            </a:extLst>
          </p:cNvPr>
          <p:cNvSpPr/>
          <p:nvPr/>
        </p:nvSpPr>
        <p:spPr>
          <a:xfrm>
            <a:off x="609588" y="1049641"/>
            <a:ext cx="11992372" cy="53425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3670" tIns="21835" rIns="43670" bIns="21835"/>
          <a:lstStyle/>
          <a:p>
            <a:r>
              <a:rPr lang="ru-RU" sz="2600" b="1" dirty="0" smtClean="0">
                <a:latin typeface="Roboto Slab"/>
              </a:rPr>
              <a:t>Основные результаты</a:t>
            </a:r>
            <a:endParaRPr sz="260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604629" y="1538403"/>
            <a:ext cx="10441413" cy="1214352"/>
          </a:xfrm>
          <a:prstGeom prst="rect">
            <a:avLst/>
          </a:prstGeom>
        </p:spPr>
        <p:txBody>
          <a:bodyPr wrap="square" lIns="44369" tIns="22184" rIns="44369" bIns="22184">
            <a:spAutoFit/>
          </a:bodyPr>
          <a:lstStyle/>
          <a:p>
            <a:endParaRPr lang="ru-RU" sz="1900" dirty="0"/>
          </a:p>
          <a:p>
            <a:endParaRPr lang="ru-RU" sz="1900" b="1" dirty="0"/>
          </a:p>
          <a:p>
            <a:endParaRPr lang="ru-RU" sz="1900" b="1" dirty="0"/>
          </a:p>
          <a:p>
            <a:endParaRPr lang="ru-RU" sz="1900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500174" y="1816134"/>
            <a:ext cx="676031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pPr marL="285750" indent="-285750">
              <a:buFontTx/>
              <a:buChar char="-"/>
            </a:pPr>
            <a:endParaRPr lang="ru-RU" dirty="0" smtClean="0"/>
          </a:p>
          <a:p>
            <a:endParaRPr lang="ru-RU" dirty="0" smtClean="0"/>
          </a:p>
          <a:p>
            <a:pPr marL="285750" indent="-285750">
              <a:buFontTx/>
              <a:buChar char="-"/>
            </a:pPr>
            <a:endParaRPr lang="ru-RU" dirty="0"/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06390" y="2098687"/>
            <a:ext cx="1939517" cy="307144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Общее количество консультаций для физических лиц и СМСП за 6 мес. –</a:t>
            </a:r>
          </a:p>
          <a:p>
            <a:pPr algn="ctr"/>
            <a:r>
              <a:rPr lang="ru-RU" b="1" dirty="0" smtClean="0">
                <a:solidFill>
                  <a:schemeClr val="tx1"/>
                </a:solidFill>
              </a:rPr>
              <a:t>1937 ед.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2621405" y="2086708"/>
            <a:ext cx="1939517" cy="307144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>
              <a:solidFill>
                <a:schemeClr val="tx1"/>
              </a:solidFill>
            </a:endParaRPr>
          </a:p>
          <a:p>
            <a:pPr algn="ctr"/>
            <a:endParaRPr lang="ru-RU" dirty="0">
              <a:solidFill>
                <a:schemeClr val="tx1"/>
              </a:solidFill>
            </a:endParaRPr>
          </a:p>
          <a:p>
            <a:pPr algn="ctr"/>
            <a:endParaRPr lang="ru-RU" dirty="0" smtClean="0">
              <a:solidFill>
                <a:schemeClr val="tx1"/>
              </a:solidFill>
            </a:endParaRPr>
          </a:p>
          <a:p>
            <a:pPr algn="ctr"/>
            <a:r>
              <a:rPr lang="ru-RU" dirty="0" smtClean="0">
                <a:solidFill>
                  <a:schemeClr val="tx1"/>
                </a:solidFill>
              </a:rPr>
              <a:t>Организация участия в выставках СМСП региона –</a:t>
            </a:r>
          </a:p>
          <a:p>
            <a:pPr algn="ctr"/>
            <a:r>
              <a:rPr lang="ru-RU" b="1" dirty="0" smtClean="0">
                <a:solidFill>
                  <a:schemeClr val="tx1"/>
                </a:solidFill>
              </a:rPr>
              <a:t>16 выставок</a:t>
            </a:r>
          </a:p>
          <a:p>
            <a:pPr algn="ctr"/>
            <a:endParaRPr lang="ru-RU" dirty="0" smtClean="0">
              <a:solidFill>
                <a:schemeClr val="tx1"/>
              </a:solidFill>
            </a:endParaRPr>
          </a:p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9287820" y="2098687"/>
            <a:ext cx="1939517" cy="3071446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>
              <a:solidFill>
                <a:schemeClr val="tx1"/>
              </a:solidFill>
            </a:endParaRPr>
          </a:p>
          <a:p>
            <a:pPr algn="ctr"/>
            <a:r>
              <a:rPr lang="ru-RU" dirty="0" smtClean="0">
                <a:solidFill>
                  <a:schemeClr val="tx1"/>
                </a:solidFill>
              </a:rPr>
              <a:t>Объем поддержанного экспорта </a:t>
            </a:r>
          </a:p>
          <a:p>
            <a:pPr algn="ctr"/>
            <a:r>
              <a:rPr lang="ru-RU" b="1" dirty="0" smtClean="0">
                <a:solidFill>
                  <a:schemeClr val="tx1"/>
                </a:solidFill>
              </a:rPr>
              <a:t>более </a:t>
            </a:r>
          </a:p>
          <a:p>
            <a:pPr algn="ctr"/>
            <a:r>
              <a:rPr lang="ru-RU" b="1" dirty="0" smtClean="0">
                <a:solidFill>
                  <a:schemeClr val="tx1"/>
                </a:solidFill>
              </a:rPr>
              <a:t>225 млн. руб.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068302" y="2086708"/>
            <a:ext cx="2044436" cy="307144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Количество сопровождаемых проектов и проектов в </a:t>
            </a:r>
            <a:r>
              <a:rPr lang="ru-RU" dirty="0">
                <a:solidFill>
                  <a:schemeClr val="tx1"/>
                </a:solidFill>
              </a:rPr>
              <a:t>проработке – </a:t>
            </a:r>
            <a:r>
              <a:rPr lang="ru-RU" b="1" dirty="0" smtClean="0">
                <a:solidFill>
                  <a:schemeClr val="tx1"/>
                </a:solidFill>
              </a:rPr>
              <a:t>129;</a:t>
            </a:r>
            <a:endParaRPr lang="ru-RU" b="1" dirty="0">
              <a:solidFill>
                <a:schemeClr val="tx1"/>
              </a:solidFill>
            </a:endParaRPr>
          </a:p>
          <a:p>
            <a:pPr algn="ctr"/>
            <a:r>
              <a:rPr lang="ru-RU" dirty="0" smtClean="0">
                <a:solidFill>
                  <a:schemeClr val="tx1"/>
                </a:solidFill>
              </a:rPr>
              <a:t>общий </a:t>
            </a:r>
            <a:r>
              <a:rPr lang="ru-RU" dirty="0">
                <a:solidFill>
                  <a:schemeClr val="tx1"/>
                </a:solidFill>
              </a:rPr>
              <a:t>заявленный объем инвестиций </a:t>
            </a:r>
            <a:r>
              <a:rPr lang="ru-RU" dirty="0" smtClean="0">
                <a:solidFill>
                  <a:schemeClr val="tx1"/>
                </a:solidFill>
              </a:rPr>
              <a:t>–</a:t>
            </a:r>
          </a:p>
          <a:p>
            <a:pPr algn="ctr"/>
            <a:r>
              <a:rPr lang="ru-RU" b="1" dirty="0" smtClean="0">
                <a:solidFill>
                  <a:schemeClr val="tx1"/>
                </a:solidFill>
              </a:rPr>
              <a:t> 246,08 </a:t>
            </a:r>
            <a:r>
              <a:rPr lang="ru-RU" b="1" dirty="0">
                <a:solidFill>
                  <a:schemeClr val="tx1"/>
                </a:solidFill>
              </a:rPr>
              <a:t>млрд. руб.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4855576" y="2086708"/>
            <a:ext cx="1939517" cy="307144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Количество участников в </a:t>
            </a:r>
            <a:r>
              <a:rPr lang="ru-RU" b="1" dirty="0">
                <a:solidFill>
                  <a:schemeClr val="tx1"/>
                </a:solidFill>
              </a:rPr>
              <a:t>95 </a:t>
            </a:r>
            <a:r>
              <a:rPr lang="ru-RU" dirty="0">
                <a:solidFill>
                  <a:schemeClr val="tx1"/>
                </a:solidFill>
              </a:rPr>
              <a:t>деловых и обучающих</a:t>
            </a:r>
          </a:p>
          <a:p>
            <a:pPr algn="ctr"/>
            <a:r>
              <a:rPr lang="ru-RU" dirty="0">
                <a:solidFill>
                  <a:schemeClr val="tx1"/>
                </a:solidFill>
              </a:rPr>
              <a:t>мероприятий</a:t>
            </a:r>
          </a:p>
          <a:p>
            <a:pPr algn="ctr"/>
            <a:r>
              <a:rPr lang="ru-RU" b="1" dirty="0">
                <a:solidFill>
                  <a:schemeClr val="tx1"/>
                </a:solidFill>
              </a:rPr>
              <a:t>4753 чел.</a:t>
            </a:r>
          </a:p>
        </p:txBody>
      </p:sp>
    </p:spTree>
    <p:extLst>
      <p:ext uri="{BB962C8B-B14F-4D97-AF65-F5344CB8AC3E}">
        <p14:creationId xmlns:p14="http://schemas.microsoft.com/office/powerpoint/2010/main" val="59507340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8" y="0"/>
            <a:ext cx="1219993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4" name="CustomShape 1"/>
          <p:cNvSpPr/>
          <p:nvPr/>
        </p:nvSpPr>
        <p:spPr>
          <a:xfrm>
            <a:off x="609590" y="1667155"/>
            <a:ext cx="10966397" cy="424038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45" name="CustomShape 2"/>
          <p:cNvSpPr/>
          <p:nvPr/>
        </p:nvSpPr>
        <p:spPr>
          <a:xfrm>
            <a:off x="11227337" y="6401077"/>
            <a:ext cx="359748" cy="29017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3670" tIns="21835" rIns="43670" bIns="21835"/>
          <a:lstStyle/>
          <a:p>
            <a:pPr algn="ctr">
              <a:lnSpc>
                <a:spcPct val="100000"/>
              </a:lnSpc>
            </a:pPr>
            <a:r>
              <a:rPr lang="ru-RU" sz="1500" b="1" dirty="0" smtClean="0">
                <a:solidFill>
                  <a:srgbClr val="FFFFFF"/>
                </a:solidFill>
              </a:rPr>
              <a:t>23</a:t>
            </a:r>
            <a:endParaRPr dirty="0"/>
          </a:p>
        </p:txBody>
      </p:sp>
      <p:sp>
        <p:nvSpPr>
          <p:cNvPr id="147" name="CustomShape 4"/>
          <p:cNvSpPr/>
          <p:nvPr/>
        </p:nvSpPr>
        <p:spPr>
          <a:xfrm>
            <a:off x="-218360" y="293927"/>
            <a:ext cx="87162" cy="15333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48" name="CustomShape 5"/>
          <p:cNvSpPr/>
          <p:nvPr/>
        </p:nvSpPr>
        <p:spPr>
          <a:xfrm>
            <a:off x="1091799" y="620513"/>
            <a:ext cx="10113156" cy="23497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3670" tIns="21835" rIns="43670" bIns="21835"/>
          <a:lstStyle/>
          <a:p>
            <a:pPr algn="just">
              <a:lnSpc>
                <a:spcPct val="100000"/>
              </a:lnSpc>
            </a:pPr>
            <a:endParaRPr lang="ru-RU" sz="1300" b="1" dirty="0">
              <a:solidFill>
                <a:srgbClr val="808080"/>
              </a:solidFill>
              <a:latin typeface="Roboto Slab"/>
              <a:ea typeface="Times New Roman"/>
            </a:endParaRPr>
          </a:p>
        </p:txBody>
      </p:sp>
      <p:sp>
        <p:nvSpPr>
          <p:cNvPr id="10" name="CustomShape 1">
            <a:extLst>
              <a:ext uri="{FF2B5EF4-FFF2-40B4-BE49-F238E27FC236}">
                <a16:creationId xmlns:a16="http://schemas.microsoft.com/office/drawing/2014/main" id="{E87EACF3-255A-471C-9633-F760D9719CB1}"/>
              </a:ext>
            </a:extLst>
          </p:cNvPr>
          <p:cNvSpPr/>
          <p:nvPr/>
        </p:nvSpPr>
        <p:spPr>
          <a:xfrm>
            <a:off x="1084079" y="1271585"/>
            <a:ext cx="9365571" cy="26681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3670" tIns="21835" rIns="43670" bIns="21835"/>
          <a:lstStyle/>
          <a:p>
            <a:endParaRPr lang="ru-RU" sz="1700" b="1" u="sng" dirty="0">
              <a:solidFill>
                <a:schemeClr val="tx1">
                  <a:lumMod val="65000"/>
                  <a:lumOff val="35000"/>
                </a:schemeClr>
              </a:solidFill>
              <a:latin typeface="Roboto Slab"/>
            </a:endParaRPr>
          </a:p>
        </p:txBody>
      </p:sp>
      <p:sp>
        <p:nvSpPr>
          <p:cNvPr id="12" name="CustomShape 1">
            <a:extLst>
              <a:ext uri="{FF2B5EF4-FFF2-40B4-BE49-F238E27FC236}">
                <a16:creationId xmlns:a16="http://schemas.microsoft.com/office/drawing/2014/main" id="{10809B06-FEE7-4A5E-BCB9-8F9B85AF8606}"/>
              </a:ext>
            </a:extLst>
          </p:cNvPr>
          <p:cNvSpPr/>
          <p:nvPr/>
        </p:nvSpPr>
        <p:spPr>
          <a:xfrm>
            <a:off x="1091802" y="4407920"/>
            <a:ext cx="9365571" cy="26681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3670" tIns="21835" rIns="43670" bIns="21835"/>
          <a:lstStyle/>
          <a:p>
            <a:endParaRPr lang="ru-RU" sz="1700" b="1" u="sng" dirty="0">
              <a:solidFill>
                <a:schemeClr val="tx1">
                  <a:lumMod val="65000"/>
                  <a:lumOff val="35000"/>
                </a:schemeClr>
              </a:solidFill>
              <a:latin typeface="Roboto Slab"/>
            </a:endParaRPr>
          </a:p>
        </p:txBody>
      </p:sp>
      <p:sp>
        <p:nvSpPr>
          <p:cNvPr id="14" name="CustomShape 1">
            <a:extLst>
              <a:ext uri="{FF2B5EF4-FFF2-40B4-BE49-F238E27FC236}">
                <a16:creationId xmlns:a16="http://schemas.microsoft.com/office/drawing/2014/main" id="{3205EBC0-69F4-4B67-AE72-F78EFD91BB93}"/>
              </a:ext>
            </a:extLst>
          </p:cNvPr>
          <p:cNvSpPr/>
          <p:nvPr/>
        </p:nvSpPr>
        <p:spPr>
          <a:xfrm>
            <a:off x="717714" y="1570458"/>
            <a:ext cx="10773618" cy="117766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3670" tIns="21835" rIns="43670" bIns="21835"/>
          <a:lstStyle/>
          <a:p>
            <a:pPr marL="332772" indent="-332772">
              <a:buFont typeface="Arial" panose="020B0604020202020204" pitchFamily="34" charset="0"/>
              <a:buChar char="•"/>
            </a:pPr>
            <a:endParaRPr lang="ru-RU" sz="1600" b="1" dirty="0">
              <a:solidFill>
                <a:schemeClr val="tx1">
                  <a:lumMod val="65000"/>
                  <a:lumOff val="35000"/>
                </a:schemeClr>
              </a:solidFill>
              <a:latin typeface="Roboto Slab"/>
            </a:endParaRPr>
          </a:p>
        </p:txBody>
      </p:sp>
      <p:sp>
        <p:nvSpPr>
          <p:cNvPr id="15" name="CustomShape 1">
            <a:extLst>
              <a:ext uri="{FF2B5EF4-FFF2-40B4-BE49-F238E27FC236}">
                <a16:creationId xmlns:a16="http://schemas.microsoft.com/office/drawing/2014/main" id="{CA81A3B5-29DB-4376-ABFA-754467AE012C}"/>
              </a:ext>
            </a:extLst>
          </p:cNvPr>
          <p:cNvSpPr/>
          <p:nvPr/>
        </p:nvSpPr>
        <p:spPr>
          <a:xfrm>
            <a:off x="609588" y="1049641"/>
            <a:ext cx="11992372" cy="53425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3670" tIns="21835" rIns="43670" bIns="21835"/>
          <a:lstStyle/>
          <a:p>
            <a:r>
              <a:rPr lang="ru-RU" sz="2600" b="1" dirty="0" smtClean="0">
                <a:latin typeface="Roboto Slab"/>
              </a:rPr>
              <a:t>Планы развития</a:t>
            </a:r>
            <a:endParaRPr sz="260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604629" y="1538403"/>
            <a:ext cx="10441413" cy="1214352"/>
          </a:xfrm>
          <a:prstGeom prst="rect">
            <a:avLst/>
          </a:prstGeom>
        </p:spPr>
        <p:txBody>
          <a:bodyPr wrap="square" lIns="44369" tIns="22184" rIns="44369" bIns="22184">
            <a:spAutoFit/>
          </a:bodyPr>
          <a:lstStyle/>
          <a:p>
            <a:endParaRPr lang="ru-RU" sz="1900" dirty="0"/>
          </a:p>
          <a:p>
            <a:endParaRPr lang="ru-RU" sz="1900" b="1" dirty="0"/>
          </a:p>
          <a:p>
            <a:endParaRPr lang="ru-RU" sz="1900" b="1" dirty="0"/>
          </a:p>
          <a:p>
            <a:endParaRPr lang="ru-RU" sz="1900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609590" y="1726090"/>
            <a:ext cx="984006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Создание центра ГЧП: структурирование не менее 15 проектов, привлечение не менее трех инвесторов на сумму порядка 500 млн. руб. (удвоение показателей в 2021 году);</a:t>
            </a:r>
          </a:p>
          <a:p>
            <a:endParaRPr lang="ru-RU" dirty="0" smtClean="0"/>
          </a:p>
          <a:p>
            <a:r>
              <a:rPr lang="ru-RU" dirty="0" smtClean="0"/>
              <a:t>Создание частных </a:t>
            </a:r>
            <a:r>
              <a:rPr lang="ru-RU" dirty="0" err="1" smtClean="0"/>
              <a:t>промпарков</a:t>
            </a:r>
            <a:r>
              <a:rPr lang="ru-RU" dirty="0" smtClean="0"/>
              <a:t> – 2 в 2020 году, 5 к 2022 году.</a:t>
            </a:r>
          </a:p>
          <a:p>
            <a:endParaRPr lang="ru-RU" dirty="0" smtClean="0"/>
          </a:p>
          <a:p>
            <a:r>
              <a:rPr lang="ru-RU" dirty="0" smtClean="0"/>
              <a:t> </a:t>
            </a:r>
          </a:p>
          <a:p>
            <a:r>
              <a:rPr lang="ru-RU" dirty="0" smtClean="0"/>
              <a:t>Создание системы «единого окна» по льготному кредитованию с банками, в том числе онлайн.</a:t>
            </a:r>
          </a:p>
          <a:p>
            <a:endParaRPr lang="ru-RU" dirty="0"/>
          </a:p>
          <a:p>
            <a:endParaRPr lang="ru-RU" dirty="0" smtClean="0"/>
          </a:p>
          <a:p>
            <a:r>
              <a:rPr lang="ru-RU" dirty="0" smtClean="0"/>
              <a:t>  Открытие центра «Мой бизнес» в Котласе.</a:t>
            </a:r>
            <a:endParaRPr lang="ru-RU" dirty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4" name="AutoShape 4" descr="https://www.clipartmax.com/png/middle/306-3068725_factory-download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6" descr="https://www.clipartmax.com/png/middle/306-3068725_factory-download.p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48" name="Picture 8" descr="https://image.flaticon.com/icons/png/512/404/404535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380" y="2523178"/>
            <a:ext cx="459154" cy="459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10" descr="https://cdn1.iconfinder.com/data/icons/business-and-finance-glyph-16/64/business-and-finance-glyph-16-05-512.pn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12" descr="https://cdn1.iconfinder.com/data/icons/business-and-finance-glyph-16/64/business-and-finance-glyph-16-05-512.pn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54" name="Picture 14" descr="https://www.futurelabresearch.com/sites/research/files/noun_21679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374" y="1837703"/>
            <a:ext cx="471999" cy="471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6" name="Picture 16" descr="https://www.brauberg-rus.ru/image/catalog/iconki/71b0dde92993093b8e12dc52b1e4871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816" y="3331405"/>
            <a:ext cx="559930" cy="455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utoShape 18" descr="https://www.clipartmax.com/png/middle/397-3972735_launching-ceremony-icon-clipart-computer-icons-symbol-launching-ceremony-icon-clipart-computer.png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20" descr="https://www.clipartmax.com/png/middle/397-3972735_launching-ceremony-icon-clipart-computer-icons-symbol-launching-ceremony-icon-clipart-computer.png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64" name="Picture 24" descr="http://cdn.onlinewebfonts.com/svg/download_104175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44" y="4054340"/>
            <a:ext cx="668631" cy="596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659992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8" y="0"/>
            <a:ext cx="1219993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4" name="CustomShape 1"/>
          <p:cNvSpPr/>
          <p:nvPr/>
        </p:nvSpPr>
        <p:spPr>
          <a:xfrm>
            <a:off x="621324" y="1674081"/>
            <a:ext cx="10966397" cy="424038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45" name="CustomShape 2"/>
          <p:cNvSpPr/>
          <p:nvPr/>
        </p:nvSpPr>
        <p:spPr>
          <a:xfrm>
            <a:off x="11227337" y="6401077"/>
            <a:ext cx="359748" cy="29017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3670" tIns="21835" rIns="43670" bIns="21835"/>
          <a:lstStyle/>
          <a:p>
            <a:pPr algn="ctr">
              <a:lnSpc>
                <a:spcPct val="100000"/>
              </a:lnSpc>
            </a:pPr>
            <a:r>
              <a:rPr lang="ru-RU" sz="1500" b="1" dirty="0" smtClean="0">
                <a:solidFill>
                  <a:srgbClr val="FFFFFF"/>
                </a:solidFill>
              </a:rPr>
              <a:t>24</a:t>
            </a:r>
            <a:endParaRPr dirty="0"/>
          </a:p>
        </p:txBody>
      </p:sp>
      <p:sp>
        <p:nvSpPr>
          <p:cNvPr id="147" name="CustomShape 4"/>
          <p:cNvSpPr/>
          <p:nvPr/>
        </p:nvSpPr>
        <p:spPr>
          <a:xfrm>
            <a:off x="-218360" y="293927"/>
            <a:ext cx="87162" cy="15333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48" name="CustomShape 5"/>
          <p:cNvSpPr/>
          <p:nvPr/>
        </p:nvSpPr>
        <p:spPr>
          <a:xfrm>
            <a:off x="1091799" y="620513"/>
            <a:ext cx="10113156" cy="23497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3670" tIns="21835" rIns="43670" bIns="21835"/>
          <a:lstStyle/>
          <a:p>
            <a:pPr algn="just">
              <a:lnSpc>
                <a:spcPct val="100000"/>
              </a:lnSpc>
            </a:pPr>
            <a:endParaRPr lang="ru-RU" sz="1300" b="1" dirty="0">
              <a:solidFill>
                <a:srgbClr val="808080"/>
              </a:solidFill>
              <a:latin typeface="Roboto Slab"/>
              <a:ea typeface="Times New Roman"/>
            </a:endParaRPr>
          </a:p>
        </p:txBody>
      </p:sp>
      <p:sp>
        <p:nvSpPr>
          <p:cNvPr id="10" name="CustomShape 1">
            <a:extLst>
              <a:ext uri="{FF2B5EF4-FFF2-40B4-BE49-F238E27FC236}">
                <a16:creationId xmlns:a16="http://schemas.microsoft.com/office/drawing/2014/main" id="{E87EACF3-255A-471C-9633-F760D9719CB1}"/>
              </a:ext>
            </a:extLst>
          </p:cNvPr>
          <p:cNvSpPr/>
          <p:nvPr/>
        </p:nvSpPr>
        <p:spPr>
          <a:xfrm>
            <a:off x="1084079" y="1271585"/>
            <a:ext cx="9365571" cy="26681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3670" tIns="21835" rIns="43670" bIns="21835"/>
          <a:lstStyle/>
          <a:p>
            <a:endParaRPr lang="ru-RU" sz="1700" b="1" u="sng" dirty="0">
              <a:solidFill>
                <a:schemeClr val="tx1">
                  <a:lumMod val="65000"/>
                  <a:lumOff val="35000"/>
                </a:schemeClr>
              </a:solidFill>
              <a:latin typeface="Roboto Slab"/>
            </a:endParaRPr>
          </a:p>
        </p:txBody>
      </p:sp>
      <p:sp>
        <p:nvSpPr>
          <p:cNvPr id="12" name="CustomShape 1">
            <a:extLst>
              <a:ext uri="{FF2B5EF4-FFF2-40B4-BE49-F238E27FC236}">
                <a16:creationId xmlns:a16="http://schemas.microsoft.com/office/drawing/2014/main" id="{10809B06-FEE7-4A5E-BCB9-8F9B85AF8606}"/>
              </a:ext>
            </a:extLst>
          </p:cNvPr>
          <p:cNvSpPr/>
          <p:nvPr/>
        </p:nvSpPr>
        <p:spPr>
          <a:xfrm>
            <a:off x="1091802" y="4407920"/>
            <a:ext cx="9365571" cy="26681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3670" tIns="21835" rIns="43670" bIns="21835"/>
          <a:lstStyle/>
          <a:p>
            <a:endParaRPr lang="ru-RU" sz="1700" b="1" u="sng" dirty="0">
              <a:solidFill>
                <a:schemeClr val="tx1">
                  <a:lumMod val="65000"/>
                  <a:lumOff val="35000"/>
                </a:schemeClr>
              </a:solidFill>
              <a:latin typeface="Roboto Slab"/>
            </a:endParaRPr>
          </a:p>
        </p:txBody>
      </p:sp>
      <p:sp>
        <p:nvSpPr>
          <p:cNvPr id="14" name="CustomShape 1">
            <a:extLst>
              <a:ext uri="{FF2B5EF4-FFF2-40B4-BE49-F238E27FC236}">
                <a16:creationId xmlns:a16="http://schemas.microsoft.com/office/drawing/2014/main" id="{3205EBC0-69F4-4B67-AE72-F78EFD91BB93}"/>
              </a:ext>
            </a:extLst>
          </p:cNvPr>
          <p:cNvSpPr/>
          <p:nvPr/>
        </p:nvSpPr>
        <p:spPr>
          <a:xfrm>
            <a:off x="717714" y="1570458"/>
            <a:ext cx="10773618" cy="117766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3670" tIns="21835" rIns="43670" bIns="21835"/>
          <a:lstStyle/>
          <a:p>
            <a:pPr marL="332772" indent="-332772">
              <a:buFont typeface="Arial" panose="020B0604020202020204" pitchFamily="34" charset="0"/>
              <a:buChar char="•"/>
            </a:pPr>
            <a:endParaRPr lang="ru-RU" sz="1600" b="1" dirty="0">
              <a:solidFill>
                <a:schemeClr val="tx1">
                  <a:lumMod val="65000"/>
                  <a:lumOff val="35000"/>
                </a:schemeClr>
              </a:solidFill>
              <a:latin typeface="Roboto Slab"/>
            </a:endParaRPr>
          </a:p>
        </p:txBody>
      </p:sp>
      <p:sp>
        <p:nvSpPr>
          <p:cNvPr id="15" name="CustomShape 1">
            <a:extLst>
              <a:ext uri="{FF2B5EF4-FFF2-40B4-BE49-F238E27FC236}">
                <a16:creationId xmlns:a16="http://schemas.microsoft.com/office/drawing/2014/main" id="{CA81A3B5-29DB-4376-ABFA-754467AE012C}"/>
              </a:ext>
            </a:extLst>
          </p:cNvPr>
          <p:cNvSpPr/>
          <p:nvPr/>
        </p:nvSpPr>
        <p:spPr>
          <a:xfrm>
            <a:off x="609588" y="1049641"/>
            <a:ext cx="11992372" cy="53425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3670" tIns="21835" rIns="43670" bIns="21835"/>
          <a:lstStyle/>
          <a:p>
            <a:r>
              <a:rPr lang="ru-RU" sz="2600" b="1" dirty="0" smtClean="0">
                <a:latin typeface="Roboto Slab"/>
              </a:rPr>
              <a:t>Планы развития</a:t>
            </a:r>
            <a:endParaRPr sz="260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604629" y="1538403"/>
            <a:ext cx="10441413" cy="1214352"/>
          </a:xfrm>
          <a:prstGeom prst="rect">
            <a:avLst/>
          </a:prstGeom>
        </p:spPr>
        <p:txBody>
          <a:bodyPr wrap="square" lIns="44369" tIns="22184" rIns="44369" bIns="22184">
            <a:spAutoFit/>
          </a:bodyPr>
          <a:lstStyle/>
          <a:p>
            <a:endParaRPr lang="ru-RU" sz="1900" dirty="0"/>
          </a:p>
          <a:p>
            <a:endParaRPr lang="ru-RU" sz="1900" b="1" dirty="0"/>
          </a:p>
          <a:p>
            <a:endParaRPr lang="ru-RU" sz="1900" b="1" dirty="0"/>
          </a:p>
          <a:p>
            <a:endParaRPr lang="ru-RU" sz="1900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859682" y="1404992"/>
            <a:ext cx="1018636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Создание центра инжиниринга. </a:t>
            </a:r>
          </a:p>
          <a:p>
            <a:r>
              <a:rPr lang="ru-RU" dirty="0" smtClean="0"/>
              <a:t>Цель: </a:t>
            </a:r>
            <a:r>
              <a:rPr lang="ru-RU" dirty="0"/>
              <a:t>сформировать сетевую инфраструктуру инжиниринга, способствующую развитию, модернизации и внедрению новых технологий на производственных предприятиях МСП, а также адаптации научных разработок для промышленного производства, коммерциализации технологий и </a:t>
            </a:r>
            <a:r>
              <a:rPr lang="ru-RU" dirty="0" smtClean="0"/>
              <a:t>знаний</a:t>
            </a:r>
            <a:r>
              <a:rPr lang="ru-RU" dirty="0"/>
              <a:t> </a:t>
            </a:r>
            <a:r>
              <a:rPr lang="ru-RU" dirty="0" smtClean="0"/>
              <a:t>(требуется </a:t>
            </a:r>
            <a:r>
              <a:rPr lang="ru-RU" dirty="0" err="1" smtClean="0"/>
              <a:t>софинансирование</a:t>
            </a:r>
            <a:r>
              <a:rPr lang="ru-RU" dirty="0" smtClean="0"/>
              <a:t> со стороны </a:t>
            </a:r>
            <a:r>
              <a:rPr lang="ru-RU" dirty="0"/>
              <a:t>региона). </a:t>
            </a:r>
            <a:endParaRPr lang="ru-RU" dirty="0" smtClean="0"/>
          </a:p>
          <a:p>
            <a:endParaRPr lang="ru-RU" dirty="0"/>
          </a:p>
          <a:p>
            <a:r>
              <a:rPr lang="ru-RU" dirty="0" smtClean="0"/>
              <a:t>Создание центра </a:t>
            </a:r>
            <a:r>
              <a:rPr lang="ru-RU" dirty="0" err="1" smtClean="0"/>
              <a:t>прототипирования</a:t>
            </a:r>
            <a:r>
              <a:rPr lang="ru-RU" dirty="0" smtClean="0"/>
              <a:t>. Функции: о</a:t>
            </a:r>
            <a:r>
              <a:rPr lang="ru-RU" dirty="0" smtClean="0">
                <a:solidFill>
                  <a:srgbClr val="000000"/>
                </a:solidFill>
                <a:latin typeface="calibri"/>
              </a:rPr>
              <a:t>тработка </a:t>
            </a:r>
            <a:r>
              <a:rPr lang="ru-RU" dirty="0">
                <a:solidFill>
                  <a:srgbClr val="000000"/>
                </a:solidFill>
                <a:latin typeface="calibri"/>
              </a:rPr>
              <a:t>технологических процессов при создании новых видов продукции на опытных установках малой мощности, моделирование поведения материалов в разных </a:t>
            </a:r>
            <a:r>
              <a:rPr lang="ru-RU" dirty="0" smtClean="0">
                <a:solidFill>
                  <a:srgbClr val="000000"/>
                </a:solidFill>
                <a:latin typeface="calibri"/>
              </a:rPr>
              <a:t>средах. </a:t>
            </a:r>
            <a:r>
              <a:rPr lang="ru-RU" dirty="0">
                <a:solidFill>
                  <a:srgbClr val="000000"/>
                </a:solidFill>
                <a:latin typeface="calibri"/>
              </a:rPr>
              <a:t>Этот процесс может быть значительно ускорен благодаря технологии моделирования процессов и </a:t>
            </a:r>
            <a:r>
              <a:rPr lang="ru-RU" dirty="0" err="1">
                <a:solidFill>
                  <a:srgbClr val="000000"/>
                </a:solidFill>
                <a:latin typeface="calibri"/>
              </a:rPr>
              <a:t>прототипированию</a:t>
            </a:r>
            <a:r>
              <a:rPr lang="ru-RU" dirty="0" smtClean="0">
                <a:solidFill>
                  <a:srgbClr val="000000"/>
                </a:solidFill>
                <a:latin typeface="calibri"/>
              </a:rPr>
              <a:t>. Применение: технологии </a:t>
            </a:r>
            <a:r>
              <a:rPr lang="ru-RU" dirty="0">
                <a:solidFill>
                  <a:srgbClr val="000000"/>
                </a:solidFill>
                <a:latin typeface="calibri"/>
              </a:rPr>
              <a:t>в лесном и лесохимическом комплексе  </a:t>
            </a:r>
            <a:endParaRPr lang="ru-RU" sz="1600" dirty="0">
              <a:solidFill>
                <a:srgbClr val="000000"/>
              </a:solidFill>
              <a:latin typeface="calibri"/>
            </a:endParaRPr>
          </a:p>
          <a:p>
            <a:r>
              <a:rPr lang="ru-RU" dirty="0">
                <a:solidFill>
                  <a:srgbClr val="000000"/>
                </a:solidFill>
                <a:latin typeface="calibri"/>
              </a:rPr>
              <a:t> </a:t>
            </a:r>
            <a:endParaRPr lang="ru-RU" sz="1600" dirty="0">
              <a:solidFill>
                <a:srgbClr val="000000"/>
              </a:solidFill>
              <a:latin typeface="calibri"/>
            </a:endParaRPr>
          </a:p>
          <a:p>
            <a:r>
              <a:rPr lang="ru-RU" dirty="0" smtClean="0"/>
              <a:t>Совместно с ИОГВ проработка вопроса создания единого бренда, разработка механизма </a:t>
            </a:r>
            <a:r>
              <a:rPr lang="ru-RU" dirty="0" err="1" smtClean="0"/>
              <a:t>сельхоз.кооперации</a:t>
            </a:r>
            <a:r>
              <a:rPr lang="ru-RU" dirty="0" smtClean="0"/>
              <a:t> и реализации продукции местных товаропроизводителей в специализированных магазинах (требуются субсидии для субъектов МСП, КФХ) .</a:t>
            </a:r>
          </a:p>
          <a:p>
            <a:r>
              <a:rPr lang="ru-RU" dirty="0"/>
              <a:t> </a:t>
            </a:r>
          </a:p>
        </p:txBody>
      </p:sp>
      <p:sp>
        <p:nvSpPr>
          <p:cNvPr id="4" name="AutoShape 4" descr="https://www.clipartmax.com/png/middle/306-3068725_factory-download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6" descr="https://www.clipartmax.com/png/middle/306-3068725_factory-download.p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10" descr="https://cdn1.iconfinder.com/data/icons/business-and-finance-glyph-16/64/business-and-finance-glyph-16-05-512.pn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12" descr="https://cdn1.iconfinder.com/data/icons/business-and-finance-glyph-16/64/business-and-finance-glyph-16-05-512.pn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1268" name="Picture 4" descr="http://cdn.onlinewebfonts.com/svg/img_53325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829" y="1548718"/>
            <a:ext cx="557090" cy="557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utoShape 6" descr="https://cdn3.iconfinder.com/data/icons/web-design-and-development-1-9/66/8-512.png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8" descr="https://cdn3.iconfinder.com/data/icons/web-design-and-development-1-9/66/8-512.png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1274" name="Picture 10" descr="http://cdn.onlinewebfonts.com/svg/download_383188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829" y="3197205"/>
            <a:ext cx="492752" cy="463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6" name="Picture 12" descr="https://maxcdn.icons8.com/Share/icon/Dusk_Wired/Business/registered_trademark1600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4628978"/>
            <a:ext cx="721411" cy="721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292772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8" y="0"/>
            <a:ext cx="1219993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4" name="CustomShape 1"/>
          <p:cNvSpPr/>
          <p:nvPr/>
        </p:nvSpPr>
        <p:spPr>
          <a:xfrm>
            <a:off x="621324" y="1674081"/>
            <a:ext cx="10966397" cy="424038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45" name="CustomShape 2"/>
          <p:cNvSpPr/>
          <p:nvPr/>
        </p:nvSpPr>
        <p:spPr>
          <a:xfrm>
            <a:off x="11227337" y="6401077"/>
            <a:ext cx="359748" cy="29017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3670" tIns="21835" rIns="43670" bIns="21835"/>
          <a:lstStyle/>
          <a:p>
            <a:pPr algn="ctr">
              <a:lnSpc>
                <a:spcPct val="100000"/>
              </a:lnSpc>
            </a:pPr>
            <a:r>
              <a:rPr lang="ru-RU" sz="1500" b="1" dirty="0" smtClean="0">
                <a:solidFill>
                  <a:srgbClr val="FFFFFF"/>
                </a:solidFill>
              </a:rPr>
              <a:t>25</a:t>
            </a:r>
            <a:endParaRPr dirty="0"/>
          </a:p>
        </p:txBody>
      </p:sp>
      <p:sp>
        <p:nvSpPr>
          <p:cNvPr id="147" name="CustomShape 4"/>
          <p:cNvSpPr/>
          <p:nvPr/>
        </p:nvSpPr>
        <p:spPr>
          <a:xfrm>
            <a:off x="-218360" y="293927"/>
            <a:ext cx="87162" cy="15333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48" name="CustomShape 5"/>
          <p:cNvSpPr/>
          <p:nvPr/>
        </p:nvSpPr>
        <p:spPr>
          <a:xfrm>
            <a:off x="1091799" y="620513"/>
            <a:ext cx="10113156" cy="23497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3670" tIns="21835" rIns="43670" bIns="21835"/>
          <a:lstStyle/>
          <a:p>
            <a:pPr algn="just">
              <a:lnSpc>
                <a:spcPct val="100000"/>
              </a:lnSpc>
            </a:pPr>
            <a:endParaRPr lang="ru-RU" sz="1300" b="1" dirty="0">
              <a:solidFill>
                <a:srgbClr val="808080"/>
              </a:solidFill>
              <a:latin typeface="Roboto Slab"/>
              <a:ea typeface="Times New Roman"/>
            </a:endParaRPr>
          </a:p>
        </p:txBody>
      </p:sp>
      <p:sp>
        <p:nvSpPr>
          <p:cNvPr id="10" name="CustomShape 1">
            <a:extLst>
              <a:ext uri="{FF2B5EF4-FFF2-40B4-BE49-F238E27FC236}">
                <a16:creationId xmlns:a16="http://schemas.microsoft.com/office/drawing/2014/main" id="{E87EACF3-255A-471C-9633-F760D9719CB1}"/>
              </a:ext>
            </a:extLst>
          </p:cNvPr>
          <p:cNvSpPr/>
          <p:nvPr/>
        </p:nvSpPr>
        <p:spPr>
          <a:xfrm>
            <a:off x="1084079" y="1271585"/>
            <a:ext cx="9365571" cy="26681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3670" tIns="21835" rIns="43670" bIns="21835"/>
          <a:lstStyle/>
          <a:p>
            <a:endParaRPr lang="ru-RU" sz="1700" b="1" u="sng" dirty="0">
              <a:solidFill>
                <a:schemeClr val="tx1">
                  <a:lumMod val="65000"/>
                  <a:lumOff val="35000"/>
                </a:schemeClr>
              </a:solidFill>
              <a:latin typeface="Roboto Slab"/>
            </a:endParaRPr>
          </a:p>
        </p:txBody>
      </p:sp>
      <p:sp>
        <p:nvSpPr>
          <p:cNvPr id="12" name="CustomShape 1">
            <a:extLst>
              <a:ext uri="{FF2B5EF4-FFF2-40B4-BE49-F238E27FC236}">
                <a16:creationId xmlns:a16="http://schemas.microsoft.com/office/drawing/2014/main" id="{10809B06-FEE7-4A5E-BCB9-8F9B85AF8606}"/>
              </a:ext>
            </a:extLst>
          </p:cNvPr>
          <p:cNvSpPr/>
          <p:nvPr/>
        </p:nvSpPr>
        <p:spPr>
          <a:xfrm>
            <a:off x="1091802" y="4407920"/>
            <a:ext cx="9365571" cy="26681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3670" tIns="21835" rIns="43670" bIns="21835"/>
          <a:lstStyle/>
          <a:p>
            <a:endParaRPr lang="ru-RU" sz="1700" b="1" u="sng" dirty="0">
              <a:solidFill>
                <a:schemeClr val="tx1">
                  <a:lumMod val="65000"/>
                  <a:lumOff val="35000"/>
                </a:schemeClr>
              </a:solidFill>
              <a:latin typeface="Roboto Slab"/>
            </a:endParaRPr>
          </a:p>
        </p:txBody>
      </p:sp>
      <p:sp>
        <p:nvSpPr>
          <p:cNvPr id="14" name="CustomShape 1">
            <a:extLst>
              <a:ext uri="{FF2B5EF4-FFF2-40B4-BE49-F238E27FC236}">
                <a16:creationId xmlns:a16="http://schemas.microsoft.com/office/drawing/2014/main" id="{3205EBC0-69F4-4B67-AE72-F78EFD91BB93}"/>
              </a:ext>
            </a:extLst>
          </p:cNvPr>
          <p:cNvSpPr/>
          <p:nvPr/>
        </p:nvSpPr>
        <p:spPr>
          <a:xfrm>
            <a:off x="717714" y="1570458"/>
            <a:ext cx="10773618" cy="117766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3670" tIns="21835" rIns="43670" bIns="21835"/>
          <a:lstStyle/>
          <a:p>
            <a:pPr marL="332772" indent="-332772">
              <a:buFont typeface="Arial" panose="020B0604020202020204" pitchFamily="34" charset="0"/>
              <a:buChar char="•"/>
            </a:pPr>
            <a:endParaRPr lang="ru-RU" sz="1600" b="1" dirty="0">
              <a:solidFill>
                <a:schemeClr val="tx1">
                  <a:lumMod val="65000"/>
                  <a:lumOff val="35000"/>
                </a:schemeClr>
              </a:solidFill>
              <a:latin typeface="Roboto Slab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04629" y="1538403"/>
            <a:ext cx="10441413" cy="1214352"/>
          </a:xfrm>
          <a:prstGeom prst="rect">
            <a:avLst/>
          </a:prstGeom>
        </p:spPr>
        <p:txBody>
          <a:bodyPr wrap="square" lIns="44369" tIns="22184" rIns="44369" bIns="22184">
            <a:spAutoFit/>
          </a:bodyPr>
          <a:lstStyle/>
          <a:p>
            <a:endParaRPr lang="ru-RU" sz="1900" dirty="0"/>
          </a:p>
          <a:p>
            <a:endParaRPr lang="ru-RU" sz="1900" b="1" dirty="0"/>
          </a:p>
          <a:p>
            <a:endParaRPr lang="ru-RU" sz="1900" b="1" dirty="0"/>
          </a:p>
          <a:p>
            <a:endParaRPr lang="ru-RU" sz="1900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859682" y="2774424"/>
            <a:ext cx="1018636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dirty="0" smtClean="0"/>
              <a:t>Благодарю за внимание!</a:t>
            </a:r>
            <a:endParaRPr lang="ru-RU" sz="4000" dirty="0"/>
          </a:p>
        </p:txBody>
      </p:sp>
      <p:sp>
        <p:nvSpPr>
          <p:cNvPr id="4" name="AutoShape 4" descr="https://www.clipartmax.com/png/middle/306-3068725_factory-download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6" descr="https://www.clipartmax.com/png/middle/306-3068725_factory-download.p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10" descr="https://cdn1.iconfinder.com/data/icons/business-and-finance-glyph-16/64/business-and-finance-glyph-16-05-512.pn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12" descr="https://cdn1.iconfinder.com/data/icons/business-and-finance-glyph-16/64/business-and-finance-glyph-16-05-512.pn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6" descr="https://cdn3.iconfinder.com/data/icons/web-design-and-development-1-9/66/8-512.png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8" descr="https://cdn3.iconfinder.com/data/icons/web-design-and-development-1-9/66/8-512.png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716224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377" y="0"/>
            <a:ext cx="1220470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4" name="CustomShape 1"/>
          <p:cNvSpPr/>
          <p:nvPr/>
        </p:nvSpPr>
        <p:spPr>
          <a:xfrm>
            <a:off x="609590" y="1667155"/>
            <a:ext cx="10966397" cy="424038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45" name="CustomShape 2"/>
          <p:cNvSpPr/>
          <p:nvPr/>
        </p:nvSpPr>
        <p:spPr>
          <a:xfrm>
            <a:off x="11204955" y="6393649"/>
            <a:ext cx="359748" cy="29017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3670" tIns="21835" rIns="43670" bIns="21835"/>
          <a:lstStyle/>
          <a:p>
            <a:pPr algn="ctr">
              <a:lnSpc>
                <a:spcPct val="100000"/>
              </a:lnSpc>
            </a:pPr>
            <a:r>
              <a:rPr lang="ru-RU" sz="1500" b="1" dirty="0">
                <a:solidFill>
                  <a:srgbClr val="FFFFFF"/>
                </a:solidFill>
              </a:rPr>
              <a:t>2</a:t>
            </a:r>
            <a:r>
              <a:rPr lang="ru-RU" sz="1500" b="1" dirty="0" smtClean="0">
                <a:solidFill>
                  <a:srgbClr val="FFFFFF"/>
                </a:solidFill>
              </a:rPr>
              <a:t>6</a:t>
            </a:r>
            <a:endParaRPr dirty="0"/>
          </a:p>
        </p:txBody>
      </p:sp>
      <p:sp>
        <p:nvSpPr>
          <p:cNvPr id="147" name="CustomShape 4"/>
          <p:cNvSpPr/>
          <p:nvPr/>
        </p:nvSpPr>
        <p:spPr>
          <a:xfrm>
            <a:off x="-218360" y="293927"/>
            <a:ext cx="87162" cy="15333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48" name="CustomShape 5"/>
          <p:cNvSpPr/>
          <p:nvPr/>
        </p:nvSpPr>
        <p:spPr>
          <a:xfrm>
            <a:off x="1091799" y="620513"/>
            <a:ext cx="10113156" cy="23497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3670" tIns="21835" rIns="43670" bIns="21835"/>
          <a:lstStyle/>
          <a:p>
            <a:pPr algn="just">
              <a:lnSpc>
                <a:spcPct val="100000"/>
              </a:lnSpc>
            </a:pPr>
            <a:endParaRPr lang="ru-RU" sz="1300" b="1" dirty="0">
              <a:solidFill>
                <a:srgbClr val="808080"/>
              </a:solidFill>
              <a:latin typeface="Roboto Slab"/>
              <a:ea typeface="Times New Roman"/>
            </a:endParaRPr>
          </a:p>
        </p:txBody>
      </p:sp>
      <p:sp>
        <p:nvSpPr>
          <p:cNvPr id="9" name="CustomShape 1">
            <a:extLst>
              <a:ext uri="{FF2B5EF4-FFF2-40B4-BE49-F238E27FC236}">
                <a16:creationId xmlns:a16="http://schemas.microsoft.com/office/drawing/2014/main" id="{D6E8DAFC-2960-43CA-A5CE-6C0B9C2C3142}"/>
              </a:ext>
            </a:extLst>
          </p:cNvPr>
          <p:cNvSpPr/>
          <p:nvPr/>
        </p:nvSpPr>
        <p:spPr>
          <a:xfrm>
            <a:off x="1396189" y="2873745"/>
            <a:ext cx="9365571" cy="80622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3670" tIns="21835" rIns="43670" bIns="21835"/>
          <a:lstStyle/>
          <a:p>
            <a:pPr algn="ctr"/>
            <a:endParaRPr sz="2600" dirty="0">
              <a:solidFill>
                <a:srgbClr val="242678"/>
              </a:solidFill>
            </a:endParaRPr>
          </a:p>
        </p:txBody>
      </p:sp>
      <p:sp>
        <p:nvSpPr>
          <p:cNvPr id="10" name="CustomShape 1">
            <a:extLst>
              <a:ext uri="{FF2B5EF4-FFF2-40B4-BE49-F238E27FC236}">
                <a16:creationId xmlns:a16="http://schemas.microsoft.com/office/drawing/2014/main" id="{E87EACF3-255A-471C-9633-F760D9719CB1}"/>
              </a:ext>
            </a:extLst>
          </p:cNvPr>
          <p:cNvSpPr/>
          <p:nvPr/>
        </p:nvSpPr>
        <p:spPr>
          <a:xfrm>
            <a:off x="1084079" y="1271585"/>
            <a:ext cx="9365571" cy="26681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3670" tIns="21835" rIns="43670" bIns="21835"/>
          <a:lstStyle/>
          <a:p>
            <a:endParaRPr lang="ru-RU" sz="1700" b="1" u="sng" dirty="0">
              <a:solidFill>
                <a:schemeClr val="tx1">
                  <a:lumMod val="65000"/>
                  <a:lumOff val="35000"/>
                </a:schemeClr>
              </a:solidFill>
              <a:latin typeface="Roboto Slab"/>
            </a:endParaRPr>
          </a:p>
        </p:txBody>
      </p:sp>
      <p:sp>
        <p:nvSpPr>
          <p:cNvPr id="12" name="CustomShape 1">
            <a:extLst>
              <a:ext uri="{FF2B5EF4-FFF2-40B4-BE49-F238E27FC236}">
                <a16:creationId xmlns:a16="http://schemas.microsoft.com/office/drawing/2014/main" id="{10809B06-FEE7-4A5E-BCB9-8F9B85AF8606}"/>
              </a:ext>
            </a:extLst>
          </p:cNvPr>
          <p:cNvSpPr/>
          <p:nvPr/>
        </p:nvSpPr>
        <p:spPr>
          <a:xfrm>
            <a:off x="1091802" y="4407920"/>
            <a:ext cx="9365571" cy="26681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3670" tIns="21835" rIns="43670" bIns="21835"/>
          <a:lstStyle/>
          <a:p>
            <a:endParaRPr lang="ru-RU" sz="1700" b="1" u="sng" dirty="0">
              <a:solidFill>
                <a:schemeClr val="tx1">
                  <a:lumMod val="65000"/>
                  <a:lumOff val="35000"/>
                </a:schemeClr>
              </a:solidFill>
              <a:latin typeface="Roboto Slab"/>
            </a:endParaRPr>
          </a:p>
        </p:txBody>
      </p:sp>
      <p:sp>
        <p:nvSpPr>
          <p:cNvPr id="14" name="CustomShape 1">
            <a:extLst>
              <a:ext uri="{FF2B5EF4-FFF2-40B4-BE49-F238E27FC236}">
                <a16:creationId xmlns:a16="http://schemas.microsoft.com/office/drawing/2014/main" id="{3205EBC0-69F4-4B67-AE72-F78EFD91BB93}"/>
              </a:ext>
            </a:extLst>
          </p:cNvPr>
          <p:cNvSpPr/>
          <p:nvPr/>
        </p:nvSpPr>
        <p:spPr>
          <a:xfrm>
            <a:off x="717714" y="1570458"/>
            <a:ext cx="10773618" cy="117766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3670" tIns="21835" rIns="43670" bIns="21835"/>
          <a:lstStyle/>
          <a:p>
            <a:pPr marL="332772" indent="-332772">
              <a:buFont typeface="Arial" panose="020B0604020202020204" pitchFamily="34" charset="0"/>
              <a:buChar char="•"/>
            </a:pPr>
            <a:endParaRPr lang="ru-RU" sz="1600" b="1" dirty="0">
              <a:solidFill>
                <a:schemeClr val="tx1">
                  <a:lumMod val="65000"/>
                  <a:lumOff val="35000"/>
                </a:schemeClr>
              </a:solidFill>
              <a:latin typeface="Roboto Slab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729573" y="1730004"/>
            <a:ext cx="10846412" cy="3322622"/>
          </a:xfrm>
          <a:prstGeom prst="rect">
            <a:avLst/>
          </a:prstGeom>
          <a:solidFill>
            <a:schemeClr val="bg1"/>
          </a:solidFill>
        </p:spPr>
        <p:txBody>
          <a:bodyPr wrap="square" lIns="44369" tIns="22184" rIns="44369" bIns="22184">
            <a:spAutoFit/>
          </a:bodyPr>
          <a:lstStyle/>
          <a:p>
            <a:r>
              <a:rPr lang="ru-RU" sz="2100" b="1" dirty="0"/>
              <a:t>Приглашаем к сотрудничеству:</a:t>
            </a:r>
          </a:p>
          <a:p>
            <a:endParaRPr lang="ru-RU" sz="1600" b="1" dirty="0"/>
          </a:p>
          <a:p>
            <a:endParaRPr lang="ru-RU" sz="1600" dirty="0"/>
          </a:p>
          <a:p>
            <a:r>
              <a:rPr lang="ru-RU" sz="1600" dirty="0"/>
              <a:t>                </a:t>
            </a:r>
            <a:r>
              <a:rPr lang="en-US" sz="1600" dirty="0"/>
              <a:t>office@msp29.ru</a:t>
            </a:r>
          </a:p>
          <a:p>
            <a:endParaRPr lang="en-US" sz="1600" dirty="0"/>
          </a:p>
          <a:p>
            <a:r>
              <a:rPr lang="ru-RU" sz="1600" dirty="0"/>
              <a:t>               8 (</a:t>
            </a:r>
            <a:r>
              <a:rPr lang="en-US" sz="1600" dirty="0"/>
              <a:t>800</a:t>
            </a:r>
            <a:r>
              <a:rPr lang="ru-RU" sz="1600" dirty="0"/>
              <a:t>) </a:t>
            </a:r>
            <a:r>
              <a:rPr lang="en-US" sz="1600" dirty="0"/>
              <a:t>100-7000</a:t>
            </a:r>
            <a:endParaRPr lang="ru-RU" sz="1600" dirty="0"/>
          </a:p>
          <a:p>
            <a:endParaRPr lang="ru-RU" sz="1600" dirty="0"/>
          </a:p>
          <a:p>
            <a:r>
              <a:rPr lang="en-US" sz="1600" dirty="0"/>
              <a:t>msp29.</a:t>
            </a:r>
            <a:r>
              <a:rPr lang="ru-RU" sz="1600" dirty="0"/>
              <a:t>Адрес: Наб. Сев. Двины, 71 (вход со стороны реки)</a:t>
            </a:r>
            <a:endParaRPr lang="en-US" sz="1600" dirty="0"/>
          </a:p>
          <a:p>
            <a:endParaRPr lang="ru-RU" sz="1600" dirty="0"/>
          </a:p>
          <a:p>
            <a:r>
              <a:rPr lang="en-US" sz="1600" dirty="0"/>
              <a:t>                </a:t>
            </a:r>
            <a:endParaRPr lang="ru-RU" sz="1600" dirty="0"/>
          </a:p>
          <a:p>
            <a:r>
              <a:rPr lang="ru-RU" sz="1600" dirty="0"/>
              <a:t>               </a:t>
            </a:r>
            <a:r>
              <a:rPr lang="en-US" sz="1600" dirty="0"/>
              <a:t>msp29.ru</a:t>
            </a:r>
            <a:endParaRPr lang="ru-RU" sz="1600" dirty="0"/>
          </a:p>
          <a:p>
            <a:r>
              <a:rPr lang="ru-RU" sz="1600" dirty="0"/>
              <a:t> </a:t>
            </a:r>
            <a:endParaRPr lang="en-US" sz="1600" dirty="0"/>
          </a:p>
          <a:p>
            <a:r>
              <a:rPr lang="en-US" sz="1600" dirty="0"/>
              <a:t>   </a:t>
            </a:r>
            <a:r>
              <a:rPr lang="ru-RU" sz="1600" b="1" dirty="0"/>
              <a:t>Генеральный директор:  </a:t>
            </a:r>
            <a:r>
              <a:rPr lang="ru-RU" sz="1600" dirty="0"/>
              <a:t>Максим Николаевич Заборский</a:t>
            </a:r>
          </a:p>
        </p:txBody>
      </p:sp>
      <p:pic>
        <p:nvPicPr>
          <p:cNvPr id="6150" name="Picture 6" descr="ÐÐºÐ¾Ð½ÐºÐ° multimedia, message, mails, mail, interface, envelopes, envelope, email, communications 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852" y="2434101"/>
            <a:ext cx="474453" cy="425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ÐÐºÐ¾Ð½ÐºÐ° screen, networking, monitor, computer 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748" y="4101215"/>
            <a:ext cx="490441" cy="440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5" name="Picture 21" descr="ÐÐ°ÑÑÐ¸Ð½ÐºÐ¸ Ð¿Ð¾ Ð·Ð°Ð¿ÑÐ¾ÑÑ ÑÐµÐ»ÐµÑÐ¾Ð½ Ð¸ÐºÐ¾Ð½ÐºÐ° ÑÐ¸Ð½Ð¸Ð¹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339" y="2873743"/>
            <a:ext cx="507851" cy="429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653" y="3341447"/>
            <a:ext cx="611218" cy="611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8100" y="2017662"/>
            <a:ext cx="3857964" cy="21411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9682134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17736" y="1319018"/>
            <a:ext cx="7012240" cy="584743"/>
          </a:xfrm>
          <a:prstGeom prst="rect">
            <a:avLst/>
          </a:prstGeom>
          <a:noFill/>
        </p:spPr>
        <p:txBody>
          <a:bodyPr wrap="none" lIns="91408" tIns="45704" rIns="91408" bIns="45704" rtlCol="0">
            <a:spAutoFit/>
          </a:bodyPr>
          <a:lstStyle/>
          <a:p>
            <a:r>
              <a:rPr lang="ru-RU" sz="3200" b="1" dirty="0" smtClean="0">
                <a:latin typeface="Myriad Pro" panose="020B0503030403020204" pitchFamily="34" charset="0"/>
              </a:rPr>
              <a:t>Основные цели и задачи проекта</a:t>
            </a:r>
            <a:endParaRPr lang="ru-RU" sz="3200" b="1" dirty="0">
              <a:latin typeface="Myriad Pro" panose="020B0503030403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81126" y="2447925"/>
            <a:ext cx="9344025" cy="369300"/>
          </a:xfrm>
          <a:prstGeom prst="rect">
            <a:avLst/>
          </a:prstGeom>
          <a:noFill/>
        </p:spPr>
        <p:txBody>
          <a:bodyPr wrap="square" lIns="91408" tIns="45704" rIns="91408" bIns="45704" rtlCol="0">
            <a:spAutoFit/>
          </a:bodyPr>
          <a:lstStyle/>
          <a:p>
            <a:r>
              <a:rPr lang="ru-RU" dirty="0" smtClean="0">
                <a:solidFill>
                  <a:prstClr val="black"/>
                </a:solidFill>
                <a:latin typeface="Myriad Pro" panose="020B0503030403020204" pitchFamily="34" charset="0"/>
              </a:rPr>
              <a:t>	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1594873" y="6395748"/>
            <a:ext cx="301621" cy="369300"/>
          </a:xfrm>
          <a:prstGeom prst="rect">
            <a:avLst/>
          </a:prstGeom>
        </p:spPr>
        <p:txBody>
          <a:bodyPr wrap="none" lIns="91408" tIns="45704" rIns="91408" bIns="45704">
            <a:spAutoFit/>
          </a:bodyPr>
          <a:lstStyle/>
          <a:p>
            <a:pPr algn="ctr"/>
            <a:r>
              <a:rPr lang="ru-RU" b="1" dirty="0">
                <a:solidFill>
                  <a:srgbClr val="FFFFFF"/>
                </a:solidFill>
              </a:rPr>
              <a:t>3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648676" y="1990796"/>
            <a:ext cx="2155707" cy="481818"/>
          </a:xfrm>
          <a:prstGeom prst="roundRect">
            <a:avLst/>
          </a:prstGeom>
          <a:solidFill>
            <a:srgbClr val="0070C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/>
              </a:rPr>
              <a:t>Задача 1</a:t>
            </a:r>
            <a:endParaRPr kumimoji="0" lang="ru-RU" sz="20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648676" y="2643191"/>
            <a:ext cx="2155707" cy="481818"/>
          </a:xfrm>
          <a:prstGeom prst="roundRect">
            <a:avLst/>
          </a:prstGeom>
          <a:solidFill>
            <a:srgbClr val="0070C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/>
              </a:rPr>
              <a:t>Задача 2</a:t>
            </a:r>
            <a:endParaRPr kumimoji="0" lang="ru-RU" sz="20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648676" y="3459330"/>
            <a:ext cx="2155707" cy="481818"/>
          </a:xfrm>
          <a:prstGeom prst="roundRect">
            <a:avLst/>
          </a:prstGeom>
          <a:solidFill>
            <a:srgbClr val="0070C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/>
              </a:rPr>
              <a:t>Задача 3</a:t>
            </a:r>
            <a:endParaRPr kumimoji="0" lang="ru-RU" sz="20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648676" y="4194223"/>
            <a:ext cx="2155707" cy="481818"/>
          </a:xfrm>
          <a:prstGeom prst="roundRect">
            <a:avLst/>
          </a:prstGeom>
          <a:solidFill>
            <a:srgbClr val="0070C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/>
              </a:rPr>
              <a:t>Задача 4</a:t>
            </a:r>
            <a:endParaRPr kumimoji="0" lang="ru-RU" sz="20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032715" y="2015603"/>
            <a:ext cx="174259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Централизация действующих институтов </a:t>
            </a:r>
            <a:r>
              <a:rPr kumimoji="0" lang="ru-RU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развития</a:t>
            </a:r>
            <a:endParaRPr kumimoji="0" lang="ru-RU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048000" y="256093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Организация инфраструктурной площадки, принцип «одного окна» для бизнеса</a:t>
            </a:r>
            <a:endParaRPr lang="ru-RU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3032715" y="3483068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Внедрение сквозной</a:t>
            </a:r>
            <a:r>
              <a:rPr lang="en-US" dirty="0" smtClean="0"/>
              <a:t> CRM</a:t>
            </a:r>
            <a:r>
              <a:rPr lang="ru-RU" dirty="0" smtClean="0"/>
              <a:t>-системы</a:t>
            </a:r>
            <a:endParaRPr lang="ru-RU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3048000" y="4111967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Мониторинг и контроль эффективности предоставления мер поддержки </a:t>
            </a:r>
            <a:r>
              <a:rPr lang="ru-RU" dirty="0" smtClean="0"/>
              <a:t>бизнеса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38850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17736" y="1319018"/>
            <a:ext cx="10528601" cy="1384962"/>
          </a:xfrm>
          <a:prstGeom prst="rect">
            <a:avLst/>
          </a:prstGeom>
          <a:noFill/>
        </p:spPr>
        <p:txBody>
          <a:bodyPr wrap="square" lIns="91408" tIns="45704" rIns="91408" bIns="45704" rtlCol="0">
            <a:spAutoFit/>
          </a:bodyPr>
          <a:lstStyle/>
          <a:p>
            <a:r>
              <a:rPr lang="ru-RU" sz="2800" b="1" dirty="0" smtClean="0">
                <a:latin typeface="Myriad Pro" panose="020B0503030403020204" pitchFamily="34" charset="0"/>
              </a:rPr>
              <a:t>В декабре 2018 года создано АНО </a:t>
            </a:r>
          </a:p>
          <a:p>
            <a:r>
              <a:rPr lang="ru-RU" sz="2800" b="1" dirty="0" smtClean="0">
                <a:latin typeface="Myriad Pro" panose="020B0503030403020204" pitchFamily="34" charset="0"/>
              </a:rPr>
              <a:t>Архангельской области Агентство регионального развития</a:t>
            </a:r>
            <a:endParaRPr lang="ru-RU" sz="2800" b="1" dirty="0">
              <a:latin typeface="Myriad Pro" panose="020B0503030403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81127" y="2447925"/>
            <a:ext cx="9344025" cy="369300"/>
          </a:xfrm>
          <a:prstGeom prst="rect">
            <a:avLst/>
          </a:prstGeom>
          <a:noFill/>
        </p:spPr>
        <p:txBody>
          <a:bodyPr wrap="square" lIns="91408" tIns="45704" rIns="91408" bIns="45704" rtlCol="0">
            <a:spAutoFit/>
          </a:bodyPr>
          <a:lstStyle/>
          <a:p>
            <a:r>
              <a:rPr lang="ru-RU" dirty="0" smtClean="0">
                <a:latin typeface="Myriad Pro" panose="020B0503030403020204" pitchFamily="34" charset="0"/>
              </a:rPr>
              <a:t>	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717738" y="3270051"/>
            <a:ext cx="9699813" cy="1200296"/>
          </a:xfrm>
          <a:prstGeom prst="rect">
            <a:avLst/>
          </a:prstGeom>
        </p:spPr>
        <p:txBody>
          <a:bodyPr wrap="square" lIns="91408" tIns="45704" rIns="91408" bIns="45704">
            <a:spAutoFit/>
          </a:bodyPr>
          <a:lstStyle/>
          <a:p>
            <a:r>
              <a:rPr lang="ru-RU" b="1" dirty="0" smtClean="0"/>
              <a:t>Цель:</a:t>
            </a:r>
            <a:r>
              <a:rPr lang="ru-RU" dirty="0" smtClean="0"/>
              <a:t> объединив </a:t>
            </a:r>
            <a:r>
              <a:rPr lang="ru-RU" dirty="0"/>
              <a:t>компетенции, знания и возможности существующих региональных структур по поддержке предпринимательства создать многофункциональную систему по предоставлению поддержки потенциальным, действующим предпринимателям региона и инвесторам по принципу «единого окна», синхронизированную со стратегией развития </a:t>
            </a:r>
            <a:r>
              <a:rPr lang="ru-RU" dirty="0" smtClean="0"/>
              <a:t>региона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1594873" y="6395748"/>
            <a:ext cx="301621" cy="369300"/>
          </a:xfrm>
          <a:prstGeom prst="rect">
            <a:avLst/>
          </a:prstGeom>
        </p:spPr>
        <p:txBody>
          <a:bodyPr wrap="none" lIns="91408" tIns="45704" rIns="91408" bIns="45704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b="1" dirty="0">
                <a:solidFill>
                  <a:srgbClr val="FFFFFF"/>
                </a:solidFill>
              </a:rPr>
              <a:t>5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21004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17737" y="1319018"/>
            <a:ext cx="3384836" cy="584743"/>
          </a:xfrm>
          <a:prstGeom prst="rect">
            <a:avLst/>
          </a:prstGeom>
          <a:noFill/>
        </p:spPr>
        <p:txBody>
          <a:bodyPr wrap="none" lIns="91408" tIns="45704" rIns="91408" bIns="45704" rtlCol="0">
            <a:spAutoFit/>
          </a:bodyPr>
          <a:lstStyle/>
          <a:p>
            <a:r>
              <a:rPr lang="ru-RU" sz="3200" b="1" dirty="0">
                <a:latin typeface="Myriad Pro" panose="020B0503030403020204" pitchFamily="34" charset="0"/>
              </a:rPr>
              <a:t>Цель Агентства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381127" y="2447925"/>
            <a:ext cx="9344025" cy="369300"/>
          </a:xfrm>
          <a:prstGeom prst="rect">
            <a:avLst/>
          </a:prstGeom>
          <a:noFill/>
        </p:spPr>
        <p:txBody>
          <a:bodyPr wrap="square" lIns="91408" tIns="45704" rIns="91408" bIns="45704" rtlCol="0">
            <a:spAutoFit/>
          </a:bodyPr>
          <a:lstStyle/>
          <a:p>
            <a:r>
              <a:rPr lang="ru-RU" dirty="0" smtClean="0">
                <a:latin typeface="Myriad Pro" panose="020B0503030403020204" pitchFamily="34" charset="0"/>
              </a:rPr>
              <a:t>	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9341" y="1923555"/>
            <a:ext cx="1843615" cy="18436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7436834F-1F26-4F76-8E0E-7F4F53B2F890}"/>
              </a:ext>
            </a:extLst>
          </p:cNvPr>
          <p:cNvSpPr/>
          <p:nvPr/>
        </p:nvSpPr>
        <p:spPr>
          <a:xfrm>
            <a:off x="1494065" y="3890409"/>
            <a:ext cx="2702379" cy="170588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lIns="91408" tIns="45704" rIns="91408" bIns="45704">
            <a:spAutoFit/>
          </a:bodyPr>
          <a:lstStyle/>
          <a:p>
            <a:pPr algn="ctr">
              <a:lnSpc>
                <a:spcPct val="107000"/>
              </a:lnSpc>
            </a:pPr>
            <a:r>
              <a:rPr lang="ru-RU" sz="1400" b="1" dirty="0">
                <a:latin typeface="Times New Roman"/>
                <a:ea typeface="Times New Roman"/>
                <a:cs typeface="Times New Roman"/>
              </a:rPr>
              <a:t>Единая система </a:t>
            </a:r>
          </a:p>
          <a:p>
            <a:pPr algn="ctr">
              <a:lnSpc>
                <a:spcPct val="107000"/>
              </a:lnSpc>
            </a:pPr>
            <a:r>
              <a:rPr lang="ru-RU" sz="1400" b="1" dirty="0">
                <a:latin typeface="Times New Roman"/>
                <a:ea typeface="Times New Roman"/>
                <a:cs typeface="Times New Roman"/>
              </a:rPr>
              <a:t>мер поддержки бизнеса-</a:t>
            </a:r>
          </a:p>
          <a:p>
            <a:pPr algn="ctr">
              <a:lnSpc>
                <a:spcPct val="107000"/>
              </a:lnSpc>
            </a:pPr>
            <a:r>
              <a:rPr lang="ru-RU" sz="1400" b="1" dirty="0">
                <a:latin typeface="Times New Roman"/>
                <a:ea typeface="Times New Roman"/>
                <a:cs typeface="Times New Roman"/>
              </a:rPr>
              <a:t>физическое и виртуальное пространство, объединившее все структуры поддержки бизнеса и МФЦ,  с единой точкой входа 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6820937" y="1244393"/>
            <a:ext cx="2592487" cy="902815"/>
          </a:xfrm>
          <a:prstGeom prst="roundRect">
            <a:avLst/>
          </a:prstGeom>
          <a:solidFill>
            <a:srgbClr val="15618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8" tIns="45704" rIns="91408" bIns="45704" rtlCol="0" anchor="ctr"/>
          <a:lstStyle/>
          <a:p>
            <a:pPr algn="ctr"/>
            <a:r>
              <a:rPr lang="ru-RU" sz="1400" dirty="0"/>
              <a:t>Соответствие стратегии развития региона, сокращение сроков ее реализации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6820937" y="2283977"/>
            <a:ext cx="2592487" cy="753138"/>
          </a:xfrm>
          <a:prstGeom prst="roundRect">
            <a:avLst/>
          </a:prstGeom>
          <a:solidFill>
            <a:srgbClr val="15618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8" tIns="45704" rIns="91408" bIns="45704" rtlCol="0" anchor="ctr"/>
          <a:lstStyle/>
          <a:p>
            <a:pPr algn="ctr"/>
            <a:r>
              <a:rPr lang="ru-RU" sz="1400" dirty="0"/>
              <a:t>Обратная связь от бизнеса и деловых сообществ на системной основе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6820936" y="3192524"/>
            <a:ext cx="2592487" cy="574647"/>
          </a:xfrm>
          <a:prstGeom prst="roundRect">
            <a:avLst/>
          </a:prstGeom>
          <a:solidFill>
            <a:srgbClr val="15618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8" tIns="45704" rIns="91408" bIns="45704" rtlCol="0" anchor="ctr"/>
          <a:lstStyle/>
          <a:p>
            <a:pPr algn="ctr"/>
            <a:r>
              <a:rPr lang="ru-RU" sz="1400" dirty="0"/>
              <a:t>Около 300 услуг для бизнеса и МСП в одном месте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6820937" y="3899148"/>
            <a:ext cx="2592487" cy="287323"/>
          </a:xfrm>
          <a:prstGeom prst="roundRect">
            <a:avLst/>
          </a:prstGeom>
          <a:solidFill>
            <a:srgbClr val="15618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8" tIns="45704" rIns="91408" bIns="45704" rtlCol="0" anchor="ctr"/>
          <a:lstStyle/>
          <a:p>
            <a:pPr algn="ctr"/>
            <a:r>
              <a:rPr lang="ru-RU" sz="1400" dirty="0"/>
              <a:t>До 5 каналов коммуникаций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6820937" y="4339209"/>
            <a:ext cx="2592487" cy="287323"/>
          </a:xfrm>
          <a:prstGeom prst="roundRect">
            <a:avLst/>
          </a:prstGeom>
          <a:solidFill>
            <a:srgbClr val="15618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8" tIns="45704" rIns="91408" bIns="45704" rtlCol="0" anchor="ctr"/>
          <a:lstStyle/>
          <a:p>
            <a:pPr algn="ctr"/>
            <a:r>
              <a:rPr lang="ru-RU" sz="1400" dirty="0"/>
              <a:t>Коворкинг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6836422" y="4757312"/>
            <a:ext cx="2592487" cy="737169"/>
          </a:xfrm>
          <a:prstGeom prst="roundRect">
            <a:avLst/>
          </a:prstGeom>
          <a:solidFill>
            <a:srgbClr val="15618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8" tIns="45704" rIns="91408" bIns="45704" rtlCol="0" anchor="ctr"/>
          <a:lstStyle/>
          <a:p>
            <a:pPr algn="ctr"/>
            <a:r>
              <a:rPr lang="ru-RU" sz="1400" dirty="0"/>
              <a:t>Высокое качество оказания услуг бизнесу за счет автоматизации процессов</a:t>
            </a:r>
          </a:p>
        </p:txBody>
      </p:sp>
      <p:sp>
        <p:nvSpPr>
          <p:cNvPr id="3" name="Стрелка вправо 2"/>
          <p:cNvSpPr/>
          <p:nvPr/>
        </p:nvSpPr>
        <p:spPr>
          <a:xfrm>
            <a:off x="4632551" y="2632593"/>
            <a:ext cx="1420586" cy="108188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8" tIns="45704" rIns="91408" bIns="45704" rtlCol="0" anchor="ctr"/>
          <a:lstStyle/>
          <a:p>
            <a:pPr algn="ctr"/>
            <a:endParaRPr lang="ru-RU"/>
          </a:p>
        </p:txBody>
      </p:sp>
      <p:sp>
        <p:nvSpPr>
          <p:cNvPr id="17" name="CustomShape 2"/>
          <p:cNvSpPr/>
          <p:nvPr/>
        </p:nvSpPr>
        <p:spPr>
          <a:xfrm>
            <a:off x="11204955" y="6393649"/>
            <a:ext cx="359748" cy="29017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3670" tIns="21835" rIns="43670" bIns="21835"/>
          <a:lstStyle/>
          <a:p>
            <a:pPr algn="ctr">
              <a:lnSpc>
                <a:spcPct val="100000"/>
              </a:lnSpc>
            </a:pPr>
            <a:r>
              <a:rPr lang="ru-RU" sz="1500" b="1" dirty="0">
                <a:solidFill>
                  <a:srgbClr val="FFFFFF"/>
                </a:solidFill>
              </a:rPr>
              <a:t>6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156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17736" y="1044356"/>
            <a:ext cx="10528601" cy="954075"/>
          </a:xfrm>
          <a:prstGeom prst="rect">
            <a:avLst/>
          </a:prstGeom>
          <a:noFill/>
        </p:spPr>
        <p:txBody>
          <a:bodyPr wrap="square" lIns="91408" tIns="45704" rIns="91408" bIns="45704" rtlCol="0">
            <a:spAutoFit/>
          </a:bodyPr>
          <a:lstStyle/>
          <a:p>
            <a:r>
              <a:rPr lang="ru-RU" sz="2800" b="1" dirty="0" smtClean="0">
                <a:solidFill>
                  <a:prstClr val="black"/>
                </a:solidFill>
                <a:latin typeface="Myriad Pro" panose="020B0503030403020204" pitchFamily="34" charset="0"/>
              </a:rPr>
              <a:t>31 мая – торжественное открытие «единого окна»</a:t>
            </a:r>
          </a:p>
          <a:p>
            <a:endParaRPr lang="ru-RU" sz="2800" b="1" dirty="0">
              <a:solidFill>
                <a:prstClr val="black"/>
              </a:solidFill>
              <a:latin typeface="Myriad Pro" panose="020B0503030403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81127" y="2447925"/>
            <a:ext cx="9344025" cy="369300"/>
          </a:xfrm>
          <a:prstGeom prst="rect">
            <a:avLst/>
          </a:prstGeom>
          <a:noFill/>
        </p:spPr>
        <p:txBody>
          <a:bodyPr wrap="square" lIns="91408" tIns="45704" rIns="91408" bIns="45704" rtlCol="0">
            <a:spAutoFit/>
          </a:bodyPr>
          <a:lstStyle/>
          <a:p>
            <a:r>
              <a:rPr lang="ru-RU" dirty="0" smtClean="0">
                <a:solidFill>
                  <a:prstClr val="black"/>
                </a:solidFill>
                <a:latin typeface="Myriad Pro" panose="020B0503030403020204" pitchFamily="34" charset="0"/>
              </a:rPr>
              <a:t>	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281354" y="1644819"/>
            <a:ext cx="6049108" cy="3693286"/>
          </a:xfrm>
          <a:prstGeom prst="rect">
            <a:avLst/>
          </a:prstGeom>
        </p:spPr>
        <p:txBody>
          <a:bodyPr wrap="square" lIns="91408" tIns="45704" rIns="91408" bIns="45704">
            <a:spAutoFit/>
          </a:bodyPr>
          <a:lstStyle/>
          <a:p>
            <a:r>
              <a:rPr lang="ru-RU" dirty="0" smtClean="0">
                <a:solidFill>
                  <a:prstClr val="black"/>
                </a:solidFill>
              </a:rPr>
              <a:t>В срок в центре города в новом здании создано помещение, учитывающие требования «Мой бизнес». </a:t>
            </a:r>
          </a:p>
          <a:p>
            <a:r>
              <a:rPr lang="ru-RU" dirty="0" smtClean="0">
                <a:solidFill>
                  <a:prstClr val="black"/>
                </a:solidFill>
              </a:rPr>
              <a:t>43% внебюджетного финансирования при открытии</a:t>
            </a:r>
          </a:p>
          <a:p>
            <a:r>
              <a:rPr lang="ru-RU" dirty="0" smtClean="0">
                <a:solidFill>
                  <a:prstClr val="black"/>
                </a:solidFill>
              </a:rPr>
              <a:t>(общая сумма подготовки помещения по требованиям – 37,2 млн. руб., федеральные средства – 21,2 млн. руб.)</a:t>
            </a:r>
          </a:p>
          <a:p>
            <a:endParaRPr lang="ru-RU" dirty="0" smtClean="0">
              <a:solidFill>
                <a:prstClr val="black"/>
              </a:solidFill>
            </a:endParaRPr>
          </a:p>
          <a:p>
            <a:r>
              <a:rPr lang="ru-RU" b="1" dirty="0" smtClean="0">
                <a:solidFill>
                  <a:prstClr val="black"/>
                </a:solidFill>
              </a:rPr>
              <a:t>Одновременно решен вопрос о включении:</a:t>
            </a:r>
          </a:p>
          <a:p>
            <a:r>
              <a:rPr lang="ru-RU" dirty="0" smtClean="0">
                <a:solidFill>
                  <a:prstClr val="black"/>
                </a:solidFill>
              </a:rPr>
              <a:t>- Центра развития инвестиционной деятельности;</a:t>
            </a:r>
          </a:p>
          <a:p>
            <a:r>
              <a:rPr lang="ru-RU" dirty="0" smtClean="0">
                <a:solidFill>
                  <a:prstClr val="black"/>
                </a:solidFill>
              </a:rPr>
              <a:t>- Инновационного центра;</a:t>
            </a:r>
          </a:p>
          <a:p>
            <a:r>
              <a:rPr lang="ru-RU" dirty="0">
                <a:solidFill>
                  <a:prstClr val="black"/>
                </a:solidFill>
              </a:rPr>
              <a:t>-  Отдел по работе с муниципальными образованиями;</a:t>
            </a:r>
          </a:p>
          <a:p>
            <a:r>
              <a:rPr lang="ru-RU" dirty="0" smtClean="0">
                <a:solidFill>
                  <a:prstClr val="black"/>
                </a:solidFill>
              </a:rPr>
              <a:t>- </a:t>
            </a:r>
            <a:r>
              <a:rPr lang="ru-RU" dirty="0">
                <a:solidFill>
                  <a:prstClr val="black"/>
                </a:solidFill>
              </a:rPr>
              <a:t>Центр компетенций в сфере сельского хозяйства.</a:t>
            </a:r>
          </a:p>
          <a:p>
            <a:r>
              <a:rPr lang="ru-RU" dirty="0">
                <a:solidFill>
                  <a:prstClr val="black"/>
                </a:solidFill>
              </a:rPr>
              <a:t>- Отдел по взаимодействию с федеральными институтами </a:t>
            </a:r>
            <a:r>
              <a:rPr lang="ru-RU" dirty="0" smtClean="0">
                <a:solidFill>
                  <a:prstClr val="black"/>
                </a:solidFill>
              </a:rPr>
              <a:t>развития.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1594873" y="6395748"/>
            <a:ext cx="301621" cy="369300"/>
          </a:xfrm>
          <a:prstGeom prst="rect">
            <a:avLst/>
          </a:prstGeom>
        </p:spPr>
        <p:txBody>
          <a:bodyPr wrap="none" lIns="91408" tIns="45704" rIns="91408" bIns="45704">
            <a:spAutoFit/>
          </a:bodyPr>
          <a:lstStyle/>
          <a:p>
            <a:pPr algn="ctr"/>
            <a:r>
              <a:rPr lang="ru-RU" b="1" dirty="0">
                <a:solidFill>
                  <a:srgbClr val="FFFFFF"/>
                </a:solidFill>
              </a:rPr>
              <a:t>7</a:t>
            </a: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1026" name="Picture 2" descr="https://downloader.disk.yandex.ru/preview/d321e72105044f5ea7e1165758462cf9db3747d29f5b16049e49ed2ae49e4dd8/5d8a231d/8cU0t8NCJIHlfmL_kMr0gS_0Ha21Cmu9LOaeQzLFB0SvPjdoSTNJ4sSft24Gto7E7AdfM3eAgdr1E_iiT5C3KA%3D%3D?uid=0&amp;filename=luLmZ6ZqVeg.jpg&amp;disposition=inline&amp;hash=&amp;limit=0&amp;content_type=image%2Fjpeg&amp;owner_uid=0&amp;tknv=v2&amp;size=1903x92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4928" y="1855423"/>
            <a:ext cx="5219945" cy="3482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8590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3" y="0"/>
            <a:ext cx="1219993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17735" y="1130760"/>
            <a:ext cx="10050958" cy="523188"/>
          </a:xfrm>
          <a:prstGeom prst="rect">
            <a:avLst/>
          </a:prstGeom>
          <a:noFill/>
        </p:spPr>
        <p:txBody>
          <a:bodyPr wrap="square" lIns="91408" tIns="45704" rIns="91408" bIns="45704" rtlCol="0">
            <a:spAutoFit/>
          </a:bodyPr>
          <a:lstStyle/>
          <a:p>
            <a:r>
              <a:rPr lang="ru-RU" sz="2800" b="1" dirty="0">
                <a:latin typeface="Myriad Pro" panose="020B0503030403020204" pitchFamily="34" charset="0"/>
              </a:rPr>
              <a:t>Стратегия региона-2035 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2972" y="524735"/>
            <a:ext cx="5662705" cy="60894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43592" y="2600237"/>
            <a:ext cx="6096000" cy="1477295"/>
          </a:xfrm>
          <a:prstGeom prst="rect">
            <a:avLst/>
          </a:prstGeom>
        </p:spPr>
        <p:txBody>
          <a:bodyPr lIns="91408" tIns="45704" rIns="91408" bIns="45704">
            <a:spAutoFit/>
          </a:bodyPr>
          <a:lstStyle/>
          <a:p>
            <a:r>
              <a:rPr lang="ru-RU" dirty="0" smtClean="0"/>
              <a:t>Задача по созданию сервисной модели оказания поддержки МСП реализована.</a:t>
            </a:r>
          </a:p>
          <a:p>
            <a:endParaRPr lang="ru-RU" dirty="0" smtClean="0"/>
          </a:p>
          <a:p>
            <a:r>
              <a:rPr lang="ru-RU" dirty="0" smtClean="0"/>
              <a:t>«Одно окно» для бизнеса сформировано на базе</a:t>
            </a:r>
          </a:p>
          <a:p>
            <a:r>
              <a:rPr lang="ru-RU" dirty="0" smtClean="0"/>
              <a:t>АНО АО «Агентство регионального развития»</a:t>
            </a:r>
            <a:endParaRPr lang="ru-RU" dirty="0"/>
          </a:p>
        </p:txBody>
      </p:sp>
      <p:sp>
        <p:nvSpPr>
          <p:cNvPr id="7" name="CustomShape 2"/>
          <p:cNvSpPr/>
          <p:nvPr/>
        </p:nvSpPr>
        <p:spPr>
          <a:xfrm>
            <a:off x="11564703" y="6448355"/>
            <a:ext cx="359748" cy="29017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3670" tIns="21835" rIns="43670" bIns="21835"/>
          <a:lstStyle/>
          <a:p>
            <a:pPr algn="ctr">
              <a:lnSpc>
                <a:spcPct val="100000"/>
              </a:lnSpc>
            </a:pPr>
            <a:r>
              <a:rPr lang="ru-RU" sz="1500" b="1" dirty="0">
                <a:solidFill>
                  <a:srgbClr val="FFFFFF"/>
                </a:solidFill>
              </a:rPr>
              <a:t>8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66679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Прямоугольник 32"/>
          <p:cNvSpPr/>
          <p:nvPr/>
        </p:nvSpPr>
        <p:spPr>
          <a:xfrm>
            <a:off x="3360256" y="5165897"/>
            <a:ext cx="7852667" cy="530857"/>
          </a:xfrm>
          <a:prstGeom prst="rect">
            <a:avLst/>
          </a:prstGeom>
          <a:solidFill>
            <a:srgbClr val="1826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17" tIns="60958" rIns="121917" bIns="6095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3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Создание системы акселерации субъектов МСП</a:t>
            </a:r>
          </a:p>
        </p:txBody>
      </p:sp>
      <p:sp>
        <p:nvSpPr>
          <p:cNvPr id="34" name="Прямоугольник 33"/>
          <p:cNvSpPr/>
          <p:nvPr/>
        </p:nvSpPr>
        <p:spPr>
          <a:xfrm>
            <a:off x="3360256" y="5749253"/>
            <a:ext cx="7852667" cy="531324"/>
          </a:xfrm>
          <a:prstGeom prst="rect">
            <a:avLst/>
          </a:prstGeom>
          <a:solidFill>
            <a:srgbClr val="1826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17" tIns="60958" rIns="121917" bIns="6095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3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Создание цифровой платформы поддержки производственной и сбытовой деятельности субъектов МСП</a:t>
            </a:r>
          </a:p>
        </p:txBody>
      </p:sp>
      <p:sp>
        <p:nvSpPr>
          <p:cNvPr id="35" name="Прямоугольник 34"/>
          <p:cNvSpPr/>
          <p:nvPr/>
        </p:nvSpPr>
        <p:spPr>
          <a:xfrm>
            <a:off x="669189" y="3252833"/>
            <a:ext cx="2470527" cy="1415484"/>
          </a:xfrm>
          <a:prstGeom prst="rect">
            <a:avLst/>
          </a:prstGeom>
          <a:solidFill>
            <a:srgbClr val="1826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17" tIns="60958" rIns="121917" bIns="6095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3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Популяризация предпринимательства</a:t>
            </a:r>
          </a:p>
        </p:txBody>
      </p:sp>
      <p:sp>
        <p:nvSpPr>
          <p:cNvPr id="36" name="Прямоугольник 35"/>
          <p:cNvSpPr/>
          <p:nvPr/>
        </p:nvSpPr>
        <p:spPr>
          <a:xfrm>
            <a:off x="6051329" y="2781673"/>
            <a:ext cx="2470527" cy="1415484"/>
          </a:xfrm>
          <a:prstGeom prst="rect">
            <a:avLst/>
          </a:prstGeom>
          <a:solidFill>
            <a:srgbClr val="1826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17" tIns="60958" rIns="121917" bIns="6095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3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Расширение доступа субъектов МСП к финансовой поддержке</a:t>
            </a:r>
          </a:p>
        </p:txBody>
      </p:sp>
      <p:sp>
        <p:nvSpPr>
          <p:cNvPr id="37" name="Прямоугольник 36"/>
          <p:cNvSpPr/>
          <p:nvPr/>
        </p:nvSpPr>
        <p:spPr>
          <a:xfrm>
            <a:off x="8742398" y="2546093"/>
            <a:ext cx="2470527" cy="1415484"/>
          </a:xfrm>
          <a:prstGeom prst="rect">
            <a:avLst/>
          </a:prstGeom>
          <a:solidFill>
            <a:srgbClr val="1826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17" tIns="60958" rIns="121917" bIns="6095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3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Модернизация системы поддержки экспортеров</a:t>
            </a:r>
          </a:p>
        </p:txBody>
      </p:sp>
      <p:sp>
        <p:nvSpPr>
          <p:cNvPr id="38" name="Нашивка 37"/>
          <p:cNvSpPr/>
          <p:nvPr/>
        </p:nvSpPr>
        <p:spPr>
          <a:xfrm>
            <a:off x="477166" y="4774659"/>
            <a:ext cx="2883092" cy="291075"/>
          </a:xfrm>
          <a:prstGeom prst="chevron">
            <a:avLst>
              <a:gd name="adj" fmla="val 16949"/>
            </a:avLst>
          </a:prstGeom>
          <a:solidFill>
            <a:srgbClr val="182659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17" tIns="60958" rIns="121917" bIns="6095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2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Идея</a:t>
            </a:r>
          </a:p>
        </p:txBody>
      </p:sp>
      <p:sp>
        <p:nvSpPr>
          <p:cNvPr id="39" name="Нашивка 38"/>
          <p:cNvSpPr/>
          <p:nvPr/>
        </p:nvSpPr>
        <p:spPr>
          <a:xfrm>
            <a:off x="3360256" y="4774659"/>
            <a:ext cx="2684712" cy="291075"/>
          </a:xfrm>
          <a:prstGeom prst="chevron">
            <a:avLst>
              <a:gd name="adj" fmla="val 16949"/>
            </a:avLst>
          </a:prstGeom>
          <a:solidFill>
            <a:srgbClr val="182659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17" tIns="60958" rIns="121917" bIns="6095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Начало бизнеса</a:t>
            </a:r>
            <a:endParaRPr lang="ru-RU" sz="120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0" name="Нашивка 39"/>
          <p:cNvSpPr/>
          <p:nvPr/>
        </p:nvSpPr>
        <p:spPr>
          <a:xfrm>
            <a:off x="6057684" y="4774659"/>
            <a:ext cx="2678355" cy="291075"/>
          </a:xfrm>
          <a:prstGeom prst="chevron">
            <a:avLst>
              <a:gd name="adj" fmla="val 16949"/>
            </a:avLst>
          </a:prstGeom>
          <a:solidFill>
            <a:srgbClr val="182659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17" tIns="60958" rIns="121917" bIns="6095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Устойчивое развитие</a:t>
            </a:r>
            <a:endParaRPr lang="ru-RU" sz="120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1" name="Нашивка 40"/>
          <p:cNvSpPr/>
          <p:nvPr/>
        </p:nvSpPr>
        <p:spPr>
          <a:xfrm>
            <a:off x="8742396" y="4774659"/>
            <a:ext cx="2679984" cy="291075"/>
          </a:xfrm>
          <a:prstGeom prst="chevron">
            <a:avLst>
              <a:gd name="adj" fmla="val 16949"/>
            </a:avLst>
          </a:prstGeom>
          <a:solidFill>
            <a:srgbClr val="182659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17" tIns="60958" rIns="121917" bIns="6095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2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Экспорт</a:t>
            </a:r>
          </a:p>
        </p:txBody>
      </p:sp>
      <p:sp>
        <p:nvSpPr>
          <p:cNvPr id="42" name="Прямоугольник 41"/>
          <p:cNvSpPr/>
          <p:nvPr/>
        </p:nvSpPr>
        <p:spPr>
          <a:xfrm>
            <a:off x="3360259" y="3738120"/>
            <a:ext cx="2470527" cy="694617"/>
          </a:xfrm>
          <a:prstGeom prst="rect">
            <a:avLst/>
          </a:prstGeom>
          <a:solidFill>
            <a:srgbClr val="1826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17" tIns="60958" rIns="121917" bIns="6095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3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Система поддержки фермеров и развитие сельской кооперации</a:t>
            </a:r>
          </a:p>
        </p:txBody>
      </p:sp>
      <p:sp>
        <p:nvSpPr>
          <p:cNvPr id="43" name="Прямоугольник 42"/>
          <p:cNvSpPr/>
          <p:nvPr/>
        </p:nvSpPr>
        <p:spPr>
          <a:xfrm>
            <a:off x="3360259" y="2889847"/>
            <a:ext cx="2470527" cy="822024"/>
          </a:xfrm>
          <a:prstGeom prst="rect">
            <a:avLst/>
          </a:prstGeom>
          <a:solidFill>
            <a:srgbClr val="1826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17" tIns="60958" rIns="121917" bIns="6095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3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Улучшение </a:t>
            </a:r>
            <a:br>
              <a:rPr lang="ru-RU" sz="13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ru-RU" sz="13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условий </a:t>
            </a:r>
            <a:r>
              <a:rPr lang="ru-RU" sz="13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ведения предпринимательской деятельности</a:t>
            </a:r>
          </a:p>
        </p:txBody>
      </p:sp>
      <p:sp>
        <p:nvSpPr>
          <p:cNvPr id="45" name="Прямоугольник 44"/>
          <p:cNvSpPr/>
          <p:nvPr/>
        </p:nvSpPr>
        <p:spPr>
          <a:xfrm>
            <a:off x="0" y="122269"/>
            <a:ext cx="12192000" cy="509009"/>
          </a:xfrm>
          <a:prstGeom prst="rect">
            <a:avLst/>
          </a:prstGeom>
          <a:solidFill>
            <a:schemeClr val="bg1">
              <a:lumMod val="65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00" r="32720" b="34880"/>
          <a:stretch/>
        </p:blipFill>
        <p:spPr>
          <a:xfrm>
            <a:off x="11030696" y="1673"/>
            <a:ext cx="672073" cy="750440"/>
          </a:xfrm>
          <a:prstGeom prst="rect">
            <a:avLst/>
          </a:prstGeom>
        </p:spPr>
      </p:pic>
      <p:sp>
        <p:nvSpPr>
          <p:cNvPr id="47" name="Title 1"/>
          <p:cNvSpPr txBox="1">
            <a:spLocks/>
          </p:cNvSpPr>
          <p:nvPr/>
        </p:nvSpPr>
        <p:spPr bwMode="auto">
          <a:xfrm>
            <a:off x="143339" y="122268"/>
            <a:ext cx="10369152" cy="509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17" tIns="60958" rIns="121917" bIns="60958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rgbClr val="003C86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3C86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3C86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3C86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3C86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3C86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3C86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3C86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3C86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ru-RU" altLang="ru-RU" sz="1300" b="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 НАЦИОНАЛЬНЫЙ ПРОЕКТ</a:t>
            </a:r>
          </a:p>
          <a:p>
            <a:pPr eaLnBrk="1" hangingPunct="1">
              <a:defRPr/>
            </a:pPr>
            <a:r>
              <a:rPr lang="ru-RU" altLang="ru-RU" sz="13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«</a:t>
            </a:r>
            <a:r>
              <a:rPr lang="ru-RU" sz="13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МАЛЫЙ И СРЕДНИЙ БИЗНЕС И ПОДДЕРЖКА ИНДИВИДУАЛЬНОЙ ПРЕДПРИНИМАТЕЛЬСКОЙ ИНИЦИАТИВЫ</a:t>
            </a:r>
            <a:r>
              <a:rPr lang="ru-RU" altLang="ru-RU" sz="13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»</a:t>
            </a:r>
            <a:endParaRPr lang="ru-RU" altLang="ru-RU" sz="1300" b="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0" name="Нашивка 19"/>
          <p:cNvSpPr/>
          <p:nvPr/>
        </p:nvSpPr>
        <p:spPr>
          <a:xfrm>
            <a:off x="719403" y="1624565"/>
            <a:ext cx="10753195" cy="60960"/>
          </a:xfrm>
          <a:prstGeom prst="chevron">
            <a:avLst>
              <a:gd name="adj" fmla="val 16949"/>
            </a:avLst>
          </a:prstGeom>
          <a:solidFill>
            <a:srgbClr val="182659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17" tIns="60958" rIns="121917" bIns="6095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20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Овал 2"/>
          <p:cNvSpPr/>
          <p:nvPr/>
        </p:nvSpPr>
        <p:spPr>
          <a:xfrm>
            <a:off x="1858655" y="1559036"/>
            <a:ext cx="192021" cy="192021"/>
          </a:xfrm>
          <a:prstGeom prst="ellipse">
            <a:avLst/>
          </a:prstGeom>
          <a:solidFill>
            <a:srgbClr val="D1D4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2" name="Овал 21"/>
          <p:cNvSpPr/>
          <p:nvPr/>
        </p:nvSpPr>
        <p:spPr>
          <a:xfrm>
            <a:off x="10036595" y="1559036"/>
            <a:ext cx="192021" cy="192021"/>
          </a:xfrm>
          <a:prstGeom prst="ellipse">
            <a:avLst/>
          </a:prstGeom>
          <a:solidFill>
            <a:srgbClr val="D1D4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6" name="Title 1"/>
          <p:cNvSpPr txBox="1">
            <a:spLocks/>
          </p:cNvSpPr>
          <p:nvPr/>
        </p:nvSpPr>
        <p:spPr bwMode="auto">
          <a:xfrm>
            <a:off x="1295468" y="774643"/>
            <a:ext cx="1248136" cy="1004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17" tIns="60958" rIns="121917" bIns="60958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rgbClr val="003C86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3C86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3C86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3C86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3C86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3C86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3C86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3C86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3C86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sz="2700" dirty="0">
                <a:solidFill>
                  <a:srgbClr val="182659"/>
                </a:solidFill>
                <a:latin typeface="Arial" charset="0"/>
                <a:ea typeface="Arial" charset="0"/>
                <a:cs typeface="Arial" charset="0"/>
              </a:rPr>
              <a:t>19,2</a:t>
            </a:r>
            <a:r>
              <a:rPr lang="ru-RU" altLang="ru-RU" sz="1300" dirty="0">
                <a:solidFill>
                  <a:srgbClr val="182659"/>
                </a:solidFill>
                <a:latin typeface="Arial" charset="0"/>
                <a:ea typeface="Arial" charset="0"/>
                <a:cs typeface="Arial" charset="0"/>
              </a:rPr>
              <a:t> млн чел</a:t>
            </a:r>
            <a:endParaRPr lang="ru-RU" altLang="ru-RU" sz="1300" b="0" dirty="0">
              <a:solidFill>
                <a:srgbClr val="182659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8" name="Title 1"/>
          <p:cNvSpPr txBox="1">
            <a:spLocks/>
          </p:cNvSpPr>
          <p:nvPr/>
        </p:nvSpPr>
        <p:spPr bwMode="auto">
          <a:xfrm>
            <a:off x="9508536" y="774643"/>
            <a:ext cx="1248136" cy="1004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17" tIns="60958" rIns="121917" bIns="60958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rgbClr val="003C86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3C86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3C86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3C86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3C86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3C86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3C86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3C86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3C86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sz="2700" dirty="0">
                <a:solidFill>
                  <a:srgbClr val="182659"/>
                </a:solidFill>
                <a:latin typeface="Arial" charset="0"/>
                <a:ea typeface="Arial" charset="0"/>
                <a:cs typeface="Arial" charset="0"/>
              </a:rPr>
              <a:t>25</a:t>
            </a:r>
          </a:p>
          <a:p>
            <a:pPr algn="ctr" eaLnBrk="1" hangingPunct="1">
              <a:defRPr/>
            </a:pPr>
            <a:r>
              <a:rPr lang="ru-RU" altLang="ru-RU" sz="1300" dirty="0">
                <a:solidFill>
                  <a:srgbClr val="182659"/>
                </a:solidFill>
                <a:latin typeface="Arial" charset="0"/>
                <a:ea typeface="Arial" charset="0"/>
                <a:cs typeface="Arial" charset="0"/>
              </a:rPr>
              <a:t>млн чел</a:t>
            </a:r>
            <a:endParaRPr lang="ru-RU" altLang="ru-RU" sz="1300" b="0" dirty="0">
              <a:solidFill>
                <a:srgbClr val="182659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9" name="Title 1"/>
          <p:cNvSpPr txBox="1">
            <a:spLocks/>
          </p:cNvSpPr>
          <p:nvPr/>
        </p:nvSpPr>
        <p:spPr bwMode="auto">
          <a:xfrm>
            <a:off x="1330597" y="1795446"/>
            <a:ext cx="1248136" cy="3246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17" tIns="60958" rIns="121917" bIns="60958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rgbClr val="003C86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3C86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3C86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3C86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3C86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3C86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3C86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3C86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3C86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sz="1300" dirty="0">
                <a:solidFill>
                  <a:srgbClr val="7F87A7"/>
                </a:solidFill>
                <a:latin typeface="Arial" charset="0"/>
                <a:ea typeface="Arial" charset="0"/>
                <a:cs typeface="Arial" charset="0"/>
              </a:rPr>
              <a:t>2018</a:t>
            </a:r>
            <a:endParaRPr lang="ru-RU" altLang="ru-RU" sz="1300" b="0" dirty="0">
              <a:solidFill>
                <a:srgbClr val="7F87A7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0" name="Title 1"/>
          <p:cNvSpPr txBox="1">
            <a:spLocks/>
          </p:cNvSpPr>
          <p:nvPr/>
        </p:nvSpPr>
        <p:spPr bwMode="auto">
          <a:xfrm>
            <a:off x="9508536" y="1795446"/>
            <a:ext cx="1248136" cy="3246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17" tIns="60958" rIns="121917" bIns="60958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rgbClr val="003C86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3C86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3C86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3C86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3C86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3C86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3C86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3C86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3C86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sz="1300" dirty="0">
                <a:solidFill>
                  <a:srgbClr val="7F87A7"/>
                </a:solidFill>
                <a:latin typeface="Arial" charset="0"/>
                <a:ea typeface="Arial" charset="0"/>
                <a:cs typeface="Arial" charset="0"/>
              </a:rPr>
              <a:t>2024</a:t>
            </a:r>
            <a:endParaRPr lang="ru-RU" altLang="ru-RU" sz="1300" b="0" dirty="0">
              <a:solidFill>
                <a:srgbClr val="7F87A7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5308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3" y="0"/>
            <a:ext cx="1219993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045" y="1910377"/>
            <a:ext cx="9505183" cy="34915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17735" y="1130760"/>
            <a:ext cx="1005095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atin typeface="Myriad Pro" panose="020B0503030403020204" pitchFamily="34" charset="0"/>
              </a:rPr>
              <a:t>Идея по созданию «единого окна» на федеральном уровне </a:t>
            </a:r>
            <a:endParaRPr lang="ru-RU" sz="2800" b="1" dirty="0">
              <a:latin typeface="Myriad Pro" panose="020B0503030403020204" pitchFamily="34" charset="0"/>
            </a:endParaRPr>
          </a:p>
        </p:txBody>
      </p:sp>
      <p:sp>
        <p:nvSpPr>
          <p:cNvPr id="5" name="CustomShape 2"/>
          <p:cNvSpPr/>
          <p:nvPr/>
        </p:nvSpPr>
        <p:spPr>
          <a:xfrm>
            <a:off x="11564703" y="6448355"/>
            <a:ext cx="359748" cy="29017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3686" tIns="21843" rIns="43686" bIns="21843"/>
          <a:lstStyle/>
          <a:p>
            <a:pPr algn="ctr">
              <a:lnSpc>
                <a:spcPct val="100000"/>
              </a:lnSpc>
            </a:pPr>
            <a:r>
              <a:rPr lang="ru-RU" sz="1500" b="1" dirty="0" smtClean="0">
                <a:solidFill>
                  <a:srgbClr val="FFFFFF"/>
                </a:solidFill>
              </a:rPr>
              <a:t>10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71987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9517</TotalTime>
  <Words>1706</Words>
  <Application>Microsoft Office PowerPoint</Application>
  <PresentationFormat>Широкоэкранный</PresentationFormat>
  <Paragraphs>373</Paragraphs>
  <Slides>24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24</vt:i4>
      </vt:variant>
    </vt:vector>
  </HeadingPairs>
  <TitlesOfParts>
    <vt:vector size="36" baseType="lpstr">
      <vt:lpstr>Arial</vt:lpstr>
      <vt:lpstr>Calibri</vt:lpstr>
      <vt:lpstr>Calibri</vt:lpstr>
      <vt:lpstr>Calibri Light</vt:lpstr>
      <vt:lpstr>DejaVu Sans</vt:lpstr>
      <vt:lpstr>Myriad Pro</vt:lpstr>
      <vt:lpstr>Roboto Slab</vt:lpstr>
      <vt:lpstr>StarSymbol</vt:lpstr>
      <vt:lpstr>Times New Roman</vt:lpstr>
      <vt:lpstr>Тема Office</vt:lpstr>
      <vt:lpstr>Office Theme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Пользователь</cp:lastModifiedBy>
  <cp:revision>114</cp:revision>
  <dcterms:created xsi:type="dcterms:W3CDTF">2019-04-25T09:45:37Z</dcterms:created>
  <dcterms:modified xsi:type="dcterms:W3CDTF">2019-11-14T07:53:11Z</dcterms:modified>
</cp:coreProperties>
</file>