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8" r:id="rId4"/>
  </p:sldMasterIdLst>
  <p:notesMasterIdLst>
    <p:notesMasterId r:id="rId23"/>
  </p:notesMasterIdLst>
  <p:handoutMasterIdLst>
    <p:handoutMasterId r:id="rId24"/>
  </p:handoutMasterIdLst>
  <p:sldIdLst>
    <p:sldId id="335" r:id="rId5"/>
    <p:sldId id="343" r:id="rId6"/>
    <p:sldId id="360" r:id="rId7"/>
    <p:sldId id="361" r:id="rId8"/>
    <p:sldId id="362" r:id="rId9"/>
    <p:sldId id="363" r:id="rId10"/>
    <p:sldId id="364" r:id="rId11"/>
    <p:sldId id="365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74" r:id="rId20"/>
    <p:sldId id="376" r:id="rId21"/>
    <p:sldId id="366" r:id="rId2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579CEE9-32CF-4CEB-9D14-1118AF58DF08}">
          <p14:sldIdLst>
            <p14:sldId id="335"/>
            <p14:sldId id="343"/>
            <p14:sldId id="360"/>
            <p14:sldId id="361"/>
            <p14:sldId id="362"/>
            <p14:sldId id="363"/>
            <p14:sldId id="364"/>
            <p14:sldId id="365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6"/>
            <p14:sldId id="3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7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CC"/>
    <a:srgbClr val="A9D4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226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3672"/>
        <p:guide pos="3840"/>
      </p:guideLst>
    </p:cSldViewPr>
  </p:slideViewPr>
  <p:outlineViewPr>
    <p:cViewPr>
      <p:scale>
        <a:sx n="33" d="100"/>
        <a:sy n="33" d="100"/>
      </p:scale>
      <p:origin x="0" y="-1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28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12A462D-2CD7-4119-8379-8F7BD79ADC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A200AE-0F4E-4C3B-AB0E-3E1AB02D37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D5EF1-2728-44A7-8D2B-24608357EF03}" type="datetime1">
              <a:rPr lang="ru-RU" smtClean="0"/>
              <a:t>20.06.2022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9F38FD6-0223-4EA8-A593-2430127516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7D1CFA-5557-42F6-AF76-1530D8B266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EA09B-6DF3-4C2B-B587-9178CE67E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356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41566-D8BE-430F-9234-115315503FC7}" type="datetime1">
              <a:rPr lang="ru-RU" smtClean="0"/>
              <a:pPr/>
              <a:t>20.06.2022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9C7E07-3C67-C64C-8DA0-0404F630397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401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523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076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576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972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824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828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01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4234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655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64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773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88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138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761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526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309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872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E31DFB3-42E8-9540-92FB-4AE3F4203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"/>
            <a:ext cx="11158847" cy="58248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ru-RU" noProof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13C1B90-0A14-7B4B-B05B-357A6A88291E}"/>
              </a:ext>
            </a:extLst>
          </p:cNvPr>
          <p:cNvCxnSpPr>
            <a:cxnSpLocks/>
          </p:cNvCxnSpPr>
          <p:nvPr userDrawn="1"/>
        </p:nvCxnSpPr>
        <p:spPr>
          <a:xfrm>
            <a:off x="1036261" y="4159793"/>
            <a:ext cx="10122586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Объект 10">
            <a:extLst>
              <a:ext uri="{FF2B5EF4-FFF2-40B4-BE49-F238E27FC236}">
                <a16:creationId xmlns:a16="http://schemas.microsoft.com/office/drawing/2014/main" id="{90097E88-8912-8A4F-9D00-BDA132434F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3153" y="4728131"/>
            <a:ext cx="7806047" cy="281164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600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58E2CE6-6A25-40B9-BD31-82C7507389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6313" y="1656344"/>
            <a:ext cx="7805737" cy="2113466"/>
          </a:xfrm>
          <a:prstGeom prst="rect">
            <a:avLst/>
          </a:prstGeo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2 столбц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3">
            <a:extLst>
              <a:ext uri="{FF2B5EF4-FFF2-40B4-BE49-F238E27FC236}">
                <a16:creationId xmlns:a16="http://schemas.microsoft.com/office/drawing/2014/main" id="{91C010F4-E1E5-354F-9B4A-6253D3DC2F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6641" y="3044590"/>
            <a:ext cx="4868860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id="{C2F7C8C0-EB32-3C44-930E-DE05403C543A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285649" y="3044590"/>
            <a:ext cx="4868860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E06473F2-000A-7C44-9048-A0C0D4B65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6A0597E-7AE3-F242-9DDF-F678A5E11458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4">
            <a:extLst>
              <a:ext uri="{FF2B5EF4-FFF2-40B4-BE49-F238E27FC236}">
                <a16:creationId xmlns:a16="http://schemas.microsoft.com/office/drawing/2014/main" id="{EAB7162A-656B-3447-976F-951853C325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1616" y="2328554"/>
            <a:ext cx="4963884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4" name="Текст 4">
            <a:extLst>
              <a:ext uri="{FF2B5EF4-FFF2-40B4-BE49-F238E27FC236}">
                <a16:creationId xmlns:a16="http://schemas.microsoft.com/office/drawing/2014/main" id="{C8B98E47-9A5A-E54C-A093-86D516AAD0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8199" y="2328554"/>
            <a:ext cx="4868860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E274C5-9C2D-4A46-AEAE-9DBE1C41747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419017-8DD9-4B28-B0F1-E82FFB8C1DF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0BFF08-A844-4449-9EC2-5B6B6C2D62A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73675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3 столбц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3">
            <a:extLst>
              <a:ext uri="{FF2B5EF4-FFF2-40B4-BE49-F238E27FC236}">
                <a16:creationId xmlns:a16="http://schemas.microsoft.com/office/drawing/2014/main" id="{2476683E-62F2-7746-A136-3A729C70D88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6641" y="3052691"/>
            <a:ext cx="3078159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id="{5EF5BDE3-656A-414E-BE18-702CA738A9D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039099" y="3044590"/>
            <a:ext cx="3115409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id="{0EAADDF0-090D-2C4F-BE2D-160C2C55029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539760" y="3044590"/>
            <a:ext cx="3115409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3E0EAFBC-DE77-7648-95EC-91DDA529FA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E2A16A97-402E-8040-9B48-1B6ED23ABC4F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Текст 4">
            <a:extLst>
              <a:ext uri="{FF2B5EF4-FFF2-40B4-BE49-F238E27FC236}">
                <a16:creationId xmlns:a16="http://schemas.microsoft.com/office/drawing/2014/main" id="{B4BD319C-69C3-3D46-977C-F80FD35E3C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1616" y="2328554"/>
            <a:ext cx="3173184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4">
            <a:extLst>
              <a:ext uri="{FF2B5EF4-FFF2-40B4-BE49-F238E27FC236}">
                <a16:creationId xmlns:a16="http://schemas.microsoft.com/office/drawing/2014/main" id="{4F6FB95E-AD0D-3843-8241-AB907F5915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66252" y="2328554"/>
            <a:ext cx="3115409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4">
            <a:extLst>
              <a:ext uri="{FF2B5EF4-FFF2-40B4-BE49-F238E27FC236}">
                <a16:creationId xmlns:a16="http://schemas.microsoft.com/office/drawing/2014/main" id="{CC85BB87-C622-304F-9F58-8716188AA5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33114" y="2328554"/>
            <a:ext cx="3115409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C6B0B5-56D6-429D-BC3A-5E501EDADA8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88DFE9-DB89-4EB9-9FB1-D484EC0C1B5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0C09F4-4087-4A1E-B8B8-85A748DC901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38980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80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5D6FA74B-53F8-584F-85D3-47FB14D40E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DC152369-C198-1E48-8F65-F6AC0534DFF6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id="{BC8921E4-02B0-3748-9844-933F710058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321923"/>
            <a:ext cx="4876800" cy="3825952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43048678-0BD6-C448-8690-BD61FC6095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48400" y="2286000"/>
            <a:ext cx="4876800" cy="2746375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AAC8134C-ADB9-4E1C-97DD-12E5DE2C775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7A0C24D-14BB-46C9-A4C2-DB15E4FB9B2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033D085-5F13-41E2-9C46-08E3E2846C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33889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B35C0DBA-B958-984A-8540-551D3604D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7107" y="999068"/>
            <a:ext cx="48768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id="{0C9ECF50-A899-D84A-8DA7-545D7B1945C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57107" y="2286003"/>
            <a:ext cx="4876800" cy="2332729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0C23E260-2F88-C54F-893E-80966D14934A}"/>
              </a:ext>
            </a:extLst>
          </p:cNvPr>
          <p:cNvCxnSpPr>
            <a:cxnSpLocks/>
          </p:cNvCxnSpPr>
          <p:nvPr userDrawn="1"/>
        </p:nvCxnSpPr>
        <p:spPr>
          <a:xfrm>
            <a:off x="6261560" y="1869925"/>
            <a:ext cx="4872347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141785DC-164D-344A-8D61-85C59CABEC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90600"/>
            <a:ext cx="4837176" cy="483717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9" name="Объект 13">
            <a:extLst>
              <a:ext uri="{FF2B5EF4-FFF2-40B4-BE49-F238E27FC236}">
                <a16:creationId xmlns:a16="http://schemas.microsoft.com/office/drawing/2014/main" id="{8B57D363-927D-CE43-AD8A-2F5E6CC59E9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57107" y="4659581"/>
            <a:ext cx="4876800" cy="543031"/>
          </a:xfrm>
          <a:prstGeom prst="rect">
            <a:avLst/>
          </a:prstGeom>
        </p:spPr>
        <p:txBody>
          <a:bodyPr lIns="0" tIns="0" rIns="0" bIns="0" rtlCol="0" anchor="t"/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DB2FDBC3-20E9-45B6-850D-2F34EA22D1B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BC17A152-7FD0-42FA-9937-8667D4B7515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B687AABD-BCAB-4325-8510-954CAAD92A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1854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7687ADE-BAA9-634F-96B8-ACF4EE9BD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6836"/>
            <a:ext cx="11158847" cy="58248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FC26CF-26CC-354C-BB60-AD3E01D575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286000"/>
            <a:ext cx="7810499" cy="2904530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lnSpc>
                <a:spcPct val="100000"/>
              </a:lnSpc>
              <a:buNone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BEC4E73-6A9F-2F46-89D1-559CE56C12BE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88BFD865-74BB-5B40-8DA8-7D7B921A75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9" name="Дата 8">
            <a:extLst>
              <a:ext uri="{FF2B5EF4-FFF2-40B4-BE49-F238E27FC236}">
                <a16:creationId xmlns:a16="http://schemas.microsoft.com/office/drawing/2014/main" id="{5A4B708A-874B-4F75-A235-6908EB43FA8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13" name="Нижний колонтитул 12">
            <a:extLst>
              <a:ext uri="{FF2B5EF4-FFF2-40B4-BE49-F238E27FC236}">
                <a16:creationId xmlns:a16="http://schemas.microsoft.com/office/drawing/2014/main" id="{71D589B3-67A1-4B39-9EEF-2FB7AB10EC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F5D91E6B-55B5-4092-AD3B-F7E1FD00459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1163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B35C0DBA-B958-984A-8540-551D3604D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48768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id="{0C9ECF50-A899-D84A-8DA7-545D7B1945C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28700" y="2286003"/>
            <a:ext cx="4876800" cy="3568696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0C23E260-2F88-C54F-893E-80966D14934A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69925"/>
            <a:ext cx="4872347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141785DC-164D-344A-8D61-85C59CABEC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54824" y="990600"/>
            <a:ext cx="4837176" cy="483717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AAE1D3B9-B2D1-4927-BE44-8408FBD84C0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67447116-BCE7-456E-88B8-96ADC76E5FC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03B6347-A35F-4216-9988-7393E598E1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26016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6FD808B2-C5CA-FE45-B556-461D856BF7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425CA9F-967F-1545-8E32-09F4DB0F04F6}"/>
              </a:ext>
            </a:extLst>
          </p:cNvPr>
          <p:cNvCxnSpPr>
            <a:cxnSpLocks/>
          </p:cNvCxnSpPr>
          <p:nvPr userDrawn="1"/>
        </p:nvCxnSpPr>
        <p:spPr>
          <a:xfrm flipV="1">
            <a:off x="1044475" y="1862667"/>
            <a:ext cx="10103049" cy="867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69DD4EBD-237B-7245-A9C2-A37674E23E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</p:spTree>
    <p:extLst>
      <p:ext uri="{BB962C8B-B14F-4D97-AF65-F5344CB8AC3E}">
        <p14:creationId xmlns:p14="http://schemas.microsoft.com/office/powerpoint/2010/main" val="2681577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BA6D65B-10A2-D743-9FFA-D14B8696F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6836"/>
            <a:ext cx="11158847" cy="58248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0" name="Заполнитель диаграммы 3">
            <a:extLst>
              <a:ext uri="{FF2B5EF4-FFF2-40B4-BE49-F238E27FC236}">
                <a16:creationId xmlns:a16="http://schemas.microsoft.com/office/drawing/2014/main" id="{FCB9F5CF-0F1D-284B-B997-AC308FED47B9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951345" y="2286000"/>
            <a:ext cx="9145155" cy="316492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5652B48-7CDD-5645-B29B-54727CA5FF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C0F4C76-2690-7448-8D03-9692C2BB1016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Дата 4">
            <a:extLst>
              <a:ext uri="{FF2B5EF4-FFF2-40B4-BE49-F238E27FC236}">
                <a16:creationId xmlns:a16="http://schemas.microsoft.com/office/drawing/2014/main" id="{BA1C09B5-CD25-4B65-9120-D8EBD79ABC8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6281DE-BBF4-4AA1-B110-DC418232A01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39333A-6926-414D-9C9D-B62395A38A8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53965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6" pos="63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855E5B9-5A63-2D46-8653-3FD1F538F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4453"/>
            <a:ext cx="11158847" cy="58248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id="{03FB492B-801F-1741-BD1B-89F9C6BFF0EC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1028700" y="2423161"/>
            <a:ext cx="9067800" cy="222740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774545B3-0290-D848-BDB5-811BC52BD4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10096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3709460-09E4-854A-889B-491A934DE40F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Дата 5">
            <a:extLst>
              <a:ext uri="{FF2B5EF4-FFF2-40B4-BE49-F238E27FC236}">
                <a16:creationId xmlns:a16="http://schemas.microsoft.com/office/drawing/2014/main" id="{0F749A19-BE29-4599-ABBE-E7C61FF9EE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98F30C11-6611-47E2-9CF7-8EE77F4CD10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5AF710E8-4CE9-4D79-8121-DD559D321E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13503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6" pos="63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6A99595-F780-594B-8C36-E4E5AF5E1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6836"/>
            <a:ext cx="11158847" cy="58248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4AFB169-81B7-454B-BE19-407333C86F3B}"/>
              </a:ext>
            </a:extLst>
          </p:cNvPr>
          <p:cNvCxnSpPr>
            <a:cxnSpLocks/>
          </p:cNvCxnSpPr>
          <p:nvPr userDrawn="1"/>
        </p:nvCxnSpPr>
        <p:spPr>
          <a:xfrm>
            <a:off x="2184935" y="1874704"/>
            <a:ext cx="8973912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id="{8BFC26CF-26CC-354C-BB60-AD3E01D575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304344"/>
            <a:ext cx="7810500" cy="2989263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lnSpc>
                <a:spcPct val="150000"/>
              </a:lnSpc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A06611-233D-45FA-A146-AB9D4F4A78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525" y="978781"/>
            <a:ext cx="1589372" cy="1325563"/>
          </a:xfrm>
          <a:prstGeom prst="rect">
            <a:avLst/>
          </a:prstGeom>
        </p:spPr>
        <p:txBody>
          <a:bodyPr rtlCol="0"/>
          <a:lstStyle>
            <a:lvl1pPr>
              <a:defRPr sz="20000"/>
            </a:lvl1pPr>
          </a:lstStyle>
          <a:p>
            <a:pPr rtl="0"/>
            <a:r>
              <a:rPr lang="ru-RU" noProof="0"/>
              <a:t>"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94887C6-2D97-4388-AA65-CEEA6591BFB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F84EFA-1D77-40D3-B5AC-6652DC26F0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713CA07C-1BC2-4B16-8557-27C373CFCE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26144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EFAD8BFA-14F6-F54A-AB64-29F9F7616A7D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4640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Текст 4">
            <a:extLst>
              <a:ext uri="{FF2B5EF4-FFF2-40B4-BE49-F238E27FC236}">
                <a16:creationId xmlns:a16="http://schemas.microsoft.com/office/drawing/2014/main" id="{15B9E731-6B9B-024E-9360-F9F34CC663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4313437"/>
            <a:ext cx="1828800" cy="401220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800" b="1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0" name="Текст 4">
            <a:extLst>
              <a:ext uri="{FF2B5EF4-FFF2-40B4-BE49-F238E27FC236}">
                <a16:creationId xmlns:a16="http://schemas.microsoft.com/office/drawing/2014/main" id="{FD3D9C96-2F42-E545-BD97-AC8568E2F4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4752757"/>
            <a:ext cx="1828800" cy="552450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1" name="Текст 4">
            <a:extLst>
              <a:ext uri="{FF2B5EF4-FFF2-40B4-BE49-F238E27FC236}">
                <a16:creationId xmlns:a16="http://schemas.microsoft.com/office/drawing/2014/main" id="{892AA37C-BA0F-9C4F-B098-EDFE391C47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84600" y="4332486"/>
            <a:ext cx="1828800" cy="40122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800" b="1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id="{EEAAAC92-F1DA-6847-8D56-1ACCD5E3B0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4600" y="4752757"/>
            <a:ext cx="1828800" cy="552450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id="{F4E4153D-E2B3-7D4A-8D92-FF6597B2FB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31512" y="4313436"/>
            <a:ext cx="1828800" cy="42027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800" b="1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id="{0D6B703A-5BF6-744F-A3D3-C65E3F8B3B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31512" y="4752757"/>
            <a:ext cx="1828800" cy="55245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id="{982A9FE5-981A-B340-B8F8-D2DB83C196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96400" y="4332486"/>
            <a:ext cx="1828800" cy="42027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800" b="1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id="{594B2391-B4C8-5542-8285-39BAD874EC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96400" y="4752757"/>
            <a:ext cx="1828800" cy="55245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7" name="Рисунок 25">
            <a:extLst>
              <a:ext uri="{FF2B5EF4-FFF2-40B4-BE49-F238E27FC236}">
                <a16:creationId xmlns:a16="http://schemas.microsoft.com/office/drawing/2014/main" id="{A2D87BC1-884E-CD4E-BABF-B7AF4DF7869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8700" y="2308936"/>
            <a:ext cx="1828800" cy="183159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8" name="Рисунок 25">
            <a:extLst>
              <a:ext uri="{FF2B5EF4-FFF2-40B4-BE49-F238E27FC236}">
                <a16:creationId xmlns:a16="http://schemas.microsoft.com/office/drawing/2014/main" id="{DB0763B3-E65F-8A47-AA7C-C9A56C50600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784600" y="2308936"/>
            <a:ext cx="1828800" cy="183159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9" name="Рисунок 25">
            <a:extLst>
              <a:ext uri="{FF2B5EF4-FFF2-40B4-BE49-F238E27FC236}">
                <a16:creationId xmlns:a16="http://schemas.microsoft.com/office/drawing/2014/main" id="{1E0F47CF-6DE7-F745-B9D8-55421009AF4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540500" y="2308936"/>
            <a:ext cx="1828800" cy="183159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0" name="Рисунок 25">
            <a:extLst>
              <a:ext uri="{FF2B5EF4-FFF2-40B4-BE49-F238E27FC236}">
                <a16:creationId xmlns:a16="http://schemas.microsoft.com/office/drawing/2014/main" id="{B4621956-6AB4-E346-8900-9AE2A51ADBC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296400" y="2314278"/>
            <a:ext cx="1828800" cy="183159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3B64062A-6292-0441-95CB-9A91F49DB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383883EC-FACE-4093-9976-8B0D4C8BEBC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E2611EE2-9C8D-405E-9ABF-8EFD1E1D6BB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FE126EB-13BB-4830-A999-3778C11747A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23963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 userDrawn="1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8" orient="horz" pos="3072" userDrawn="1">
          <p15:clr>
            <a:srgbClr val="FBAE40"/>
          </p15:clr>
        </p15:guide>
        <p15:guide id="13" pos="6384" userDrawn="1">
          <p15:clr>
            <a:srgbClr val="FBAE40"/>
          </p15:clr>
        </p15:guide>
        <p15:guide id="14" orient="horz" pos="321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A116A2E3-682D-BD4F-9FC9-4546B0C9A1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ru-RU" noProof="0"/>
              <a:t>Щелкните, чтобы изменить</a:t>
            </a: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ED64AC08-85A6-6F44-88B4-3FAE91B70C1B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Текст 4">
            <a:extLst>
              <a:ext uri="{FF2B5EF4-FFF2-40B4-BE49-F238E27FC236}">
                <a16:creationId xmlns:a16="http://schemas.microsoft.com/office/drawing/2014/main" id="{2D1056DE-470B-C64D-99AE-5039A021EC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1616" y="2328553"/>
            <a:ext cx="2286000" cy="911029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id="{4ADA9C53-0DC4-4D43-B80C-9B0A9E0EBD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6672" y="2328553"/>
            <a:ext cx="2286000" cy="911029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8" name="Текст 4">
            <a:extLst>
              <a:ext uri="{FF2B5EF4-FFF2-40B4-BE49-F238E27FC236}">
                <a16:creationId xmlns:a16="http://schemas.microsoft.com/office/drawing/2014/main" id="{F8E68047-DF25-AB45-A0F0-F4DFE23516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06672" y="3336211"/>
            <a:ext cx="2286000" cy="2490992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1" name="Текст 4">
            <a:extLst>
              <a:ext uri="{FF2B5EF4-FFF2-40B4-BE49-F238E27FC236}">
                <a16:creationId xmlns:a16="http://schemas.microsoft.com/office/drawing/2014/main" id="{61DB1B27-14E7-1549-BDAA-6DD31A1B1F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39200" y="2328553"/>
            <a:ext cx="2286000" cy="911029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2" name="Текст 4">
            <a:extLst>
              <a:ext uri="{FF2B5EF4-FFF2-40B4-BE49-F238E27FC236}">
                <a16:creationId xmlns:a16="http://schemas.microsoft.com/office/drawing/2014/main" id="{69D66743-22F2-C84F-9FD2-F350766D6C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39200" y="3331030"/>
            <a:ext cx="2286000" cy="246653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3" name="Текст 4">
            <a:extLst>
              <a:ext uri="{FF2B5EF4-FFF2-40B4-BE49-F238E27FC236}">
                <a16:creationId xmlns:a16="http://schemas.microsoft.com/office/drawing/2014/main" id="{4A38EF55-8739-4A40-A228-67296EA938B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74144" y="2328553"/>
            <a:ext cx="2286000" cy="911029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4" name="Текст 4">
            <a:extLst>
              <a:ext uri="{FF2B5EF4-FFF2-40B4-BE49-F238E27FC236}">
                <a16:creationId xmlns:a16="http://schemas.microsoft.com/office/drawing/2014/main" id="{268DC74C-B0F9-2649-BEC3-BBA0BD7376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57921" y="3331029"/>
            <a:ext cx="2286000" cy="2466537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B1422B-E6C5-43B2-9F2B-DECEB38121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8377" y="3331029"/>
            <a:ext cx="2286000" cy="2466975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40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C81DA9-1713-43A7-A2CF-A9525B11AF43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 rtlCol="0"/>
          <a:lstStyle/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76A8F0-5D79-4C8A-9966-308409EB26B0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 rtlCol="0"/>
          <a:lstStyle/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F85BAE5-43DA-49F0-89E6-66D549C5238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99256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14" pos="148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879F22C8-3EAB-425F-ADBA-3A162D820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30818" y="6292334"/>
            <a:ext cx="1522982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3 сентября 20XX г. </a:t>
            </a: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CC4B4F87-0B31-4EDA-8270-4233B0D8F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98180" y="6294120"/>
            <a:ext cx="1462788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>
                <a:solidFill>
                  <a:schemeClr val="bg1"/>
                </a:solidFill>
              </a:rPr>
              <a:t>Ежегодный обзор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A05EC255-976A-48BF-A8A0-1ECEBDFBB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500" y="6292334"/>
            <a:ext cx="41275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7782931A-7D25-4B4B-9464-57AE418934A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74" r:id="rId2"/>
    <p:sldLayoutId id="2147483673" r:id="rId3"/>
    <p:sldLayoutId id="2147483671" r:id="rId4"/>
    <p:sldLayoutId id="2147483678" r:id="rId5"/>
    <p:sldLayoutId id="2147483676" r:id="rId6"/>
    <p:sldLayoutId id="2147483677" r:id="rId7"/>
    <p:sldLayoutId id="2147483660" r:id="rId8"/>
    <p:sldLayoutId id="2147483675" r:id="rId9"/>
    <p:sldLayoutId id="2147483679" r:id="rId10"/>
    <p:sldLayoutId id="2147483680" r:id="rId11"/>
    <p:sldLayoutId id="2147483681" r:id="rId12"/>
    <p:sldLayoutId id="2147483684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7008" userDrawn="1">
          <p15:clr>
            <a:srgbClr val="F26B43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24" userDrawn="1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orient="horz" pos="624" userDrawn="1">
          <p15:clr>
            <a:srgbClr val="F26B43"/>
          </p15:clr>
        </p15:guide>
        <p15:guide id="18" orient="horz" pos="3672" userDrawn="1">
          <p15:clr>
            <a:srgbClr val="F26B43"/>
          </p15:clr>
        </p15:guide>
        <p15:guide id="19" pos="3984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omidoroff.ru/katalog/sorta/pomidory-lyuban" TargetMode="Externa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5C21D90-1BE5-4443-9319-B662AA5AEAC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3153" y="4728131"/>
            <a:ext cx="10715384" cy="281164"/>
          </a:xfrm>
        </p:spPr>
        <p:txBody>
          <a:bodyPr/>
          <a:lstStyle/>
          <a:p>
            <a:pPr algn="r"/>
            <a:r>
              <a:rPr lang="ru-RU" sz="2000" dirty="0"/>
              <a:t>Руководитель ЦК: </a:t>
            </a:r>
            <a:r>
              <a:rPr lang="ru-RU" sz="2000" dirty="0" err="1"/>
              <a:t>Воронская</a:t>
            </a:r>
            <a:r>
              <a:rPr lang="ru-RU" sz="2000" dirty="0"/>
              <a:t> Людмила Александровна</a:t>
            </a: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C99CF7C-AFAB-48F1-8FC3-CCCE98982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313" y="0"/>
            <a:ext cx="9428596" cy="3769810"/>
          </a:xfrm>
          <a:ln>
            <a:noFill/>
          </a:ln>
        </p:spPr>
        <p:txBody>
          <a:bodyPr rtlCol="0"/>
          <a:lstStyle/>
          <a:p>
            <a:r>
              <a:rPr lang="ru-RU" sz="4400" dirty="0">
                <a:solidFill>
                  <a:srgbClr val="0000FF"/>
                </a:solidFill>
              </a:rPr>
              <a:t>Центр компетенций </a:t>
            </a:r>
            <a:br>
              <a:rPr lang="ru-RU" sz="4400" dirty="0">
                <a:solidFill>
                  <a:srgbClr val="0000FF"/>
                </a:solidFill>
              </a:rPr>
            </a:br>
            <a:r>
              <a:rPr lang="ru-RU" sz="4400" dirty="0">
                <a:solidFill>
                  <a:srgbClr val="0000FF"/>
                </a:solidFill>
              </a:rPr>
              <a:t>в сфере сельскохозяйственной кооперации и поддержки фермеров Архангельской области</a:t>
            </a:r>
            <a:endParaRPr lang="en-US" sz="4400" dirty="0">
              <a:solidFill>
                <a:srgbClr val="0000FF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12C402-7EF7-4EA0-B907-FDB3463D26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06" t="1185"/>
          <a:stretch/>
        </p:blipFill>
        <p:spPr>
          <a:xfrm>
            <a:off x="11090890" y="6029012"/>
            <a:ext cx="657647" cy="82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73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141174D0-F7FC-47DF-8EBA-C80ECB34F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6641" y="2164360"/>
            <a:ext cx="6916122" cy="4310854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0"/>
              </a:spcBef>
            </a:pPr>
            <a:endParaRPr lang="ru-RU" sz="2500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500" dirty="0"/>
              <a:t>Постановление Правительства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500" dirty="0"/>
              <a:t>Архангельской области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500" dirty="0"/>
              <a:t>от 09.10.2012 № 436-пп </a:t>
            </a:r>
            <a:br>
              <a:rPr lang="ru-RU" sz="2500" dirty="0"/>
            </a:br>
            <a:r>
              <a:rPr lang="ru-RU" sz="2500" dirty="0"/>
              <a:t>«Об утверждении государственной программы развития сельского хозяйства и регулирования рынков сельскохозяйственной продукции, сырья и продовольствия Архангельской области»</a:t>
            </a:r>
          </a:p>
          <a:p>
            <a:endParaRPr lang="ru-RU" dirty="0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B78F88EB-8717-450E-BB8C-2999A1439200}"/>
              </a:ext>
            </a:extLst>
          </p:cNvPr>
          <p:cNvPicPr>
            <a:picLocks noGrp="1" noChangeAspect="1"/>
          </p:cNvPicPr>
          <p:nvPr>
            <p:ph sz="half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028265" y="4253218"/>
            <a:ext cx="3465236" cy="203911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sz="4000" dirty="0"/>
              <a:t>Государственная поддержка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9FC65E97-AD3D-41D2-A810-7BE20513DA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1616" y="2328554"/>
            <a:ext cx="4963884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CB2D5DBB-CF9E-4D21-9F7E-11947AD543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14825" y="2328554"/>
            <a:ext cx="2612233" cy="6452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sz="1100" smtClean="0"/>
              <a:pPr rtl="0"/>
              <a:t>10</a:t>
            </a:fld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853226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id="{17359BA0-E3E3-4B42-855B-FA003218F7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sz="4000" dirty="0"/>
              <a:t>В области растениеводства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141174D0-F7FC-47DF-8EBA-C80ECB34F74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028700" y="2163763"/>
            <a:ext cx="10162214" cy="431165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3000" i="1" dirty="0">
                <a:latin typeface="Franklin Gothic Demi Cond" panose="020B0706030402020204" pitchFamily="34" charset="0"/>
              </a:rPr>
              <a:t>– субсидия на оказание несвязанной поддержки в области растениеводства</a:t>
            </a:r>
            <a:r>
              <a:rPr lang="ru-RU" sz="3000" i="1" dirty="0"/>
              <a:t>, </a:t>
            </a:r>
            <a:r>
              <a:rPr lang="ru-RU" sz="2500" dirty="0"/>
              <a:t>предоставляется на: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500" dirty="0"/>
              <a:t>         проведение комплекса агротехнологических работ,       повышения плодородия и качества почв;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500" dirty="0"/>
              <a:t>         проведение комплекса агротехнологических работ </a:t>
            </a:r>
            <a:br>
              <a:rPr lang="ru-RU" sz="2500" dirty="0"/>
            </a:br>
            <a:r>
              <a:rPr lang="ru-RU" sz="2500" dirty="0"/>
              <a:t>в области развития семеноводства сельскохозяйственных культур, на площадях, занятых оригинальным и элитным семенным картофелем.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000" i="1" dirty="0">
                <a:latin typeface="Franklin Gothic Demi Cond" panose="020B0706030402020204" pitchFamily="34" charset="0"/>
              </a:rPr>
              <a:t>– субсидия на поддержку элитного семеноводства: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        </a:t>
            </a:r>
            <a:r>
              <a:rPr lang="ru-RU" sz="2500" dirty="0"/>
              <a:t>на приобретение элитных семян;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/>
              <a:t>        на производство оригинального семенного материала;</a:t>
            </a:r>
          </a:p>
          <a:p>
            <a:pPr marL="0" indent="0">
              <a:spcBef>
                <a:spcPts val="0"/>
              </a:spcBef>
              <a:buNone/>
            </a:pPr>
            <a:endParaRPr lang="ru-RU" sz="2500" dirty="0"/>
          </a:p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79250" y="6292850"/>
            <a:ext cx="412750" cy="182563"/>
          </a:xfrm>
        </p:spPr>
        <p:txBody>
          <a:bodyPr rtlCol="0"/>
          <a:lstStyle/>
          <a:p>
            <a:pPr rtl="0"/>
            <a:fld id="{7782931A-7D25-4B4B-9464-57AE418934A3}" type="slidenum">
              <a:rPr lang="ru-RU" sz="1100" smtClean="0"/>
              <a:pPr rtl="0"/>
              <a:t>11</a:t>
            </a:fld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753611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id="{17359BA0-E3E3-4B42-855B-FA003218F7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486561"/>
            <a:ext cx="7810500" cy="1157791"/>
          </a:xfrm>
        </p:spPr>
        <p:txBody>
          <a:bodyPr rtlCol="0"/>
          <a:lstStyle/>
          <a:p>
            <a:pPr algn="ctr"/>
            <a:r>
              <a:rPr lang="ru-RU" sz="4000" dirty="0"/>
              <a:t>В области растениеводства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141174D0-F7FC-47DF-8EBA-C80ECB34F74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028700" y="2163763"/>
            <a:ext cx="10162214" cy="4311650"/>
          </a:xfrm>
          <a:prstGeom prst="rect">
            <a:avLst/>
          </a:prstGeom>
        </p:spPr>
        <p:txBody>
          <a:bodyPr/>
          <a:lstStyle/>
          <a:p>
            <a:r>
              <a:rPr lang="ru-RU" sz="3000" i="1" dirty="0">
                <a:latin typeface="Franklin Gothic Demi Cond" panose="020B0706030402020204" pitchFamily="34" charset="0"/>
              </a:rPr>
              <a:t>– субсидия на поддержку завоза семян для выращивания кормовых культур в районах Крайнего и приравненных к ним местностях;</a:t>
            </a:r>
            <a:endParaRPr lang="ru-RU" sz="3000" dirty="0"/>
          </a:p>
          <a:p>
            <a:r>
              <a:rPr lang="ru-RU" sz="3000" dirty="0"/>
              <a:t>­ </a:t>
            </a:r>
            <a:r>
              <a:rPr lang="ru-RU" sz="3000" i="1" dirty="0">
                <a:latin typeface="Franklin Gothic Demi Cond" panose="020B0706030402020204" pitchFamily="34" charset="0"/>
              </a:rPr>
              <a:t>– субсидия на компенсацию части затрат на газ, </a:t>
            </a:r>
            <a:r>
              <a:rPr lang="ru-RU" sz="2500" dirty="0"/>
              <a:t>используемый на производство сельскохозяйственной продукции защищенного грунта тепличными хозяйствами;</a:t>
            </a:r>
          </a:p>
          <a:p>
            <a:r>
              <a:rPr lang="ru-RU" sz="2400" dirty="0"/>
              <a:t>- </a:t>
            </a:r>
            <a:r>
              <a:rPr lang="ru-RU" sz="3000" i="1" dirty="0">
                <a:latin typeface="Franklin Gothic Demi Cond" panose="020B0706030402020204" pitchFamily="34" charset="0"/>
              </a:rPr>
              <a:t>субсидия на поддержку овощеводства защищенного грунта;</a:t>
            </a:r>
          </a:p>
          <a:p>
            <a:r>
              <a:rPr lang="ru-RU" sz="3000" i="1" dirty="0">
                <a:latin typeface="Franklin Gothic Demi Cond" panose="020B0706030402020204" pitchFamily="34" charset="0"/>
              </a:rPr>
              <a:t>– субсидия на компенсацию части затрат на приобретение средств химизации.</a:t>
            </a:r>
            <a:endParaRPr lang="ru-RU" sz="2500" dirty="0"/>
          </a:p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79250" y="6292850"/>
            <a:ext cx="412750" cy="182563"/>
          </a:xfrm>
        </p:spPr>
        <p:txBody>
          <a:bodyPr rtlCol="0"/>
          <a:lstStyle/>
          <a:p>
            <a:pPr rtl="0"/>
            <a:fld id="{7782931A-7D25-4B4B-9464-57AE418934A3}" type="slidenum">
              <a:rPr lang="ru-RU" sz="1100" smtClean="0"/>
              <a:pPr rtl="0"/>
              <a:t>12</a:t>
            </a:fld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514669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id="{17359BA0-E3E3-4B42-855B-FA003218F7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486561"/>
            <a:ext cx="7810500" cy="1157791"/>
          </a:xfrm>
        </p:spPr>
        <p:txBody>
          <a:bodyPr rtlCol="0"/>
          <a:lstStyle/>
          <a:p>
            <a:pPr algn="ctr"/>
            <a:r>
              <a:rPr lang="ru-RU" sz="4000" dirty="0"/>
              <a:t>В области животноводства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141174D0-F7FC-47DF-8EBA-C80ECB34F74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028700" y="2163763"/>
            <a:ext cx="10162214" cy="4311650"/>
          </a:xfrm>
          <a:prstGeom prst="rect">
            <a:avLst/>
          </a:prstGeom>
        </p:spPr>
        <p:txBody>
          <a:bodyPr/>
          <a:lstStyle/>
          <a:p>
            <a:r>
              <a:rPr lang="ru-RU" sz="3000" i="1" dirty="0">
                <a:latin typeface="Franklin Gothic Demi Cond" panose="020B0706030402020204" pitchFamily="34" charset="0"/>
              </a:rPr>
              <a:t>– субсидия на повышение продуктивности в молочном скотоводстве:</a:t>
            </a:r>
          </a:p>
          <a:p>
            <a:pPr marL="0" indent="0">
              <a:buNone/>
            </a:pPr>
            <a:r>
              <a:rPr lang="ru-RU" sz="2500" dirty="0"/>
              <a:t>        </a:t>
            </a:r>
            <a:r>
              <a:rPr lang="ru-RU" sz="2500" b="1" dirty="0"/>
              <a:t>компенсирующая</a:t>
            </a:r>
            <a:r>
              <a:rPr lang="ru-RU" sz="2500" dirty="0"/>
              <a:t> субсидия предоставляется заявителям, принимающим обязательства по сохранению объема производства молока на уровне отчетного года;</a:t>
            </a:r>
          </a:p>
          <a:p>
            <a:pPr marL="0" indent="0">
              <a:buNone/>
            </a:pPr>
            <a:r>
              <a:rPr lang="ru-RU" sz="2500" dirty="0"/>
              <a:t>        </a:t>
            </a:r>
            <a:r>
              <a:rPr lang="ru-RU" sz="2500" b="1" dirty="0"/>
              <a:t>стимулирующая</a:t>
            </a:r>
            <a:r>
              <a:rPr lang="ru-RU" sz="2500" dirty="0"/>
              <a:t> субсидия предоставляется заявителям, принимающим обязательства по приросту объема производства молока к уровню отчетного года;</a:t>
            </a:r>
          </a:p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79250" y="6292850"/>
            <a:ext cx="412750" cy="182563"/>
          </a:xfrm>
        </p:spPr>
        <p:txBody>
          <a:bodyPr rtlCol="0"/>
          <a:lstStyle/>
          <a:p>
            <a:pPr rtl="0"/>
            <a:fld id="{7782931A-7D25-4B4B-9464-57AE418934A3}" type="slidenum">
              <a:rPr lang="ru-RU" sz="1100" smtClean="0"/>
              <a:pPr rtl="0"/>
              <a:t>13</a:t>
            </a:fld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162908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id="{17359BA0-E3E3-4B42-855B-FA003218F7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486561"/>
            <a:ext cx="7810500" cy="1157791"/>
          </a:xfrm>
        </p:spPr>
        <p:txBody>
          <a:bodyPr rtlCol="0"/>
          <a:lstStyle/>
          <a:p>
            <a:pPr algn="ctr"/>
            <a:r>
              <a:rPr lang="ru-RU" sz="4000" dirty="0"/>
              <a:t>В области животноводства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141174D0-F7FC-47DF-8EBA-C80ECB34F74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028700" y="2163763"/>
            <a:ext cx="10162214" cy="4311650"/>
          </a:xfrm>
          <a:prstGeom prst="rect">
            <a:avLst/>
          </a:prstGeom>
        </p:spPr>
        <p:txBody>
          <a:bodyPr/>
          <a:lstStyle/>
          <a:p>
            <a:r>
              <a:rPr lang="ru-RU" sz="3000" i="1" dirty="0">
                <a:latin typeface="Franklin Gothic Demi Cond" panose="020B0706030402020204" pitchFamily="34" charset="0"/>
              </a:rPr>
              <a:t>- субсидия на поддержку племенного животноводства: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/>
              <a:t>        на содержание племенного маточного поголовья с/х животных сельскохозяйственным товаропроизводителям;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/>
              <a:t>        организациям по искусственному осеменению с/х животных;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/>
              <a:t>        на финансовое обеспечение (возмещение) части затрат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/>
              <a:t>на приобретение племенного молодняка с/х животных в племенных организациях;</a:t>
            </a:r>
          </a:p>
          <a:p>
            <a:r>
              <a:rPr lang="ru-RU" sz="3000" i="1" dirty="0">
                <a:latin typeface="Franklin Gothic Demi Cond" panose="020B0706030402020204" pitchFamily="34" charset="0"/>
              </a:rPr>
              <a:t>- субсидия на компенсацию части затрат на воду, используемую </a:t>
            </a:r>
            <a:br>
              <a:rPr lang="ru-RU" sz="3000" i="1" dirty="0">
                <a:latin typeface="Franklin Gothic Demi Cond" panose="020B0706030402020204" pitchFamily="34" charset="0"/>
              </a:rPr>
            </a:br>
            <a:r>
              <a:rPr lang="ru-RU" sz="3000" i="1" dirty="0">
                <a:latin typeface="Franklin Gothic Demi Cond" panose="020B0706030402020204" pitchFamily="34" charset="0"/>
              </a:rPr>
              <a:t>на производства молока;</a:t>
            </a:r>
          </a:p>
          <a:p>
            <a:pPr marL="0" indent="0">
              <a:buNone/>
            </a:pPr>
            <a:endParaRPr lang="ru-RU" sz="3000" i="1" dirty="0">
              <a:latin typeface="Franklin Gothic Demi Cond" panose="020B0706030402020204" pitchFamily="34" charset="0"/>
            </a:endParaRPr>
          </a:p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79250" y="6292850"/>
            <a:ext cx="412750" cy="182563"/>
          </a:xfrm>
        </p:spPr>
        <p:txBody>
          <a:bodyPr rtlCol="0"/>
          <a:lstStyle/>
          <a:p>
            <a:pPr rtl="0"/>
            <a:fld id="{7782931A-7D25-4B4B-9464-57AE418934A3}" type="slidenum">
              <a:rPr lang="ru-RU" sz="1100" smtClean="0"/>
              <a:pPr rtl="0"/>
              <a:t>14</a:t>
            </a:fld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097094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id="{17359BA0-E3E3-4B42-855B-FA003218F7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486561"/>
            <a:ext cx="7810500" cy="1157791"/>
          </a:xfrm>
        </p:spPr>
        <p:txBody>
          <a:bodyPr rtlCol="0"/>
          <a:lstStyle/>
          <a:p>
            <a:pPr algn="ctr"/>
            <a:r>
              <a:rPr lang="ru-RU" sz="4000" dirty="0"/>
              <a:t>В области животноводства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141174D0-F7FC-47DF-8EBA-C80ECB34F74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028700" y="2163763"/>
            <a:ext cx="10162214" cy="43116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sz="3000" i="1" dirty="0">
                <a:latin typeface="Franklin Gothic Demi Cond" panose="020B0706030402020204" pitchFamily="34" charset="0"/>
              </a:rPr>
              <a:t>- субсидия на животноводческую продукцию: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/>
              <a:t>     предоставляется на реализованное: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/>
              <a:t>             мясо свиней;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/>
              <a:t>             товарное яйцо;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/>
              <a:t>             мясо бройлеров;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/>
              <a:t>             мясо КРС молодняка в живом весе 300 кг и более;</a:t>
            </a:r>
          </a:p>
          <a:p>
            <a:pPr marL="0" indent="0">
              <a:buNone/>
            </a:pPr>
            <a:r>
              <a:rPr lang="ru-RU" sz="3000" i="1" dirty="0">
                <a:latin typeface="Franklin Gothic Demi Cond" panose="020B0706030402020204" pitchFamily="34" charset="0"/>
              </a:rPr>
              <a:t>- субсидии на приобретение: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/>
              <a:t>     оборудования для переработки молока;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/>
              <a:t>     кормов для молочного КРС.</a:t>
            </a:r>
          </a:p>
          <a:p>
            <a:endParaRPr lang="ru-RU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500" dirty="0"/>
          </a:p>
          <a:p>
            <a:pPr marL="0" indent="0">
              <a:buNone/>
            </a:pPr>
            <a:endParaRPr lang="ru-RU" sz="3000" i="1" dirty="0">
              <a:latin typeface="Franklin Gothic Demi Cond" panose="020B0706030402020204" pitchFamily="34" charset="0"/>
            </a:endParaRPr>
          </a:p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79250" y="6292850"/>
            <a:ext cx="412750" cy="182563"/>
          </a:xfrm>
        </p:spPr>
        <p:txBody>
          <a:bodyPr rtlCol="0"/>
          <a:lstStyle/>
          <a:p>
            <a:pPr rtl="0"/>
            <a:fld id="{7782931A-7D25-4B4B-9464-57AE418934A3}" type="slidenum">
              <a:rPr lang="ru-RU" sz="1100" smtClean="0"/>
              <a:pPr rtl="0"/>
              <a:t>15</a:t>
            </a:fld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565942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141174D0-F7FC-47DF-8EBA-C80ECB34F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V="1">
            <a:off x="1036641" y="4986727"/>
            <a:ext cx="4868860" cy="4571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500" dirty="0"/>
          </a:p>
          <a:p>
            <a:pPr marL="0" indent="0">
              <a:buNone/>
            </a:pPr>
            <a:endParaRPr lang="ru-RU" sz="3000" i="1" dirty="0">
              <a:latin typeface="Franklin Gothic Demi Cond" panose="020B0706030402020204" pitchFamily="34" charset="0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FCE553-B271-43A6-BF88-25757038AAC5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 flipV="1">
            <a:off x="6285649" y="6429494"/>
            <a:ext cx="486886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z="4000" dirty="0"/>
              <a:t>СУБСИДИИ: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DA50BE-5E5A-489A-9C47-6A5599609A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1615" y="1988190"/>
            <a:ext cx="4963885" cy="468567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700" b="0" dirty="0"/>
              <a:t>на возмещение части процентной ставки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1700" b="0" dirty="0"/>
              <a:t>по долгосрочным, среднесрочным и краткосрочным кредитам, взятым малыми формами хозяйствования;</a:t>
            </a:r>
          </a:p>
          <a:p>
            <a:pPr marL="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700" b="0" dirty="0"/>
              <a:t>на уплату страховых премий, начисленных</a:t>
            </a:r>
            <a:br>
              <a:rPr lang="ru-RU" sz="1700" b="0" dirty="0"/>
            </a:br>
            <a:r>
              <a:rPr lang="ru-RU" sz="1700" b="0" dirty="0"/>
              <a:t>по договорам с/х страхования в области растениеводства и (или) животноводства,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1700" b="0" dirty="0"/>
              <a:t>и (или) товарной аквакультуры (товарного рыбоводства);</a:t>
            </a:r>
          </a:p>
          <a:p>
            <a:pPr marL="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700" b="0" dirty="0"/>
              <a:t>на поддержку инвестиционного кредитования в агропромышленном комплексе;</a:t>
            </a:r>
          </a:p>
          <a:p>
            <a:pPr marL="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700" b="0" dirty="0"/>
              <a:t>на возмещение части прямых понесенных затрат на создание и (или) модернизацию объектов агропромышленного комплекса;</a:t>
            </a:r>
          </a:p>
          <a:p>
            <a:pPr marL="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700" b="0" dirty="0"/>
              <a:t>на реализацию мероприятий в области мелиорации земель с/х назначения;</a:t>
            </a:r>
          </a:p>
          <a:p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7EA0358-CA6C-4A52-A2BF-B9C194972C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1988191"/>
            <a:ext cx="5058509" cy="4487022"/>
          </a:xfrm>
        </p:spPr>
        <p:txBody>
          <a:bodyPr/>
          <a:lstStyle/>
          <a:p>
            <a:pPr marL="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700" b="0" dirty="0"/>
              <a:t>на возмещение затрат при оформлении </a:t>
            </a:r>
            <a:br>
              <a:rPr lang="ru-RU" sz="1700" b="0" dirty="0"/>
            </a:br>
            <a:r>
              <a:rPr lang="ru-RU" sz="1700" b="0" dirty="0"/>
              <a:t>в собственность используемых ими земельных участков из земель с/х назначения;</a:t>
            </a:r>
          </a:p>
          <a:p>
            <a:pPr marL="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700" b="0" dirty="0"/>
              <a:t>на финансирование мероприятий </a:t>
            </a:r>
            <a:br>
              <a:rPr lang="ru-RU" sz="1700" b="0" dirty="0"/>
            </a:br>
            <a:r>
              <a:rPr lang="ru-RU" sz="1700" b="0" dirty="0"/>
              <a:t>по поддержке развития кадрового потенциала агропромышленного комплекса;</a:t>
            </a:r>
          </a:p>
          <a:p>
            <a:pPr marL="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700" b="0" dirty="0"/>
              <a:t>на закупку с/х техники и оборудования;</a:t>
            </a:r>
          </a:p>
          <a:p>
            <a:pPr marL="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700" b="0" dirty="0"/>
              <a:t>на мероприятия по предотвращению распространения борщевика сосновского </a:t>
            </a:r>
            <a:br>
              <a:rPr lang="ru-RU" sz="1700" b="0" dirty="0"/>
            </a:br>
            <a:r>
              <a:rPr lang="ru-RU" sz="1700" b="0" dirty="0"/>
              <a:t>на землях с/х назначения;</a:t>
            </a:r>
          </a:p>
          <a:p>
            <a:pPr marL="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700" b="0" dirty="0"/>
              <a:t>на мероприятия по подготовке проектов межевания земельных участков и проведению кадастровых работ;</a:t>
            </a:r>
          </a:p>
          <a:p>
            <a:pPr marL="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700" b="0" dirty="0"/>
              <a:t>на осуществление компенсации части затрат на реализацию производственных и реализационных хлеба и хлебобулочных изделий.</a:t>
            </a:r>
          </a:p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ru-RU" sz="1100" smtClean="0"/>
              <a:pPr rtl="0"/>
              <a:t>16</a:t>
            </a:fld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530019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id="{17359BA0-E3E3-4B42-855B-FA003218F7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486561"/>
            <a:ext cx="7810500" cy="1157791"/>
          </a:xfrm>
        </p:spPr>
        <p:txBody>
          <a:bodyPr rtlCol="0"/>
          <a:lstStyle/>
          <a:p>
            <a:r>
              <a:rPr lang="ru-RU" sz="5000" dirty="0"/>
              <a:t>ГРАНТЫ: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141174D0-F7FC-47DF-8EBA-C80ECB34F74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028700" y="2163763"/>
            <a:ext cx="10162214" cy="4311650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500" dirty="0"/>
              <a:t>АГРОСТАРТАП;</a:t>
            </a:r>
          </a:p>
          <a:p>
            <a:pPr marL="0" indent="0">
              <a:spcBef>
                <a:spcPts val="0"/>
              </a:spcBef>
              <a:buNone/>
            </a:pPr>
            <a:endParaRPr lang="ru-RU" sz="35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3500" dirty="0"/>
              <a:t>на развитие семейных ферм;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35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3500" dirty="0"/>
              <a:t>АГРОПРОГРЕСС;</a:t>
            </a:r>
          </a:p>
          <a:p>
            <a:pPr marL="0" indent="0">
              <a:buNone/>
            </a:pPr>
            <a:endParaRPr lang="ru-RU" sz="35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3500" dirty="0"/>
              <a:t>АГРОТУРИЗМ.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79250" y="6292850"/>
            <a:ext cx="412750" cy="182563"/>
          </a:xfrm>
        </p:spPr>
        <p:txBody>
          <a:bodyPr rtlCol="0"/>
          <a:lstStyle/>
          <a:p>
            <a:pPr rtl="0"/>
            <a:fld id="{7782931A-7D25-4B4B-9464-57AE418934A3}" type="slidenum">
              <a:rPr lang="ru-RU" sz="1100" smtClean="0"/>
              <a:pPr rtl="0"/>
              <a:t>17</a:t>
            </a:fld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284680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468900" y="100668"/>
            <a:ext cx="7844590" cy="45719"/>
          </a:xfrm>
        </p:spPr>
        <p:txBody>
          <a:bodyPr rtlCol="0"/>
          <a:lstStyle/>
          <a:p>
            <a:pPr algn="ctr"/>
            <a:endParaRPr lang="ru-RU" sz="400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9C25C0-C28C-43A9-A830-FCBFC8BAA61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773412" y="6284352"/>
            <a:ext cx="1462788" cy="182880"/>
          </a:xfrm>
        </p:spPr>
        <p:txBody>
          <a:bodyPr rtlCol="0"/>
          <a:lstStyle/>
          <a:p>
            <a:pPr rtl="0"/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3500" y="6292334"/>
            <a:ext cx="412750" cy="182880"/>
          </a:xfrm>
        </p:spPr>
        <p:txBody>
          <a:bodyPr rtlCol="0"/>
          <a:lstStyle/>
          <a:p>
            <a:pPr rtl="0"/>
            <a:fld id="{7782931A-7D25-4B4B-9464-57AE418934A3}" type="slidenum">
              <a:rPr lang="ru-RU" sz="1100" smtClean="0"/>
              <a:pPr rtl="0"/>
              <a:t>18</a:t>
            </a:fld>
            <a:endParaRPr lang="ru-RU" sz="11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78F88EB-8717-450E-BB8C-2999A14392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2" t="-165" r="3310" b="165"/>
          <a:stretch/>
        </p:blipFill>
        <p:spPr>
          <a:xfrm>
            <a:off x="8431160" y="1452515"/>
            <a:ext cx="3405217" cy="4491061"/>
          </a:xfr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7C3070C8-5CF3-46BC-BF7A-670A00E531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1006" y="2286003"/>
            <a:ext cx="6488576" cy="3568696"/>
          </a:xfrm>
        </p:spPr>
        <p:txBody>
          <a:bodyPr/>
          <a:lstStyle/>
          <a:p>
            <a:pPr algn="ctr"/>
            <a:r>
              <a:rPr lang="ru-RU" sz="8800" dirty="0">
                <a:solidFill>
                  <a:srgbClr val="002060"/>
                </a:solidFill>
              </a:rPr>
              <a:t>Спасибо </a:t>
            </a:r>
            <a:br>
              <a:rPr lang="ru-RU" sz="8800" dirty="0">
                <a:solidFill>
                  <a:srgbClr val="002060"/>
                </a:solidFill>
              </a:rPr>
            </a:br>
            <a:r>
              <a:rPr lang="ru-RU" sz="8800" dirty="0">
                <a:solidFill>
                  <a:srgbClr val="002060"/>
                </a:solidFill>
              </a:rPr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557709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98085"/>
            <a:ext cx="6773061" cy="1722326"/>
          </a:xfrm>
        </p:spPr>
        <p:txBody>
          <a:bodyPr rtlCol="0"/>
          <a:lstStyle/>
          <a:p>
            <a:r>
              <a:rPr lang="ru-RU" sz="4000" dirty="0"/>
              <a:t>Информация о Центре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C737E2-1EBF-6244-8E0A-274D170CC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6040" y="1976171"/>
            <a:ext cx="7562641" cy="4491061"/>
          </a:xfrm>
        </p:spPr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С 1 декабря 2019 года Центр компетенций в сфере сельскохозяйственной кооперации и поддержки фермеров осуществляет свою деятельность на территории Архангельской области.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Центр компетенций является структурным подразделением </a:t>
            </a:r>
            <a:br>
              <a:rPr lang="ru-RU" dirty="0"/>
            </a:br>
            <a:r>
              <a:rPr lang="ru-RU" dirty="0"/>
              <a:t>ГАУ АО «</a:t>
            </a:r>
            <a:r>
              <a:rPr lang="ru-RU" dirty="0" err="1"/>
              <a:t>Инвестсельстрой</a:t>
            </a:r>
            <a:r>
              <a:rPr lang="ru-RU" dirty="0"/>
              <a:t>» и создан для реализации организационных мер по созданию и развитию инфраструктуры сельскохозяйственных кооперативов и малых форм хозяйствования и содействия в реализации государственных программ.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Основная цель создания Центра компетенций является содействие развитию сельского хозяйства на территории Архангельской области посредством вовлечения КФХ и ЛПХ </a:t>
            </a:r>
            <a:br>
              <a:rPr lang="ru-RU" dirty="0"/>
            </a:br>
            <a:r>
              <a:rPr lang="ru-RU" dirty="0"/>
              <a:t>в сельскохозяйственную кооперацию, а также развитие фермерства.</a:t>
            </a:r>
            <a:endParaRPr lang="ru-RU" sz="200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9C25C0-C28C-43A9-A830-FCBFC8BAA61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773412" y="6284352"/>
            <a:ext cx="1462788" cy="182880"/>
          </a:xfrm>
        </p:spPr>
        <p:txBody>
          <a:bodyPr rtlCol="0"/>
          <a:lstStyle/>
          <a:p>
            <a:pPr rtl="0"/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3500" y="6292334"/>
            <a:ext cx="412750" cy="182880"/>
          </a:xfrm>
        </p:spPr>
        <p:txBody>
          <a:bodyPr rtlCol="0"/>
          <a:lstStyle/>
          <a:p>
            <a:pPr rtl="0"/>
            <a:fld id="{7782931A-7D25-4B4B-9464-57AE418934A3}" type="slidenum">
              <a:rPr lang="ru-RU" sz="1100" smtClean="0"/>
              <a:pPr rtl="0"/>
              <a:t>2</a:t>
            </a:fld>
            <a:endParaRPr lang="ru-RU" sz="11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78F88EB-8717-450E-BB8C-2999A14392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2" t="-165" r="3310" b="165"/>
          <a:stretch/>
        </p:blipFill>
        <p:spPr>
          <a:xfrm>
            <a:off x="8431160" y="1452515"/>
            <a:ext cx="3405217" cy="4491061"/>
          </a:xfrm>
        </p:spPr>
      </p:pic>
    </p:spTree>
    <p:extLst>
      <p:ext uri="{BB962C8B-B14F-4D97-AF65-F5344CB8AC3E}">
        <p14:creationId xmlns:p14="http://schemas.microsoft.com/office/powerpoint/2010/main" val="4017832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98085"/>
            <a:ext cx="6773061" cy="1722326"/>
          </a:xfrm>
        </p:spPr>
        <p:txBody>
          <a:bodyPr rtlCol="0"/>
          <a:lstStyle/>
          <a:p>
            <a:r>
              <a:rPr lang="ru-RU" sz="4000" dirty="0"/>
              <a:t>Центра компетенций осуществляет деятельность в: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C737E2-1EBF-6244-8E0A-274D170CC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6040" y="1976171"/>
            <a:ext cx="7562641" cy="4491061"/>
          </a:xfrm>
        </p:spPr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предоставление информационных, консультационных и методических услуг (работ) (информационное и консультационное обеспечение) в сфере сельскохозяйственной кооперации организациям агропромышленного комплекса Архангельской области, органам местного самоуправления муниципальных и городских районов, сельскохозяйственным товаропроизводителям, индивидуальным предпринимателям, крестьянским (фермерским) хозяйствам и гражданам, ведущим личное подсобное хозяйство;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проведение мониторинга эффективности деятельности сельскохозяйственных потребительских кооперативов, крестьянских (фермерских) хозяйств, личных подсобных хозяйств, получивших государственную поддержку, и подготовка материалов для Министерства агропромышленного комплекса и торговли Архангельской области.</a:t>
            </a:r>
          </a:p>
          <a:p>
            <a:endParaRPr lang="ru-RU" sz="200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9C25C0-C28C-43A9-A830-FCBFC8BAA61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773412" y="6284352"/>
            <a:ext cx="1462788" cy="182880"/>
          </a:xfrm>
        </p:spPr>
        <p:txBody>
          <a:bodyPr rtlCol="0"/>
          <a:lstStyle/>
          <a:p>
            <a:pPr rtl="0"/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3500" y="6292334"/>
            <a:ext cx="412750" cy="182880"/>
          </a:xfrm>
        </p:spPr>
        <p:txBody>
          <a:bodyPr rtlCol="0"/>
          <a:lstStyle/>
          <a:p>
            <a:pPr rtl="0"/>
            <a:fld id="{7782931A-7D25-4B4B-9464-57AE418934A3}" type="slidenum">
              <a:rPr lang="ru-RU" sz="1100" smtClean="0"/>
              <a:pPr rtl="0"/>
              <a:t>3</a:t>
            </a:fld>
            <a:endParaRPr lang="ru-RU" sz="11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78F88EB-8717-450E-BB8C-2999A14392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2" t="-165" r="3310" b="165"/>
          <a:stretch/>
        </p:blipFill>
        <p:spPr>
          <a:xfrm>
            <a:off x="8431160" y="1452515"/>
            <a:ext cx="3405217" cy="4491061"/>
          </a:xfrm>
        </p:spPr>
      </p:pic>
    </p:spTree>
    <p:extLst>
      <p:ext uri="{BB962C8B-B14F-4D97-AF65-F5344CB8AC3E}">
        <p14:creationId xmlns:p14="http://schemas.microsoft.com/office/powerpoint/2010/main" val="1388104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98085"/>
            <a:ext cx="6773061" cy="1722326"/>
          </a:xfrm>
        </p:spPr>
        <p:txBody>
          <a:bodyPr rtlCol="0"/>
          <a:lstStyle/>
          <a:p>
            <a:r>
              <a:rPr lang="ru-RU" sz="4000" dirty="0"/>
              <a:t>Партнеры:</a:t>
            </a:r>
          </a:p>
        </p:txBody>
      </p:sp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FD738D58-58AF-4077-A1E9-111E730AD6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71499" y="2213810"/>
            <a:ext cx="1118305" cy="702831"/>
          </a:xfrm>
          <a:prstGeom prst="rect">
            <a:avLst/>
          </a:prstGeom>
        </p:spPr>
      </p:pic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9C25C0-C28C-43A9-A830-FCBFC8BAA61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773412" y="6284352"/>
            <a:ext cx="1462788" cy="182880"/>
          </a:xfrm>
        </p:spPr>
        <p:txBody>
          <a:bodyPr rtlCol="0"/>
          <a:lstStyle/>
          <a:p>
            <a:pPr rtl="0"/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3500" y="6292334"/>
            <a:ext cx="412750" cy="182880"/>
          </a:xfrm>
        </p:spPr>
        <p:txBody>
          <a:bodyPr rtlCol="0"/>
          <a:lstStyle/>
          <a:p>
            <a:pPr rtl="0"/>
            <a:fld id="{7782931A-7D25-4B4B-9464-57AE418934A3}" type="slidenum">
              <a:rPr lang="ru-RU" sz="1100" smtClean="0"/>
              <a:pPr rtl="0"/>
              <a:t>4</a:t>
            </a:fld>
            <a:endParaRPr lang="ru-RU" sz="11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78F88EB-8717-450E-BB8C-2999A14392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2" t="-165" r="3310" b="165"/>
          <a:stretch/>
        </p:blipFill>
        <p:spPr>
          <a:xfrm>
            <a:off x="8431160" y="1452515"/>
            <a:ext cx="3405217" cy="4491061"/>
          </a:xfr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722D72E-431C-4B8E-965D-FC911FF21B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5340" y="2326835"/>
            <a:ext cx="914399" cy="91509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ACD51EF-9A0F-4928-BA16-43BF233645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7763" y="2056710"/>
            <a:ext cx="914399" cy="83681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4467FB4-A85A-4D5F-92D2-3233AF8022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1847" y="2326835"/>
            <a:ext cx="988768" cy="94297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C1FC41B-D450-4DFD-96FA-D5C8DD186F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3571" y="2306483"/>
            <a:ext cx="988768" cy="83739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54B68A-5651-4DBC-A193-A99264B3B0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5460" y="3655634"/>
            <a:ext cx="1068402" cy="83739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2081672-9EED-4033-8B72-906A796A4A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313" y="3519820"/>
            <a:ext cx="1068403" cy="103952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628A08F-4CF2-4958-B5EC-5EF274221F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47920" y="3698045"/>
            <a:ext cx="1068404" cy="78105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E128442-5E70-46B7-8191-6F678702C64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10237" y="3556035"/>
            <a:ext cx="914400" cy="99745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08E42B5-EC7A-4754-876D-7B3DAC9E43F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87489" y="5294957"/>
            <a:ext cx="1565712" cy="72189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0522450-107A-4500-A7B8-0567BDDC4C0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63616" y="3617082"/>
            <a:ext cx="828675" cy="94297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72649DA-948F-490D-A776-E5BBE39350D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58816" y="5294957"/>
            <a:ext cx="1856413" cy="51618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ABF2AEA-0550-45E6-A0AA-2E271CDE3D3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4460" y="5162526"/>
            <a:ext cx="981775" cy="78105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A4B1901-DDFE-4EDE-AE6E-CB62FEE54AC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25460" y="5399773"/>
            <a:ext cx="1305699" cy="41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93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29" y="98085"/>
            <a:ext cx="5922627" cy="1722326"/>
          </a:xfrm>
        </p:spPr>
        <p:txBody>
          <a:bodyPr rtlCol="0"/>
          <a:lstStyle/>
          <a:p>
            <a:r>
              <a:rPr lang="ru-RU" sz="3000" dirty="0"/>
              <a:t>За период 2021 год</a:t>
            </a:r>
            <a:br>
              <a:rPr lang="ru-RU" sz="3000" dirty="0"/>
            </a:br>
            <a:r>
              <a:rPr lang="ru-RU" sz="3000" dirty="0"/>
              <a:t>и 1 полугодие 2022 года </a:t>
            </a:r>
            <a:br>
              <a:rPr lang="ru-RU" sz="3000" dirty="0"/>
            </a:br>
            <a:r>
              <a:rPr lang="ru-RU" sz="3000" dirty="0"/>
              <a:t>Центром компетенций </a:t>
            </a:r>
            <a:br>
              <a:rPr lang="ru-RU" sz="3000" dirty="0"/>
            </a:br>
            <a:r>
              <a:rPr lang="ru-RU" sz="3000" dirty="0"/>
              <a:t>проделана следующая работа: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9C25C0-C28C-43A9-A830-FCBFC8BAA61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773412" y="6284352"/>
            <a:ext cx="1462788" cy="182880"/>
          </a:xfrm>
        </p:spPr>
        <p:txBody>
          <a:bodyPr rtlCol="0"/>
          <a:lstStyle/>
          <a:p>
            <a:pPr rtl="0"/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3500" y="6292334"/>
            <a:ext cx="412750" cy="182880"/>
          </a:xfrm>
        </p:spPr>
        <p:txBody>
          <a:bodyPr rtlCol="0"/>
          <a:lstStyle/>
          <a:p>
            <a:pPr rtl="0"/>
            <a:fld id="{7782931A-7D25-4B4B-9464-57AE418934A3}" type="slidenum">
              <a:rPr lang="ru-RU" sz="1100" smtClean="0"/>
              <a:pPr rtl="0"/>
              <a:t>5</a:t>
            </a:fld>
            <a:endParaRPr lang="ru-RU" sz="11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78F88EB-8717-450E-BB8C-2999A14392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2" t="-165" r="3310" b="165"/>
          <a:stretch/>
        </p:blipFill>
        <p:spPr>
          <a:xfrm>
            <a:off x="8431160" y="1452515"/>
            <a:ext cx="3405217" cy="4491061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A2AA7A98-D14F-4BD7-A9DB-7A87694E5E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23" y="2030931"/>
            <a:ext cx="7036579" cy="414848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Создан и ежеквартально обновляется реестр сельхозтоваропроизводителей – субъектов малого и среднего предпринимательства, осуществляющих как производство, </a:t>
            </a:r>
            <a:br>
              <a:rPr lang="ru-RU" dirty="0"/>
            </a:br>
            <a:r>
              <a:rPr lang="ru-RU" dirty="0"/>
              <a:t>так и переработку сельхозпродукции.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Оказано 336 (за 2021 г.) и 332 (1 п/г. 2022 г.) услуг консультационного характера.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Оказана помощь в составлении бизнес-планов для участия </a:t>
            </a:r>
            <a:br>
              <a:rPr lang="ru-RU" dirty="0"/>
            </a:br>
            <a:r>
              <a:rPr lang="ru-RU" dirty="0"/>
              <a:t>в конкурсах на получение грантов «</a:t>
            </a:r>
            <a:r>
              <a:rPr lang="ru-RU" dirty="0" err="1"/>
              <a:t>Агростартап</a:t>
            </a:r>
            <a:r>
              <a:rPr lang="ru-RU" dirty="0"/>
              <a:t>» и  развитие семейных ферм.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Проведено 11 обучающих семинаров для специалистов муниципальных образований и сельскохозяйственных товаропроизводителей.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Проводятся выездные встречи с фермерами.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934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23" y="107710"/>
            <a:ext cx="6773061" cy="1722326"/>
          </a:xfrm>
        </p:spPr>
        <p:txBody>
          <a:bodyPr rtlCol="0"/>
          <a:lstStyle/>
          <a:p>
            <a:pPr algn="ctr"/>
            <a:r>
              <a:rPr lang="ru-RU" sz="6000" dirty="0">
                <a:solidFill>
                  <a:srgbClr val="0000FF"/>
                </a:solidFill>
              </a:rPr>
              <a:t>КЛУБ ФЕРМЕРОВ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9C25C0-C28C-43A9-A830-FCBFC8BAA61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773412" y="6284352"/>
            <a:ext cx="1462788" cy="182880"/>
          </a:xfrm>
        </p:spPr>
        <p:txBody>
          <a:bodyPr rtlCol="0"/>
          <a:lstStyle/>
          <a:p>
            <a:pPr rtl="0"/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3500" y="6292334"/>
            <a:ext cx="412750" cy="182880"/>
          </a:xfrm>
        </p:spPr>
        <p:txBody>
          <a:bodyPr rtlCol="0"/>
          <a:lstStyle/>
          <a:p>
            <a:pPr rtl="0"/>
            <a:fld id="{7782931A-7D25-4B4B-9464-57AE418934A3}" type="slidenum">
              <a:rPr lang="ru-RU" sz="1100" smtClean="0"/>
              <a:pPr rtl="0"/>
              <a:t>6</a:t>
            </a:fld>
            <a:endParaRPr lang="ru-RU" sz="11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78F88EB-8717-450E-BB8C-2999A14392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2" t="-165" r="3310" b="165"/>
          <a:stretch/>
        </p:blipFill>
        <p:spPr>
          <a:xfrm>
            <a:off x="8431160" y="1452515"/>
            <a:ext cx="3405217" cy="4491061"/>
          </a:xfr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4D37D1BC-BC4A-450A-9DDA-8F02771DB5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04775" y="2088682"/>
            <a:ext cx="6699183" cy="4081112"/>
          </a:xfrm>
        </p:spPr>
      </p:pic>
    </p:spTree>
    <p:extLst>
      <p:ext uri="{BB962C8B-B14F-4D97-AF65-F5344CB8AC3E}">
        <p14:creationId xmlns:p14="http://schemas.microsoft.com/office/powerpoint/2010/main" val="2188065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23" y="107710"/>
            <a:ext cx="6773061" cy="1722326"/>
          </a:xfrm>
        </p:spPr>
        <p:txBody>
          <a:bodyPr rtlCol="0"/>
          <a:lstStyle/>
          <a:p>
            <a:pPr algn="ctr"/>
            <a:r>
              <a:rPr lang="ru-RU" sz="4000" dirty="0"/>
              <a:t>Методическая работа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9C25C0-C28C-43A9-A830-FCBFC8BAA61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773412" y="6284352"/>
            <a:ext cx="1462788" cy="182880"/>
          </a:xfrm>
        </p:spPr>
        <p:txBody>
          <a:bodyPr rtlCol="0"/>
          <a:lstStyle/>
          <a:p>
            <a:pPr rtl="0"/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3500" y="6292334"/>
            <a:ext cx="412750" cy="182880"/>
          </a:xfrm>
        </p:spPr>
        <p:txBody>
          <a:bodyPr rtlCol="0"/>
          <a:lstStyle/>
          <a:p>
            <a:pPr rtl="0"/>
            <a:fld id="{7782931A-7D25-4B4B-9464-57AE418934A3}" type="slidenum">
              <a:rPr lang="ru-RU" sz="1100" smtClean="0"/>
              <a:pPr rtl="0"/>
              <a:t>7</a:t>
            </a:fld>
            <a:endParaRPr lang="ru-RU" sz="11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78F88EB-8717-450E-BB8C-2999A14392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2" t="-165" r="3310" b="165"/>
          <a:stretch/>
        </p:blipFill>
        <p:spPr>
          <a:xfrm>
            <a:off x="8431160" y="1452515"/>
            <a:ext cx="3405217" cy="4491061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3D3C1687-1BFD-4D9B-AE7F-66C3ECB6E3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286003"/>
            <a:ext cx="7249026" cy="3568696"/>
          </a:xfrm>
        </p:spPr>
        <p:txBody>
          <a:bodyPr/>
          <a:lstStyle/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500" dirty="0"/>
              <a:t>«5 ШАГОВ, КОТОРЫЕ ВАЖНО СДЕЛАТЬ ФЕРМЕРУ В НАЧАЛЕ СОБСТВЕННОГО ДЕЛА </a:t>
            </a:r>
            <a:br>
              <a:rPr lang="ru-RU" sz="2500" dirty="0"/>
            </a:br>
            <a:r>
              <a:rPr lang="ru-RU" sz="2500" dirty="0"/>
              <a:t>В СФЕРЕ РАСТЕНИЕВОДСТВА»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500" dirty="0"/>
              <a:t>«6 ШАГОВ, КОТОРЫЕ ВАЖНО СДЕЛАТЬ ФЕРМЕРУ В НАЧАЛЕ СОБСТВЕННОГО ДЕЛА </a:t>
            </a:r>
            <a:br>
              <a:rPr lang="ru-RU" sz="2500" dirty="0"/>
            </a:br>
            <a:r>
              <a:rPr lang="ru-RU" sz="2500" dirty="0"/>
              <a:t>В СФЕРЕ ЖИВОТНОВОДСТВА»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500" dirty="0"/>
              <a:t>ПО ГРАНТАМ «АГРОСТАРТАП» и «СЕМЕЙНАЯ ФЕРМА»</a:t>
            </a:r>
          </a:p>
        </p:txBody>
      </p:sp>
    </p:spTree>
    <p:extLst>
      <p:ext uri="{BB962C8B-B14F-4D97-AF65-F5344CB8AC3E}">
        <p14:creationId xmlns:p14="http://schemas.microsoft.com/office/powerpoint/2010/main" val="2793987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23" y="107710"/>
            <a:ext cx="6773061" cy="1722326"/>
          </a:xfrm>
        </p:spPr>
        <p:txBody>
          <a:bodyPr rtlCol="0"/>
          <a:lstStyle/>
          <a:p>
            <a:pPr algn="ctr"/>
            <a:r>
              <a:rPr lang="ru-RU" sz="4000" dirty="0"/>
              <a:t>Информационная </a:t>
            </a:r>
            <a:br>
              <a:rPr lang="ru-RU" sz="4000" dirty="0"/>
            </a:br>
            <a:r>
              <a:rPr lang="ru-RU" sz="4000" dirty="0"/>
              <a:t>работа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9C25C0-C28C-43A9-A830-FCBFC8BAA61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773412" y="6284352"/>
            <a:ext cx="1462788" cy="182880"/>
          </a:xfrm>
        </p:spPr>
        <p:txBody>
          <a:bodyPr rtlCol="0"/>
          <a:lstStyle/>
          <a:p>
            <a:pPr rtl="0"/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3500" y="6292334"/>
            <a:ext cx="412750" cy="182880"/>
          </a:xfrm>
        </p:spPr>
        <p:txBody>
          <a:bodyPr rtlCol="0"/>
          <a:lstStyle/>
          <a:p>
            <a:pPr rtl="0"/>
            <a:fld id="{7782931A-7D25-4B4B-9464-57AE418934A3}" type="slidenum">
              <a:rPr lang="ru-RU" sz="1100" smtClean="0"/>
              <a:pPr rtl="0"/>
              <a:t>8</a:t>
            </a:fld>
            <a:endParaRPr lang="ru-RU" sz="11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78F88EB-8717-450E-BB8C-2999A14392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2" t="-165" r="3310" b="165"/>
          <a:stretch/>
        </p:blipFill>
        <p:spPr>
          <a:xfrm>
            <a:off x="8431160" y="1452515"/>
            <a:ext cx="3405217" cy="4491061"/>
          </a:xfrm>
        </p:spPr>
      </p:pic>
      <p:pic>
        <p:nvPicPr>
          <p:cNvPr id="3" name="Объект 2">
            <a:extLst>
              <a:ext uri="{FF2B5EF4-FFF2-40B4-BE49-F238E27FC236}">
                <a16:creationId xmlns:a16="http://schemas.microsoft.com/office/drawing/2014/main" id="{854AE97D-05FB-41B7-A655-4ED5F807C4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49895" y="1970174"/>
            <a:ext cx="4517528" cy="252482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CF9AFD-0968-47FC-8BC9-CE6B085140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9036" y="4635134"/>
            <a:ext cx="6554957" cy="211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2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23" y="65765"/>
            <a:ext cx="6773061" cy="1722326"/>
          </a:xfrm>
        </p:spPr>
        <p:txBody>
          <a:bodyPr rtlCol="0"/>
          <a:lstStyle/>
          <a:p>
            <a:pPr algn="ctr"/>
            <a:r>
              <a:rPr lang="ru-RU" sz="4000" dirty="0"/>
              <a:t>Контакты </a:t>
            </a:r>
            <a:br>
              <a:rPr lang="ru-RU" sz="4000" dirty="0"/>
            </a:br>
            <a:r>
              <a:rPr lang="ru-RU" sz="4000" dirty="0"/>
              <a:t>Центра компетенций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9C25C0-C28C-43A9-A830-FCBFC8BAA61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773412" y="6284352"/>
            <a:ext cx="1462788" cy="182880"/>
          </a:xfrm>
        </p:spPr>
        <p:txBody>
          <a:bodyPr rtlCol="0"/>
          <a:lstStyle/>
          <a:p>
            <a:pPr rtl="0"/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3500" y="6292334"/>
            <a:ext cx="412750" cy="182880"/>
          </a:xfrm>
        </p:spPr>
        <p:txBody>
          <a:bodyPr rtlCol="0"/>
          <a:lstStyle/>
          <a:p>
            <a:pPr rtl="0"/>
            <a:fld id="{7782931A-7D25-4B4B-9464-57AE418934A3}" type="slidenum">
              <a:rPr lang="ru-RU" sz="1100" smtClean="0"/>
              <a:pPr rtl="0"/>
              <a:t>9</a:t>
            </a:fld>
            <a:endParaRPr lang="ru-RU" sz="11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78F88EB-8717-450E-BB8C-2999A14392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2" t="-165" r="3310" b="165"/>
          <a:stretch/>
        </p:blipFill>
        <p:spPr>
          <a:xfrm>
            <a:off x="8431160" y="1452515"/>
            <a:ext cx="3405217" cy="4491061"/>
          </a:xfr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141174D0-F7FC-47DF-8EBA-C80ECB34F7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286003"/>
            <a:ext cx="7402460" cy="3912666"/>
          </a:xfrm>
        </p:spPr>
        <p:txBody>
          <a:bodyPr/>
          <a:lstStyle/>
          <a:p>
            <a:r>
              <a:rPr lang="ru-RU" sz="2500" dirty="0"/>
              <a:t>г. Архангельск, проспект Ломоносова, дом 81, офис 505</a:t>
            </a:r>
          </a:p>
          <a:p>
            <a:endParaRPr lang="ru-RU" sz="2500" dirty="0"/>
          </a:p>
          <a:p>
            <a:r>
              <a:rPr lang="ru-RU" sz="2500" dirty="0"/>
              <a:t>Телефон: +7 (8182) 42-36-63</a:t>
            </a:r>
          </a:p>
          <a:p>
            <a:endParaRPr lang="ru-RU" sz="2500" dirty="0"/>
          </a:p>
          <a:p>
            <a:r>
              <a:rPr lang="ru-RU" sz="2500" dirty="0"/>
              <a:t>Сайт: цк29.рф</a:t>
            </a:r>
          </a:p>
          <a:p>
            <a:endParaRPr lang="ru-RU" sz="2500" dirty="0"/>
          </a:p>
          <a:p>
            <a:r>
              <a:rPr lang="ru-RU" sz="2500" dirty="0" err="1"/>
              <a:t>Email</a:t>
            </a:r>
            <a:r>
              <a:rPr lang="ru-RU" sz="2500" dirty="0"/>
              <a:t>: ckfao@yandex.ru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728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35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9129448_TF89547415_Win32" id="{A4368E16-0369-4EE1-868F-E784F9A4E912}" vid="{A087578A-6C71-478F-A414-C705E5D241F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975AF8-B1C6-436B-A274-2C3ADC7798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4273A0-A4DF-47AA-BF1F-8758123399C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82F651C-E5DA-470F-A6A6-D70E9A5EBF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Ежегодная презентация для создания впечатления</Template>
  <TotalTime>0</TotalTime>
  <Words>950</Words>
  <Application>Microsoft Office PowerPoint</Application>
  <PresentationFormat>Широкоэкранный</PresentationFormat>
  <Paragraphs>130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Arial Nova</vt:lpstr>
      <vt:lpstr>Calibri</vt:lpstr>
      <vt:lpstr>Franklin Gothic Demi Cond</vt:lpstr>
      <vt:lpstr>Wingdings</vt:lpstr>
      <vt:lpstr>Тема1</vt:lpstr>
      <vt:lpstr>Центр компетенций  в сфере сельскохозяйственной кооперации и поддержки фермеров Архангельской области</vt:lpstr>
      <vt:lpstr>Информация о Центре</vt:lpstr>
      <vt:lpstr>Центра компетенций осуществляет деятельность в:</vt:lpstr>
      <vt:lpstr>Партнеры:</vt:lpstr>
      <vt:lpstr>За период 2021 год и 1 полугодие 2022 года  Центром компетенций  проделана следующая работа:</vt:lpstr>
      <vt:lpstr>КЛУБ ФЕРМЕРОВ</vt:lpstr>
      <vt:lpstr>Методическая работа</vt:lpstr>
      <vt:lpstr>Информационная  работа</vt:lpstr>
      <vt:lpstr>Контакты  Центра компетенций</vt:lpstr>
      <vt:lpstr>Государственная поддержка</vt:lpstr>
      <vt:lpstr>В области растениеводства</vt:lpstr>
      <vt:lpstr>В области растениеводства</vt:lpstr>
      <vt:lpstr>В области животноводства</vt:lpstr>
      <vt:lpstr>В области животноводства</vt:lpstr>
      <vt:lpstr>В области животноводства</vt:lpstr>
      <vt:lpstr>СУБСИДИИ:</vt:lpstr>
      <vt:lpstr>ГРАНТЫ: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2021-05-18T05:57:43Z</dcterms:created>
  <dcterms:modified xsi:type="dcterms:W3CDTF">2022-06-20T09:19:13Z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