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12" r:id="rId3"/>
    <p:sldId id="342" r:id="rId4"/>
    <p:sldId id="373" r:id="rId5"/>
    <p:sldId id="341" r:id="rId6"/>
    <p:sldId id="313" r:id="rId7"/>
    <p:sldId id="363" r:id="rId8"/>
    <p:sldId id="311" r:id="rId9"/>
    <p:sldId id="378" r:id="rId1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505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7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AB106A-133F-4C8D-816E-12320BF2CD6D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C41A5A-74FF-420F-8B82-27225A0E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7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41A5A-74FF-420F-8B82-27225A0EA0B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29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41A5A-74FF-420F-8B82-27225A0EA0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55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FDA4-61CB-4EFB-8EC6-41435BAA60BF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6A98-6157-4A1E-BC7E-6762F61D3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9112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2CF8-891A-4E7B-9321-C8F52203BED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BC36-C3BC-4C3C-9946-2897C833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034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360A-26B4-42E9-A674-5797D80907A1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E1DF-7CFC-46BA-811C-E8C88ABE7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747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91F6-7225-4920-8839-FB0741FF0C00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4914-806B-4C25-A7AD-E80408B0D0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63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017D-7567-4934-B743-A11B5A61E88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571E-BF03-460A-AB3C-327902CBD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358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1B93-6A0F-4817-A58D-CCE18A6DB505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20C4-EAE9-4784-8EB2-3AB41D2A6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207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1AE1-3D43-4761-B9B9-B1BA0D52428D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03D4-6375-436A-86C2-14AA66799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52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F427-3BCC-4A1F-ABAB-0AEAF8F59B2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D62D-C2AA-47F2-B17F-A19213EF0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1500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6047-3C80-43B9-BF73-F8022D14598A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C0ED-2A19-45DC-BD08-3FF96A00D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9686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4883-E14A-410C-B5A7-9516D6F68E29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6C40-B3E8-438F-BDEF-7381A0094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498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2849-0ECC-49B4-BF03-244DAEB5A896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7F6F-D07E-4C2C-941C-34F384342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6964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17E35-A409-47C4-9F07-32963A66C0C3}" type="datetime1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54E913-B6A0-4474-A883-B27720D35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DSC08168.JPG"/>
          <p:cNvPicPr>
            <a:picLocks noChangeAspect="1"/>
          </p:cNvPicPr>
          <p:nvPr/>
        </p:nvPicPr>
        <p:blipFill>
          <a:blip r:embed="rId2" cstate="print">
            <a:lum bright="2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Уничтожение зарослей борщев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31900"/>
          </a:effectLst>
          <a:scene3d>
            <a:camera prst="orthographicFront"/>
            <a:lightRig rig="threePt" dir="t">
              <a:rot lat="0" lon="0" rev="16200000"/>
            </a:lightRig>
          </a:scene3d>
          <a:sp3d extrusionH="647700">
            <a:bevelB w="215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-3175" y="620688"/>
            <a:ext cx="9001125" cy="1512168"/>
          </a:xfrm>
        </p:spPr>
        <p:txBody>
          <a:bodyPr/>
          <a:lstStyle/>
          <a:p>
            <a:pPr eaLnBrk="1" hangingPunct="1"/>
            <a:r>
              <a:rPr lang="ru-RU" sz="3600" b="1" dirty="0"/>
              <a:t>О реализации мероприятий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</a:t>
            </a:r>
            <a:r>
              <a:rPr lang="ru-RU" sz="3600" b="1" dirty="0"/>
              <a:t>борьбе с борщевиком Сосновского</a:t>
            </a:r>
            <a:br>
              <a:rPr lang="ru-RU" sz="3600" b="1" dirty="0"/>
            </a:br>
            <a:r>
              <a:rPr lang="ru-RU" sz="3600" b="1" dirty="0"/>
              <a:t>в Архангельской области</a:t>
            </a: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930" y="37853"/>
            <a:ext cx="8176070" cy="58283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ФГБУ САС «Архангельская»</a:t>
            </a:r>
          </a:p>
        </p:txBody>
      </p:sp>
      <p:pic>
        <p:nvPicPr>
          <p:cNvPr id="307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696"/>
            <a:ext cx="8604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243206"/>
            <a:ext cx="7522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Докладчик: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Врио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директора ФГБУ САС «Архангельская»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Косарева Елена Николаевна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14B8-D328-4233-B4A2-20F1D5FA9AB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767080"/>
              </p:ext>
            </p:extLst>
          </p:nvPr>
        </p:nvGraphicFramePr>
        <p:xfrm>
          <a:off x="35496" y="853931"/>
          <a:ext cx="9108504" cy="6219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11"/>
                <a:gridCol w="2369849"/>
                <a:gridCol w="2099906"/>
                <a:gridCol w="2471538"/>
              </a:tblGrid>
              <a:tr h="560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обследования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по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картированию, га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26790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 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769,9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15146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16533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b">
                    <a:noFill/>
                  </a:tcPr>
                </a:tc>
              </a:tr>
              <a:tr h="2655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области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257966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0" marR="6301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07305" y="0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зарастания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борщевиком Сосновского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 по 2021 г.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717550" y="1555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Космоснимок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выделением участков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зарастания борщевиком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450" y="2420938"/>
            <a:ext cx="2817813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4,5 га</a:t>
            </a:r>
            <a:endParaRPr lang="ru-RU" dirty="0">
              <a:latin typeface="Arial" charset="0"/>
            </a:endParaRPr>
          </a:p>
        </p:txBody>
      </p:sp>
      <p:sp>
        <p:nvSpPr>
          <p:cNvPr id="11272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5475" y="644842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3F7AF-D1FD-479C-B5AA-687F95740F8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50938"/>
            <a:ext cx="8929563" cy="56626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IMG_20170805_1721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8" y="668608"/>
            <a:ext cx="9028558" cy="60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скашивания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1714501" y="1714500"/>
            <a:ext cx="1428750" cy="714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5026907" y="11248"/>
            <a:ext cx="407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Скошено на 2 раза</a:t>
            </a:r>
            <a:endParaRPr lang="ru-RU" alt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143625" y="2143125"/>
            <a:ext cx="2571750" cy="8572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70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60928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23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717550" y="155575"/>
            <a:ext cx="817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Космоснимок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выделением участков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зарастания борщевиком Сосновского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2005 г по 2021 г.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Объект 5"/>
          <p:cNvPicPr>
            <a:picLocks noGrp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7" t="6940" r="7372" b="10410"/>
          <a:stretch>
            <a:fillRect/>
          </a:stretch>
        </p:blipFill>
        <p:spPr>
          <a:xfrm>
            <a:off x="62545" y="1517230"/>
            <a:ext cx="4536057" cy="4751735"/>
          </a:xfrm>
        </p:spPr>
      </p:pic>
      <p:sp>
        <p:nvSpPr>
          <p:cNvPr id="7" name="Прямоугольник 6"/>
          <p:cNvSpPr/>
          <p:nvPr/>
        </p:nvSpPr>
        <p:spPr>
          <a:xfrm>
            <a:off x="725173" y="5098036"/>
            <a:ext cx="2874962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0,4 га.</a:t>
            </a:r>
            <a:endParaRPr lang="ru-RU" dirty="0">
              <a:latin typeface="Arial" charset="0"/>
            </a:endParaRPr>
          </a:p>
        </p:txBody>
      </p:sp>
      <p:sp>
        <p:nvSpPr>
          <p:cNvPr id="10248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BA3E-294C-4811-91BC-580219F3148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Объект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5" t="8839" r="6671" b="7512"/>
          <a:stretch>
            <a:fillRect/>
          </a:stretch>
        </p:blipFill>
        <p:spPr bwMode="auto">
          <a:xfrm>
            <a:off x="4716016" y="1494100"/>
            <a:ext cx="4327401" cy="48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70810" y="1517230"/>
            <a:ext cx="281781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Площадь зарастания </a:t>
            </a:r>
            <a:r>
              <a:rPr lang="ru-RU" dirty="0">
                <a:latin typeface="Arial" charset="0"/>
              </a:rPr>
              <a:t>9,6</a:t>
            </a:r>
            <a:r>
              <a:rPr lang="ru-RU" dirty="0">
                <a:latin typeface="Times New Roman" pitchFamily="18" charset="0"/>
                <a:cs typeface="Calibri" pitchFamily="34" charset="0"/>
              </a:rPr>
              <a:t> га</a:t>
            </a:r>
            <a:endParaRPr lang="ru-RU" dirty="0"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47664" y="3284984"/>
            <a:ext cx="1368152" cy="1728192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9" y="1942902"/>
            <a:ext cx="3319288" cy="4778572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3" descr="C:\Users\2\Desktop\поле борщевика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61248"/>
            <a:ext cx="273368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1" t="20164" r="18982" b="7259"/>
          <a:stretch>
            <a:fillRect/>
          </a:stretch>
        </p:blipFill>
        <p:spPr bwMode="auto">
          <a:xfrm>
            <a:off x="1547813" y="0"/>
            <a:ext cx="604837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02463" y="6376988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F284A-6520-40B9-9374-E13722D6194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14388" y="373063"/>
            <a:ext cx="184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308699" y="-17253"/>
            <a:ext cx="4919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После обработки </a:t>
            </a:r>
            <a:r>
              <a:rPr lang="ru-RU" altLang="ru-RU" sz="1800" b="1" dirty="0">
                <a:latin typeface="Arial" panose="020B0604020202020204" pitchFamily="34" charset="0"/>
              </a:rPr>
              <a:t>баковой смесью </a:t>
            </a:r>
            <a:r>
              <a:rPr lang="ru-RU" altLang="ru-RU" sz="1400" b="1" dirty="0">
                <a:latin typeface="Arial" panose="020B0604020202020204" pitchFamily="34" charset="0"/>
              </a:rPr>
              <a:t>гербицидов </a:t>
            </a:r>
            <a:r>
              <a:rPr lang="ru-RU" altLang="ru-RU" sz="1400" b="1" dirty="0" err="1">
                <a:latin typeface="Arial" panose="020B0604020202020204" pitchFamily="34" charset="0"/>
              </a:rPr>
              <a:t>Гербитокс</a:t>
            </a:r>
            <a:r>
              <a:rPr lang="ru-RU" altLang="ru-RU" sz="1400" b="1" dirty="0">
                <a:latin typeface="Arial" panose="020B0604020202020204" pitchFamily="34" charset="0"/>
              </a:rPr>
              <a:t>, ВРК (1 л/га) + </a:t>
            </a:r>
            <a:r>
              <a:rPr lang="ru-RU" altLang="ru-RU" sz="1400" b="1" dirty="0" err="1">
                <a:latin typeface="Arial" panose="020B0604020202020204" pitchFamily="34" charset="0"/>
              </a:rPr>
              <a:t>Лонтрел</a:t>
            </a:r>
            <a:r>
              <a:rPr lang="ru-RU" altLang="ru-RU" sz="1400" b="1" dirty="0">
                <a:latin typeface="Arial" panose="020B0604020202020204" pitchFamily="34" charset="0"/>
              </a:rPr>
              <a:t> гранд, ВДГ (0,12 кг/га) + </a:t>
            </a:r>
            <a:r>
              <a:rPr lang="ru-RU" altLang="ru-RU" sz="1400" b="1" dirty="0" err="1">
                <a:latin typeface="Arial" panose="020B0604020202020204" pitchFamily="34" charset="0"/>
              </a:rPr>
              <a:t>Магнум</a:t>
            </a:r>
            <a:r>
              <a:rPr lang="ru-RU" altLang="ru-RU" sz="1400" b="1" dirty="0">
                <a:latin typeface="Arial" panose="020B0604020202020204" pitchFamily="34" charset="0"/>
              </a:rPr>
              <a:t>, ВДГ (10 г/га) и второй обработки гербицидом Торнадо 500, ВР (3,5 л/га)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49058" y="206057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Борщевик на необработанном (контрольном) участке</a:t>
            </a:r>
          </a:p>
        </p:txBody>
      </p:sp>
      <p:pic>
        <p:nvPicPr>
          <p:cNvPr id="25606" name="Объект 8"/>
          <p:cNvPicPr>
            <a:picLocks noGrp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194"/>
            <a:ext cx="4405313" cy="5709174"/>
          </a:xfrm>
        </p:spPr>
      </p:pic>
      <p:pic>
        <p:nvPicPr>
          <p:cNvPr id="25607" name="Рисунок 11" descr="C:\Documents and Settings\Admin\Рабочий стол\Борщевик\фото на 60-й день\3Б1_5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7" y="1035241"/>
            <a:ext cx="4643437" cy="57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4688" y="6500813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7AE0B-B82B-4FD5-B950-DF057E8D210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42908"/>
            <a:ext cx="1512292" cy="17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929687" cy="6742112"/>
          </a:xfrm>
          <a:ln>
            <a:solidFill>
              <a:schemeClr val="accent1">
                <a:alpha val="3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опытных работ по подбору гербицидов для химического метода уничтожения борщевика Сосновского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/>
              <a:t>ВЫПОЛНЕНИЕ РАБОТ ПО РАЗРАБОТКЕ ТЕХНОЛОГИИ ХИМИЧЕСКОЙ БОРЬБЫ И ОЦЕНКЕ ЭФФЕКТИВНОСТИ ПРОВЕДЕННЫХ ХИМИЧЕСКИХ МЕРОПРИЯТИЙ ПО УНИЧТОЖЕНИЮ БОРЩЕВИКА СОСНОВСКОГО (HERACLEUM SOSNOVSKYI MANDEN) НА ЗЕМЛЯХ СЕЛЬСКОХОЗЯЙСТВЕННОГО НАЗНАЧЕНИЯ АРХАНГЕЛЬСКОЙ ОБЛАСТИ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механических, агротехнических и химических методов борьбы с борщевиком Сосновского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- федеральное государственное бюджетное учреждение станция агрохимической службы «Архангельская»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717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341813" y="9810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64038" y="3644900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F24306-208B-4455-9F37-FEFDF9F3861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DSC08168.JPG"/>
          <p:cNvPicPr>
            <a:picLocks noChangeAspect="1"/>
          </p:cNvPicPr>
          <p:nvPr/>
        </p:nvPicPr>
        <p:blipFill>
          <a:blip r:embed="rId2" cstate="print">
            <a:lum bright="20000"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5" descr="Уничтожение зарослей борщев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Заголовок 1"/>
          <p:cNvSpPr>
            <a:spLocks noGrp="1"/>
          </p:cNvSpPr>
          <p:nvPr>
            <p:ph type="ctrTitle"/>
          </p:nvPr>
        </p:nvSpPr>
        <p:spPr>
          <a:xfrm>
            <a:off x="-3175" y="115888"/>
            <a:ext cx="9001125" cy="208915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789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63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71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293</Words>
  <Application>Microsoft Office PowerPoint</Application>
  <PresentationFormat>Экран (4:3)</PresentationFormat>
  <Paragraphs>118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реализации мероприятий  по борьбе с борщевиком Сосновского в Архангельской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состояния земель сельскохозяйственного назначения на территории Архангельской области</dc:title>
  <dc:creator>Maria</dc:creator>
  <cp:lastModifiedBy>toporischeva</cp:lastModifiedBy>
  <cp:revision>240</cp:revision>
  <dcterms:created xsi:type="dcterms:W3CDTF">2017-04-12T09:26:40Z</dcterms:created>
  <dcterms:modified xsi:type="dcterms:W3CDTF">2021-10-13T14:39:09Z</dcterms:modified>
</cp:coreProperties>
</file>