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7" r:id="rId3"/>
    <p:sldId id="265" r:id="rId4"/>
    <p:sldId id="264" r:id="rId5"/>
    <p:sldId id="266" r:id="rId6"/>
    <p:sldId id="267" r:id="rId7"/>
    <p:sldId id="273" r:id="rId8"/>
    <p:sldId id="272" r:id="rId9"/>
    <p:sldId id="268" r:id="rId10"/>
    <p:sldId id="269" r:id="rId11"/>
    <p:sldId id="270" r:id="rId12"/>
    <p:sldId id="271" r:id="rId13"/>
    <p:sldId id="274" r:id="rId14"/>
    <p:sldId id="263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95" d="100"/>
          <a:sy n="95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CF7FD-507D-45C4-B79B-D169675CBBD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D7B7-3D54-4175-8DF6-FDE947158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88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A1ABC-74D2-4455-B1E3-8F8CAAF61E9D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F90D9-3874-4E1F-BE63-3C9C8078D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8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188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650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067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2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34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06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78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0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</a:pPr>
            <a:fld id="{D63F52FB-2A1F-4D06-92D0-582D4D7F8178}" type="slidenum">
              <a:rPr lang="ru-RU" altLang="ru-RU" smtClean="0"/>
              <a:pPr defTabSz="914400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95238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30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5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35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4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68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36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44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39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0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0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36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5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B386-5622-443E-A8D9-A6FC3C27C657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47E7-04DB-48E9-A0FB-20376B1DAC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08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63F2-A15D-4FBD-BB30-97721E8B2D8E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BA38-B95D-405F-A829-4C3BBB0FA7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60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57B2-1B33-462D-8D2D-3BB5FF6A97F0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206E-8886-4205-BD78-67B4CF32B5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54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AEC0-B0F9-4896-A877-EC18227632C7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4A6E-B7A5-4B20-B7F7-9FAEC78F8D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64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B817-65F9-4E09-A531-6ACEC34CFEA2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9F0F-B10D-444E-8A61-817A36C66D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89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45A8-26EA-406E-BC5A-198803407939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1B6C-D8CC-4A76-9E84-5004530C2A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28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5C25-F7F6-4CE4-B4FA-FE703AA89796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A1EA-9FE7-44AC-9E9C-6FA402839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77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B47F-0FC0-4536-94B9-9BD0F64DC767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1A31-D609-4BD1-91FF-6D7C882565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82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6788-0BF8-4798-A31E-B12CDC7ACEA7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F27-8140-49E1-965A-69046FB4F0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228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3854-C40C-4102-8B25-1F40413794F0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5133" y="6235701"/>
            <a:ext cx="5073651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8F95-1F3D-4B95-B7AC-12931A916F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172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1E3E938D-91A9-4708-AA46-EF4E5FDC516C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018" y="6235701"/>
            <a:ext cx="5071533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0677-8092-42D2-8BF8-811F31E223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25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2067" y="965200"/>
            <a:ext cx="7916333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2067" y="2638426"/>
            <a:ext cx="7916333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367" y="6238875"/>
            <a:ext cx="2753784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A9C2733C-26CB-41EB-BC43-B280BF897E88}" type="datetimeFigureOut">
              <a:rPr lang="ru-RU"/>
              <a:pPr>
                <a:defRPr/>
              </a:pPr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8967" y="6235701"/>
            <a:ext cx="6076951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7618" y="6218239"/>
            <a:ext cx="486833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BBA7B0-A83F-4FBB-8253-DC27160758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35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366199" y="195246"/>
            <a:ext cx="8825802" cy="377510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eaLnBrk="1" hangingPunct="1">
              <a:defRPr/>
            </a:pPr>
            <a:endParaRPr lang="ru-RU" sz="11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9862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2814225" y="1980895"/>
            <a:ext cx="9377776" cy="22896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Aft>
                <a:spcPts val="600"/>
              </a:spcAft>
              <a:defRPr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spcAft>
                <a:spcPts val="600"/>
              </a:spcAft>
              <a:defRPr/>
            </a:pP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Государственная поддержка</a:t>
            </a:r>
            <a:endParaRPr lang="ru-RU" sz="2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spcAft>
                <a:spcPts val="600"/>
              </a:spcAft>
              <a:defRPr/>
            </a:pP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муниципальных </a:t>
            </a:r>
            <a:r>
              <a:rPr lang="ru-RU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округов </a:t>
            </a: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Архангельской </a:t>
            </a: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области </a:t>
            </a:r>
          </a:p>
          <a:p>
            <a:pPr algn="r">
              <a:spcAft>
                <a:spcPts val="600"/>
              </a:spcAft>
              <a:defRPr/>
            </a:pP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2021-2024 годы</a:t>
            </a:r>
            <a:endParaRPr lang="ru-RU" sz="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spcAft>
                <a:spcPts val="600"/>
              </a:spcAft>
              <a:defRPr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792538" y="5786438"/>
            <a:ext cx="4533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1600" dirty="0">
              <a:latin typeface="Calibri" pitchFamily="34" charset="0"/>
              <a:cs typeface="Arial" charset="0"/>
            </a:endParaRPr>
          </a:p>
          <a:p>
            <a:pPr algn="ctr" eaLnBrk="1" hangingPunct="1">
              <a:defRPr/>
            </a:pPr>
            <a:endParaRPr lang="ru-RU" sz="1000" dirty="0">
              <a:solidFill>
                <a:srgbClr val="376092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ru-RU" sz="1550" b="1" dirty="0">
                <a:solidFill>
                  <a:schemeClr val="tx2"/>
                </a:solidFill>
                <a:cs typeface="Arial" charset="0"/>
              </a:rPr>
              <a:t>февраль </a:t>
            </a:r>
            <a:r>
              <a:rPr lang="ru-RU" sz="1550" b="1" dirty="0" smtClean="0">
                <a:solidFill>
                  <a:schemeClr val="tx2"/>
                </a:solidFill>
                <a:cs typeface="Arial" charset="0"/>
              </a:rPr>
              <a:t>2024 </a:t>
            </a:r>
            <a:r>
              <a:rPr lang="ru-RU" sz="1550" b="1" dirty="0">
                <a:solidFill>
                  <a:schemeClr val="tx2"/>
                </a:solidFill>
                <a:cs typeface="Arial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6931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2"/>
            <a:ext cx="11090654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Сумма средств, выделенных из бюджета Архангельской области на финансовое обеспечение выборов представительных органов</a:t>
            </a:r>
          </a:p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вновь образованных муниципальных округов Архангельской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7160"/>
              </p:ext>
            </p:extLst>
          </p:nvPr>
        </p:nvGraphicFramePr>
        <p:xfrm>
          <a:off x="1007561" y="1295180"/>
          <a:ext cx="10487754" cy="548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42">
                  <a:extLst>
                    <a:ext uri="{9D8B030D-6E8A-4147-A177-3AD203B41FA5}">
                      <a16:colId xmlns:a16="http://schemas.microsoft.com/office/drawing/2014/main" val="4286944810"/>
                    </a:ext>
                  </a:extLst>
                </a:gridCol>
                <a:gridCol w="3027336">
                  <a:extLst>
                    <a:ext uri="{9D8B030D-6E8A-4147-A177-3AD203B41FA5}">
                      <a16:colId xmlns:a16="http://schemas.microsoft.com/office/drawing/2014/main" val="3846864351"/>
                    </a:ext>
                  </a:extLst>
                </a:gridCol>
                <a:gridCol w="1982352">
                  <a:extLst>
                    <a:ext uri="{9D8B030D-6E8A-4147-A177-3AD203B41FA5}">
                      <a16:colId xmlns:a16="http://schemas.microsoft.com/office/drawing/2014/main" val="1566424556"/>
                    </a:ext>
                  </a:extLst>
                </a:gridCol>
                <a:gridCol w="1321790">
                  <a:extLst>
                    <a:ext uri="{9D8B030D-6E8A-4147-A177-3AD203B41FA5}">
                      <a16:colId xmlns:a16="http://schemas.microsoft.com/office/drawing/2014/main" val="192488215"/>
                    </a:ext>
                  </a:extLst>
                </a:gridCol>
                <a:gridCol w="1226568">
                  <a:extLst>
                    <a:ext uri="{9D8B030D-6E8A-4147-A177-3AD203B41FA5}">
                      <a16:colId xmlns:a16="http://schemas.microsoft.com/office/drawing/2014/main" val="513032023"/>
                    </a:ext>
                  </a:extLst>
                </a:gridCol>
                <a:gridCol w="1227233">
                  <a:extLst>
                    <a:ext uri="{9D8B030D-6E8A-4147-A177-3AD203B41FA5}">
                      <a16:colId xmlns:a16="http://schemas.microsoft.com/office/drawing/2014/main" val="3509747381"/>
                    </a:ext>
                  </a:extLst>
                </a:gridCol>
                <a:gridCol w="1227233">
                  <a:extLst>
                    <a:ext uri="{9D8B030D-6E8A-4147-A177-3AD203B41FA5}">
                      <a16:colId xmlns:a16="http://schemas.microsoft.com/office/drawing/2014/main" val="3989309553"/>
                    </a:ext>
                  </a:extLst>
                </a:gridCol>
              </a:tblGrid>
              <a:tr h="38469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распоряжения Правительства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 выделении средств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средств, выделенных на выборы представительных органов во вновь созданных муниципальных округов,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53137"/>
                  </a:ext>
                </a:extLst>
              </a:tr>
              <a:tr h="1923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993000232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Верхнетоемский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374-пп от 23.07.2021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1 351 600,00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043039824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Вилегодский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447-пр от 3.11.2020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1 417 214,0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538747040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Виноградовский муниципальный округ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427-рп от 21.09.2021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1 321 600,00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4221380277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Каргопольский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2860-рп от 16.07.2020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1 434 200,0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314458854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Красноборский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№607-рп от 26.07.2023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1 300 400,0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921016970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394-пп от 07.06.2022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3 489 500,0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633010645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394-пп от 07.06.2022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2 065 330,0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578597490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Мезенский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394-пп от 07.06.2022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2 857 000,0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424597861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Няндомский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394-пп от 07.06.2022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3 500 000,0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576985359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607-рп от 26.07.2023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5 020 780,0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128583952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Плесецкий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374-пп от 23.07.2021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1 999 600,0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4009035763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607-рп от 26.07.2023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2 378 910,0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4040247841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Устьянский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791-пп от 06.10.2022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4 829 049,2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707459420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394-пп от 07.06.2022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2 416 100,0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248148703"/>
                  </a:ext>
                </a:extLst>
              </a:tr>
              <a:tr h="30037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394-пп от 07.06.2022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2 228 100,0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662798750"/>
                  </a:ext>
                </a:extLst>
              </a:tr>
              <a:tr h="19234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4 851 014,0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2 673 200,0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21 385 079,2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8 700 090,0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368085542"/>
                  </a:ext>
                </a:extLst>
              </a:tr>
              <a:tr h="19234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 за 2021-2024 гг.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37 609 383,20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75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8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101346" y="516732"/>
            <a:ext cx="11090654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500" b="1" dirty="0"/>
              <a:t>Предоставление местным бюджетам муниципальных округов Архангельской области </a:t>
            </a:r>
            <a:endParaRPr lang="ru-RU" sz="1500" dirty="0"/>
          </a:p>
          <a:p>
            <a:pPr algn="r"/>
            <a:r>
              <a:rPr lang="ru-RU" sz="1500" b="1" dirty="0"/>
              <a:t>дотаций на выравнивание бюджетной обеспеченности за счет средств областного бюджета</a:t>
            </a:r>
            <a:endParaRPr lang="ru-RU" sz="15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52141"/>
              </p:ext>
            </p:extLst>
          </p:nvPr>
        </p:nvGraphicFramePr>
        <p:xfrm>
          <a:off x="1101345" y="1446956"/>
          <a:ext cx="10735612" cy="467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391">
                  <a:extLst>
                    <a:ext uri="{9D8B030D-6E8A-4147-A177-3AD203B41FA5}">
                      <a16:colId xmlns:a16="http://schemas.microsoft.com/office/drawing/2014/main" val="848350887"/>
                    </a:ext>
                  </a:extLst>
                </a:gridCol>
                <a:gridCol w="4149969">
                  <a:extLst>
                    <a:ext uri="{9D8B030D-6E8A-4147-A177-3AD203B41FA5}">
                      <a16:colId xmlns:a16="http://schemas.microsoft.com/office/drawing/2014/main" val="1888808656"/>
                    </a:ext>
                  </a:extLst>
                </a:gridCol>
                <a:gridCol w="1627833">
                  <a:extLst>
                    <a:ext uri="{9D8B030D-6E8A-4147-A177-3AD203B41FA5}">
                      <a16:colId xmlns:a16="http://schemas.microsoft.com/office/drawing/2014/main" val="1612289535"/>
                    </a:ext>
                  </a:extLst>
                </a:gridCol>
                <a:gridCol w="1607737">
                  <a:extLst>
                    <a:ext uri="{9D8B030D-6E8A-4147-A177-3AD203B41FA5}">
                      <a16:colId xmlns:a16="http://schemas.microsoft.com/office/drawing/2014/main" val="3507674469"/>
                    </a:ext>
                  </a:extLst>
                </a:gridCol>
                <a:gridCol w="1376624">
                  <a:extLst>
                    <a:ext uri="{9D8B030D-6E8A-4147-A177-3AD203B41FA5}">
                      <a16:colId xmlns:a16="http://schemas.microsoft.com/office/drawing/2014/main" val="1547053393"/>
                    </a:ext>
                  </a:extLst>
                </a:gridCol>
                <a:gridCol w="1467058">
                  <a:extLst>
                    <a:ext uri="{9D8B030D-6E8A-4147-A177-3AD203B41FA5}">
                      <a16:colId xmlns:a16="http://schemas.microsoft.com/office/drawing/2014/main" val="1327253803"/>
                    </a:ext>
                  </a:extLst>
                </a:gridCol>
              </a:tblGrid>
              <a:tr h="22334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средств, тысяч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210087"/>
                  </a:ext>
                </a:extLst>
              </a:tr>
              <a:tr h="22334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 2024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extLst>
                  <a:ext uri="{0D108BD9-81ED-4DB2-BD59-A6C34878D82A}">
                    <a16:rowId xmlns:a16="http://schemas.microsoft.com/office/drawing/2014/main" val="1806292555"/>
                  </a:ext>
                </a:extLst>
              </a:tr>
              <a:tr h="337092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Верхнетоемский муниципальный округ  (округ с 2022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63 724,5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53 967,5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56 956,5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88 635,9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867205825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Вилегодский муниципальный округ  (округ с 2021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35 577,8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33 381,0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32 117,8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56 176,5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365024540"/>
                  </a:ext>
                </a:extLst>
              </a:tr>
              <a:tr h="251502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Виноградовский</a:t>
                      </a:r>
                      <a:r>
                        <a:rPr lang="ru-RU" sz="1200" dirty="0">
                          <a:effectLst/>
                        </a:rPr>
                        <a:t> муниципальный округ  (округ с 2022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47 995,0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51 225,4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70 175,8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101 610,0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365966730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Каргопольский</a:t>
                      </a:r>
                      <a:r>
                        <a:rPr lang="ru-RU" sz="1200" dirty="0">
                          <a:effectLst/>
                        </a:rPr>
                        <a:t> муниципальный округ (округ с 2021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78 253,4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91 028,8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100 238,8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109 134,5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087287513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56 044,1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55 293,9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67 113,7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59 101,1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589141675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  (округ с 2024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42 116,2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53 148,2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63 037,7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72 629,6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569623765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41 153,0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40 825,1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54 221,1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58 906,6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557837878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Мезенский муниципальный округ (округ с 2023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4029283530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Няндомский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66 592,7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74 874,8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82 933,7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104 519,2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965731787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  (округ с 2024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103 171,0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91 044,7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83 574,6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117 467,5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928512631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Плесецкий</a:t>
                      </a:r>
                      <a:r>
                        <a:rPr lang="ru-RU" sz="1200" dirty="0">
                          <a:effectLst/>
                        </a:rPr>
                        <a:t> муниципальный округ (округ с 2022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130 261,3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164 428,5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188 440,9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225 214,0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27073001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 (округ с 2024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3 443,8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922025236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Устьянский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46 590,6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39 711,5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41 122,4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78 849,8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061132484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75 456,8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85 562,1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99 407,6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153 827,1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21757470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64 209,6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73 377,2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82 102,9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92 265,1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988546268"/>
                  </a:ext>
                </a:extLst>
              </a:tr>
              <a:tr h="246664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 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851 145,9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907 868,6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1 021 443,5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1 321 780,7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extLst>
                  <a:ext uri="{0D108BD9-81ED-4DB2-BD59-A6C34878D82A}">
                    <a16:rowId xmlns:a16="http://schemas.microsoft.com/office/drawing/2014/main" val="966951218"/>
                  </a:ext>
                </a:extLst>
              </a:tr>
              <a:tr h="223343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 за 2023-2024 гг.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4 102 238,7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9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2"/>
            <a:ext cx="11090654" cy="82974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средств, выделенных из бюджета Архангельской области на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проектов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территориального общественного самоуправления, целевых проектов некоммерческих организаций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деятельности старост сельских населенных пунктов Архангельской области в муниципальных округах Архангельской области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0107"/>
              </p:ext>
            </p:extLst>
          </p:nvPr>
        </p:nvGraphicFramePr>
        <p:xfrm>
          <a:off x="1007561" y="1646692"/>
          <a:ext cx="9543208" cy="5024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678">
                  <a:extLst>
                    <a:ext uri="{9D8B030D-6E8A-4147-A177-3AD203B41FA5}">
                      <a16:colId xmlns:a16="http://schemas.microsoft.com/office/drawing/2014/main" val="385100948"/>
                    </a:ext>
                  </a:extLst>
                </a:gridCol>
                <a:gridCol w="3831622">
                  <a:extLst>
                    <a:ext uri="{9D8B030D-6E8A-4147-A177-3AD203B41FA5}">
                      <a16:colId xmlns:a16="http://schemas.microsoft.com/office/drawing/2014/main" val="2741921613"/>
                    </a:ext>
                  </a:extLst>
                </a:gridCol>
                <a:gridCol w="1261028">
                  <a:extLst>
                    <a:ext uri="{9D8B030D-6E8A-4147-A177-3AD203B41FA5}">
                      <a16:colId xmlns:a16="http://schemas.microsoft.com/office/drawing/2014/main" val="1132817678"/>
                    </a:ext>
                  </a:extLst>
                </a:gridCol>
                <a:gridCol w="1057982">
                  <a:extLst>
                    <a:ext uri="{9D8B030D-6E8A-4147-A177-3AD203B41FA5}">
                      <a16:colId xmlns:a16="http://schemas.microsoft.com/office/drawing/2014/main" val="4241381865"/>
                    </a:ext>
                  </a:extLst>
                </a:gridCol>
                <a:gridCol w="1427784">
                  <a:extLst>
                    <a:ext uri="{9D8B030D-6E8A-4147-A177-3AD203B41FA5}">
                      <a16:colId xmlns:a16="http://schemas.microsoft.com/office/drawing/2014/main" val="2182837288"/>
                    </a:ext>
                  </a:extLst>
                </a:gridCol>
                <a:gridCol w="1543114">
                  <a:extLst>
                    <a:ext uri="{9D8B030D-6E8A-4147-A177-3AD203B41FA5}">
                      <a16:colId xmlns:a16="http://schemas.microsoft.com/office/drawing/2014/main" val="4143706584"/>
                    </a:ext>
                  </a:extLst>
                </a:gridCol>
              </a:tblGrid>
              <a:tr h="22423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муниципального округа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Сумма средств, </a:t>
                      </a:r>
                      <a:r>
                        <a:rPr lang="ru-RU" sz="1300" dirty="0" smtClean="0">
                          <a:effectLst/>
                        </a:rPr>
                        <a:t>рублей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89595"/>
                  </a:ext>
                </a:extLst>
              </a:tr>
              <a:tr h="49423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2021 </a:t>
                      </a:r>
                      <a:r>
                        <a:rPr lang="ru-RU" sz="1400" dirty="0" smtClean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2022 </a:t>
                      </a:r>
                      <a:r>
                        <a:rPr lang="ru-RU" sz="1400" dirty="0" smtClean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2023 </a:t>
                      </a:r>
                      <a:r>
                        <a:rPr lang="ru-RU" sz="1400" dirty="0" smtClean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2024 </a:t>
                      </a:r>
                      <a:r>
                        <a:rPr lang="ru-RU" sz="1400" dirty="0" smtClean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968091998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Верхнетоемский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1 112 031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1 441 924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1 457 119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1 331 330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969698708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Вилегодский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1 377 625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1 542 076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1 765 538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1 624 195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804655392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Виноградовский</a:t>
                      </a:r>
                      <a:r>
                        <a:rPr lang="ru-RU" sz="1400" dirty="0">
                          <a:effectLst/>
                        </a:rPr>
                        <a:t> муниципальный округ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1 487 145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1 766 189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1 938 667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1 759 522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965628304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Каргопольский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1 622 374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1 630 306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1 605 151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1 435 335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411862606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Плесецкий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1 590 034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2 119 503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2 806 584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2 516 791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2894791316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Котласский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1 231 735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1 281 604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1 659 913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1 486 465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735141979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Лешуконский муниципальный округ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964 475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1 085 650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1 378 833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1 263 766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2772798973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Мезенский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1 210 333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1 501 537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1 728 587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1 603 575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2614781311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Няндомский муниципальный округ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1 284 118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1 450 922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1 839 948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1 650 478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929775183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Устьянский муниципальный округ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1 342 296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1 482 009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1 773 814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1 595 820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742349153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Шенкурский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976 308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1 093 209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1 182 974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1 071 112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147850688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Холмогорский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1 302 758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1 432 358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1 962 865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1 791 788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3450681531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Красноборский муниципальный округ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986 593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1 006 558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1 140 980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1 048 071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551899070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Пинежский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1 292 496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1 496 207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1 700 130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1 628 418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2711839915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Приморский муниципальный округ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1 320 750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1 490 253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1 715 524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1 693 328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1249487915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ИТОГО: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19 101 071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21 820 305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25 656 627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23 499 994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extLst>
                  <a:ext uri="{0D108BD9-81ED-4DB2-BD59-A6C34878D82A}">
                    <a16:rowId xmlns:a16="http://schemas.microsoft.com/office/drawing/2014/main" val="2348095042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за 2021-2024 гг.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90 077 997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82" marR="337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8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876933" y="798084"/>
            <a:ext cx="11090654" cy="38643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</a:t>
            </a: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средств, выделенных из бюджета Архангельской области </a:t>
            </a:r>
            <a:endParaRPr lang="ru-RU" sz="25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создание и развитие муниципальных округов Архангельской области </a:t>
            </a:r>
            <a:b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2021-2024 годы</a:t>
            </a:r>
            <a:r>
              <a:rPr lang="ru-RU" sz="25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составляет 1 807 729 965 200 рублей.</a:t>
            </a:r>
            <a:endParaRPr lang="ru-RU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3503613" y="620714"/>
            <a:ext cx="6481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</p:txBody>
      </p:sp>
      <p:sp>
        <p:nvSpPr>
          <p:cNvPr id="31747" name="Rectangle 8"/>
          <p:cNvSpPr>
            <a:spLocks noChangeArrowheads="1"/>
          </p:cNvSpPr>
          <p:nvPr/>
        </p:nvSpPr>
        <p:spPr bwMode="auto">
          <a:xfrm>
            <a:off x="1952626" y="1643063"/>
            <a:ext cx="8501063" cy="7858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952876" y="1357313"/>
            <a:ext cx="6715125" cy="857250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cs typeface="Arial" charset="0"/>
              </a:rPr>
              <a:t>Благодарю за внимание!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2452688" y="37147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chemeClr val="bg1"/>
              </a:solidFill>
            </a:endParaRPr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52" y="199232"/>
            <a:ext cx="10731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0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101346" y="500901"/>
            <a:ext cx="11090654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Сумма средств, выделенных из бюджета Архангельской области на мероприятия, </a:t>
            </a:r>
          </a:p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утвержденные планами по социально-экономическому развитию муниципальных округов Архангельской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28882"/>
              </p:ext>
            </p:extLst>
          </p:nvPr>
        </p:nvGraphicFramePr>
        <p:xfrm>
          <a:off x="379665" y="1235958"/>
          <a:ext cx="11507535" cy="544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590">
                  <a:extLst>
                    <a:ext uri="{9D8B030D-6E8A-4147-A177-3AD203B41FA5}">
                      <a16:colId xmlns:a16="http://schemas.microsoft.com/office/drawing/2014/main" val="471479470"/>
                    </a:ext>
                  </a:extLst>
                </a:gridCol>
                <a:gridCol w="2662813">
                  <a:extLst>
                    <a:ext uri="{9D8B030D-6E8A-4147-A177-3AD203B41FA5}">
                      <a16:colId xmlns:a16="http://schemas.microsoft.com/office/drawing/2014/main" val="30278418"/>
                    </a:ext>
                  </a:extLst>
                </a:gridCol>
                <a:gridCol w="1949380">
                  <a:extLst>
                    <a:ext uri="{9D8B030D-6E8A-4147-A177-3AD203B41FA5}">
                      <a16:colId xmlns:a16="http://schemas.microsoft.com/office/drawing/2014/main" val="4278220371"/>
                    </a:ext>
                  </a:extLst>
                </a:gridCol>
                <a:gridCol w="1467060">
                  <a:extLst>
                    <a:ext uri="{9D8B030D-6E8A-4147-A177-3AD203B41FA5}">
                      <a16:colId xmlns:a16="http://schemas.microsoft.com/office/drawing/2014/main" val="1504536387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val="1475837969"/>
                    </a:ext>
                  </a:extLst>
                </a:gridCol>
                <a:gridCol w="1818752">
                  <a:extLst>
                    <a:ext uri="{9D8B030D-6E8A-4147-A177-3AD203B41FA5}">
                      <a16:colId xmlns:a16="http://schemas.microsoft.com/office/drawing/2014/main" val="1840771316"/>
                    </a:ext>
                  </a:extLst>
                </a:gridCol>
                <a:gridCol w="1557494">
                  <a:extLst>
                    <a:ext uri="{9D8B030D-6E8A-4147-A177-3AD203B41FA5}">
                      <a16:colId xmlns:a16="http://schemas.microsoft.com/office/drawing/2014/main" val="696120631"/>
                    </a:ext>
                  </a:extLst>
                </a:gridCol>
              </a:tblGrid>
              <a:tr h="31436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муниципального округа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распоряжения Правительства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 утверждении плана СЭР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средств, предусмотренных на реализацию плана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социально-экономическому развитию округа, 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002462"/>
                  </a:ext>
                </a:extLst>
              </a:tr>
              <a:tr h="30191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2021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650166401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Верхнетоемский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573-рп от 29.11.2021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21 000 000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235364707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Вилегодский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482-рп от 17.11.2020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18 000 000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18 000 000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18 000 000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713259874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Виноградовский</a:t>
                      </a:r>
                      <a:r>
                        <a:rPr lang="ru-RU" sz="1200" dirty="0">
                          <a:effectLst/>
                        </a:rPr>
                        <a:t> муниципальный округ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44-рп от 14.02.2022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917971972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Каргопольский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329-рп от 19.08.2020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30 000 000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30 000 000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4058630921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Плесецкий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84-рп от 21.03.2022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924814929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Котласский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106-рп от 17.02.2023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43 067 000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38 067 000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3821074523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Лешуконский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559-рп от 9.09.2022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12 378 000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12 378 000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886105434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Мезенский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558-рп от 9.09.2022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39 054 000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39 054 000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446134356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Няндомский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141-рп от 06.03.2023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57 014 000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57 014 000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668474671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Устьянский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949-рп от28.12.2022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73 120 000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73 120 000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830338801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968-рп от 30.12.2022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18 942 000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18 942 000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154129231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48-рп от 31.01.2023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38 263 000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38 263 000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549896783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997-рп от 20.12.2023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20 200 000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547036757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1067-рп от 29.12.2023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58 800 000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413313006"/>
                  </a:ext>
                </a:extLst>
              </a:tr>
              <a:tr h="273333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996-рп от 20.12.2023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107 000 000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3106128148"/>
                  </a:ext>
                </a:extLst>
              </a:tr>
              <a:tr h="275768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48 000 000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139 000 000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420 840 000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599 838 000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3457976073"/>
                  </a:ext>
                </a:extLst>
              </a:tr>
              <a:tr h="180853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 за 2021-2024 гг.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1 207 678 000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453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2"/>
            <a:ext cx="11090654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Сумма средств, выделенных из бюджета Архангельской области </a:t>
            </a:r>
            <a:r>
              <a:rPr lang="ru-RU" sz="1500" b="1" dirty="0" smtClean="0">
                <a:solidFill>
                  <a:prstClr val="white"/>
                </a:solidFill>
              </a:rPr>
              <a:t>на </a:t>
            </a:r>
            <a:r>
              <a:rPr lang="ru-RU" sz="1500" b="1" dirty="0" err="1" smtClean="0">
                <a:solidFill>
                  <a:prstClr val="white"/>
                </a:solidFill>
              </a:rPr>
              <a:t>софинансирование</a:t>
            </a:r>
            <a:r>
              <a:rPr lang="ru-RU" sz="1500" b="1" dirty="0" smtClean="0">
                <a:solidFill>
                  <a:prstClr val="white"/>
                </a:solidFill>
              </a:rPr>
              <a:t> </a:t>
            </a:r>
          </a:p>
          <a:p>
            <a:pPr algn="ctr" eaLnBrk="0" fontAlgn="base" hangingPunct="0">
              <a:defRPr/>
            </a:pPr>
            <a:r>
              <a:rPr lang="ru-RU" sz="1500" b="1" dirty="0" smtClean="0">
                <a:solidFill>
                  <a:prstClr val="white"/>
                </a:solidFill>
              </a:rPr>
              <a:t>инициативных проектов муниципальным округам </a:t>
            </a:r>
            <a:r>
              <a:rPr lang="ru-RU" sz="1500" b="1" dirty="0">
                <a:solidFill>
                  <a:prstClr val="white"/>
                </a:solidFill>
              </a:rPr>
              <a:t>Архангельской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79013"/>
              </p:ext>
            </p:extLst>
          </p:nvPr>
        </p:nvGraphicFramePr>
        <p:xfrm>
          <a:off x="1007561" y="1267624"/>
          <a:ext cx="9734127" cy="5192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562">
                  <a:extLst>
                    <a:ext uri="{9D8B030D-6E8A-4147-A177-3AD203B41FA5}">
                      <a16:colId xmlns:a16="http://schemas.microsoft.com/office/drawing/2014/main" val="1571337595"/>
                    </a:ext>
                  </a:extLst>
                </a:gridCol>
                <a:gridCol w="2915416">
                  <a:extLst>
                    <a:ext uri="{9D8B030D-6E8A-4147-A177-3AD203B41FA5}">
                      <a16:colId xmlns:a16="http://schemas.microsoft.com/office/drawing/2014/main" val="2290014579"/>
                    </a:ext>
                  </a:extLst>
                </a:gridCol>
                <a:gridCol w="988513">
                  <a:extLst>
                    <a:ext uri="{9D8B030D-6E8A-4147-A177-3AD203B41FA5}">
                      <a16:colId xmlns:a16="http://schemas.microsoft.com/office/drawing/2014/main" val="3965233198"/>
                    </a:ext>
                  </a:extLst>
                </a:gridCol>
                <a:gridCol w="1510738">
                  <a:extLst>
                    <a:ext uri="{9D8B030D-6E8A-4147-A177-3AD203B41FA5}">
                      <a16:colId xmlns:a16="http://schemas.microsoft.com/office/drawing/2014/main" val="3347017118"/>
                    </a:ext>
                  </a:extLst>
                </a:gridCol>
                <a:gridCol w="1671119">
                  <a:extLst>
                    <a:ext uri="{9D8B030D-6E8A-4147-A177-3AD203B41FA5}">
                      <a16:colId xmlns:a16="http://schemas.microsoft.com/office/drawing/2014/main" val="324907561"/>
                    </a:ext>
                  </a:extLst>
                </a:gridCol>
                <a:gridCol w="1967779">
                  <a:extLst>
                    <a:ext uri="{9D8B030D-6E8A-4147-A177-3AD203B41FA5}">
                      <a16:colId xmlns:a16="http://schemas.microsoft.com/office/drawing/2014/main" val="2927766032"/>
                    </a:ext>
                  </a:extLst>
                </a:gridCol>
              </a:tblGrid>
              <a:tr h="377891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средств, </a:t>
                      </a:r>
                      <a:r>
                        <a:rPr lang="ru-RU" sz="1200" dirty="0" smtClean="0">
                          <a:effectLst/>
                        </a:rPr>
                        <a:t>рублей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2031"/>
                  </a:ext>
                </a:extLst>
              </a:tr>
              <a:tr h="19320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46253726"/>
                  </a:ext>
                </a:extLst>
              </a:tr>
              <a:tr h="372502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Верхнетоемский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15 348 442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3347439069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Вилегодский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14 838 527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2600868821"/>
                  </a:ext>
                </a:extLst>
              </a:tr>
              <a:tr h="29722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Виноградовский муниципальный округ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14 838 527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2583590461"/>
                  </a:ext>
                </a:extLst>
              </a:tr>
              <a:tr h="30655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Каргопольский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6 000 000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16 198 300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2226503406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Плесецкий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11 949 009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2920538907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9 569 405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3203168890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455513238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Мезенский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6 339 943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4252742604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Няндомский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23 887 028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642214559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Устьянский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13 629 179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14236371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9 059 490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2938567937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6 000 000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11 269 122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2284450199"/>
                  </a:ext>
                </a:extLst>
              </a:tr>
              <a:tr h="23541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20 204 677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384654537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13 478 754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15802349"/>
                  </a:ext>
                </a:extLst>
              </a:tr>
              <a:tr h="24996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13 729 462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1752265039"/>
                  </a:ext>
                </a:extLst>
              </a:tr>
              <a:tr h="27569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30 000 000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72 000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200 339 </a:t>
                      </a:r>
                      <a:r>
                        <a:rPr lang="ru-RU" sz="1200" b="1" dirty="0" smtClean="0">
                          <a:effectLst/>
                        </a:rPr>
                        <a:t>865</a:t>
                      </a: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extLst>
                  <a:ext uri="{0D108BD9-81ED-4DB2-BD59-A6C34878D82A}">
                    <a16:rowId xmlns:a16="http://schemas.microsoft.com/office/drawing/2014/main" val="143487059"/>
                  </a:ext>
                </a:extLst>
              </a:tr>
              <a:tr h="36831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 за 2021-2024 гг.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302 339 </a:t>
                      </a:r>
                      <a:r>
                        <a:rPr lang="ru-RU" sz="1200" b="1" dirty="0" smtClean="0">
                          <a:effectLst/>
                        </a:rPr>
                        <a:t>865</a:t>
                      </a: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41" marR="329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37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2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2"/>
            <a:ext cx="11090654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500" b="1" dirty="0"/>
              <a:t>Количество лиц, уволившихся в связи с ликвидацией органов местного самоуправления муниципальных районов вследствие создания муниципальных округов Архангельской области</a:t>
            </a:r>
            <a:endParaRPr lang="ru-RU" sz="1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52254"/>
              </p:ext>
            </p:extLst>
          </p:nvPr>
        </p:nvGraphicFramePr>
        <p:xfrm>
          <a:off x="1567543" y="1267620"/>
          <a:ext cx="8872694" cy="5337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046">
                  <a:extLst>
                    <a:ext uri="{9D8B030D-6E8A-4147-A177-3AD203B41FA5}">
                      <a16:colId xmlns:a16="http://schemas.microsoft.com/office/drawing/2014/main" val="2209316845"/>
                    </a:ext>
                  </a:extLst>
                </a:gridCol>
                <a:gridCol w="3421760">
                  <a:extLst>
                    <a:ext uri="{9D8B030D-6E8A-4147-A177-3AD203B41FA5}">
                      <a16:colId xmlns:a16="http://schemas.microsoft.com/office/drawing/2014/main" val="4069544570"/>
                    </a:ext>
                  </a:extLst>
                </a:gridCol>
                <a:gridCol w="2699878">
                  <a:extLst>
                    <a:ext uri="{9D8B030D-6E8A-4147-A177-3AD203B41FA5}">
                      <a16:colId xmlns:a16="http://schemas.microsoft.com/office/drawing/2014/main" val="609678813"/>
                    </a:ext>
                  </a:extLst>
                </a:gridCol>
                <a:gridCol w="2118010">
                  <a:extLst>
                    <a:ext uri="{9D8B030D-6E8A-4147-A177-3AD203B41FA5}">
                      <a16:colId xmlns:a16="http://schemas.microsoft.com/office/drawing/2014/main" val="2701613243"/>
                    </a:ext>
                  </a:extLst>
                </a:gridCol>
              </a:tblGrid>
              <a:tr h="14067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Общее количество работников, </a:t>
                      </a:r>
                      <a:r>
                        <a:rPr lang="ru-RU" sz="1200" dirty="0" smtClean="0">
                          <a:effectLst/>
                        </a:rPr>
                        <a:t>человек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61312"/>
                  </a:ext>
                </a:extLst>
              </a:tr>
              <a:tr h="4066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Муниципальные служащие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Лица, замещающие муниципальные должности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997866203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Верхнетоемский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3787625742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Вилегодский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506590504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Виноградовский муниципальный округ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551269542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Каргопольский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529939470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380720713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766921568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464032862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Мезенский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991680753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Няндомский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030588636"/>
                  </a:ext>
                </a:extLst>
              </a:tr>
              <a:tr h="352799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931469698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Плесецкий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411249283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434517987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Устьянский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55570020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1653710502"/>
                  </a:ext>
                </a:extLst>
              </a:tr>
              <a:tr h="27107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2645974382"/>
                  </a:ext>
                </a:extLst>
              </a:tr>
              <a:tr h="149694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extLst>
                  <a:ext uri="{0D108BD9-81ED-4DB2-BD59-A6C34878D82A}">
                    <a16:rowId xmlns:a16="http://schemas.microsoft.com/office/drawing/2014/main" val="3754192233"/>
                  </a:ext>
                </a:extLst>
              </a:tr>
              <a:tr h="13553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ВСЕГО за 2021-2024 гг.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46" marR="3284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104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1"/>
            <a:ext cx="11090654" cy="135226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400" b="1" dirty="0">
                <a:solidFill>
                  <a:prstClr val="white"/>
                </a:solidFill>
              </a:rPr>
              <a:t>Сумма средств, выделенных из бюджета Архангельской области в виде субсидий местным бюджетам муниципальных образований Архангельской области на </a:t>
            </a:r>
            <a:r>
              <a:rPr lang="ru-RU" sz="1400" b="1" dirty="0" err="1">
                <a:solidFill>
                  <a:prstClr val="white"/>
                </a:solidFill>
              </a:rPr>
              <a:t>софинансирование</a:t>
            </a:r>
            <a:r>
              <a:rPr lang="ru-RU" sz="1400" b="1" dirty="0">
                <a:solidFill>
                  <a:prstClr val="white"/>
                </a:solidFill>
              </a:rPr>
              <a:t> выплаты выходных пособий муниципальным служащим и другим работникам органов местного самоуправления муниципальных районов Архангельской области и поселений Архангельской области, входящих в состав муниципальных районов Архангельской области, уволенным в связи с ликвидацией таких органов вследствие создания муниципальных округов Архангельской области, и сохранения за ними среднего месячного заработка на период трудоустройства, но не свыше шести месяцев со дня увольнения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8961"/>
              </p:ext>
            </p:extLst>
          </p:nvPr>
        </p:nvGraphicFramePr>
        <p:xfrm>
          <a:off x="1007563" y="2028539"/>
          <a:ext cx="10276735" cy="4596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786">
                  <a:extLst>
                    <a:ext uri="{9D8B030D-6E8A-4147-A177-3AD203B41FA5}">
                      <a16:colId xmlns:a16="http://schemas.microsoft.com/office/drawing/2014/main" val="4244748472"/>
                    </a:ext>
                  </a:extLst>
                </a:gridCol>
                <a:gridCol w="2966788">
                  <a:extLst>
                    <a:ext uri="{9D8B030D-6E8A-4147-A177-3AD203B41FA5}">
                      <a16:colId xmlns:a16="http://schemas.microsoft.com/office/drawing/2014/main" val="3099348472"/>
                    </a:ext>
                  </a:extLst>
                </a:gridCol>
                <a:gridCol w="1655648">
                  <a:extLst>
                    <a:ext uri="{9D8B030D-6E8A-4147-A177-3AD203B41FA5}">
                      <a16:colId xmlns:a16="http://schemas.microsoft.com/office/drawing/2014/main" val="2812876768"/>
                    </a:ext>
                  </a:extLst>
                </a:gridCol>
                <a:gridCol w="1503300">
                  <a:extLst>
                    <a:ext uri="{9D8B030D-6E8A-4147-A177-3AD203B41FA5}">
                      <a16:colId xmlns:a16="http://schemas.microsoft.com/office/drawing/2014/main" val="1019748868"/>
                    </a:ext>
                  </a:extLst>
                </a:gridCol>
                <a:gridCol w="1640927">
                  <a:extLst>
                    <a:ext uri="{9D8B030D-6E8A-4147-A177-3AD203B41FA5}">
                      <a16:colId xmlns:a16="http://schemas.microsoft.com/office/drawing/2014/main" val="2616313944"/>
                    </a:ext>
                  </a:extLst>
                </a:gridCol>
                <a:gridCol w="1990286">
                  <a:extLst>
                    <a:ext uri="{9D8B030D-6E8A-4147-A177-3AD203B41FA5}">
                      <a16:colId xmlns:a16="http://schemas.microsoft.com/office/drawing/2014/main" val="3463335189"/>
                    </a:ext>
                  </a:extLst>
                </a:gridCol>
              </a:tblGrid>
              <a:tr h="22050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средств,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314559"/>
                  </a:ext>
                </a:extLst>
              </a:tr>
              <a:tr h="22050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2094233287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Верхнетоемский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2 718 600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775 800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3702018527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Вилегодский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4 239 800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2117335335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Виноградовский муниципальный округ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3 250 400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1 049 100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1167458177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Каргопольский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2 705 100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3902709480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94 021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1 867 900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492962224"/>
                  </a:ext>
                </a:extLst>
              </a:tr>
              <a:tr h="284119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1 869 200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2 169 162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1648456996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495 300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2151152420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Мезенский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451 900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524 141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3500340603"/>
                  </a:ext>
                </a:extLst>
              </a:tr>
              <a:tr h="25211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Няндомский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646 000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294 645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3823111848"/>
                  </a:ext>
                </a:extLst>
              </a:tr>
              <a:tr h="25523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1 289 824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2 400 000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698074308"/>
                  </a:ext>
                </a:extLst>
              </a:tr>
              <a:tr h="28021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Плесецкий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2 581 100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1 451 000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2129769929"/>
                  </a:ext>
                </a:extLst>
              </a:tr>
              <a:tr h="29426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1 215 819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2 360 000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2078182291"/>
                  </a:ext>
                </a:extLst>
              </a:tr>
              <a:tr h="29738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Устьянский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1 253 700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682 704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2650857591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1 203 200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487 438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4136713738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1 112 013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1021 100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1772002284"/>
                  </a:ext>
                </a:extLst>
              </a:tr>
              <a:tr h="24352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12 913 900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17 257 313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9 629 854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6 627 900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extLst>
                  <a:ext uri="{0D108BD9-81ED-4DB2-BD59-A6C34878D82A}">
                    <a16:rowId xmlns:a16="http://schemas.microsoft.com/office/drawing/2014/main" val="1871220288"/>
                  </a:ext>
                </a:extLst>
              </a:tr>
              <a:tr h="220504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 за 2021-2024 гг.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46 428 967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0" marR="557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49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2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2"/>
            <a:ext cx="11090654" cy="91013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Сумма средств, выделенных из бюджета Архангельской области в виде субвенций местным бюджетам муниципальных образований Архангельской области, направленных на предоставление меры социальной поддержки в виде денежной компенсации отдельным категориям лиц, замещавших муниципальные должности, в случае досрочного прекращения полномочий в связи с созданием муниципальных округов Архангельской области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227913"/>
              </p:ext>
            </p:extLst>
          </p:nvPr>
        </p:nvGraphicFramePr>
        <p:xfrm>
          <a:off x="1007561" y="1546396"/>
          <a:ext cx="10769107" cy="4840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336">
                  <a:extLst>
                    <a:ext uri="{9D8B030D-6E8A-4147-A177-3AD203B41FA5}">
                      <a16:colId xmlns:a16="http://schemas.microsoft.com/office/drawing/2014/main" val="2384923969"/>
                    </a:ext>
                  </a:extLst>
                </a:gridCol>
                <a:gridCol w="3657941">
                  <a:extLst>
                    <a:ext uri="{9D8B030D-6E8A-4147-A177-3AD203B41FA5}">
                      <a16:colId xmlns:a16="http://schemas.microsoft.com/office/drawing/2014/main" val="1868663957"/>
                    </a:ext>
                  </a:extLst>
                </a:gridCol>
                <a:gridCol w="1575639">
                  <a:extLst>
                    <a:ext uri="{9D8B030D-6E8A-4147-A177-3AD203B41FA5}">
                      <a16:colId xmlns:a16="http://schemas.microsoft.com/office/drawing/2014/main" val="191896150"/>
                    </a:ext>
                  </a:extLst>
                </a:gridCol>
                <a:gridCol w="1500139">
                  <a:extLst>
                    <a:ext uri="{9D8B030D-6E8A-4147-A177-3AD203B41FA5}">
                      <a16:colId xmlns:a16="http://schemas.microsoft.com/office/drawing/2014/main" val="3207463273"/>
                    </a:ext>
                  </a:extLst>
                </a:gridCol>
                <a:gridCol w="1800026">
                  <a:extLst>
                    <a:ext uri="{9D8B030D-6E8A-4147-A177-3AD203B41FA5}">
                      <a16:colId xmlns:a16="http://schemas.microsoft.com/office/drawing/2014/main" val="333231732"/>
                    </a:ext>
                  </a:extLst>
                </a:gridCol>
                <a:gridCol w="1800026">
                  <a:extLst>
                    <a:ext uri="{9D8B030D-6E8A-4147-A177-3AD203B41FA5}">
                      <a16:colId xmlns:a16="http://schemas.microsoft.com/office/drawing/2014/main" val="2734280657"/>
                    </a:ext>
                  </a:extLst>
                </a:gridCol>
              </a:tblGrid>
              <a:tr h="18879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муниципального округа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Сумма средств, рублей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42357"/>
                  </a:ext>
                </a:extLst>
              </a:tr>
              <a:tr h="21846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2021 год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2022 год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2023 год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2024 год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4086903434"/>
                  </a:ext>
                </a:extLst>
              </a:tr>
              <a:tr h="284059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Верхнетоемский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921 500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885572262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Вилегодский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389 600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2059233887"/>
                  </a:ext>
                </a:extLst>
              </a:tr>
              <a:tr h="25723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Виноградовский муниципальный округ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243 900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1066661369"/>
                  </a:ext>
                </a:extLst>
              </a:tr>
              <a:tr h="27252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Каргопольский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207 400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255963509"/>
                  </a:ext>
                </a:extLst>
              </a:tr>
              <a:tr h="27776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Красноборский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1 700 000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843132349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Котласский</a:t>
                      </a:r>
                      <a:r>
                        <a:rPr lang="ru-RU" sz="1300" dirty="0">
                          <a:effectLst/>
                        </a:rPr>
                        <a:t>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1 841 000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3114326189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Лешуконский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790 000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3691816307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Мезенский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2 152 400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3970834088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Няндомский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2 167 700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3862515911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Пинежский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2 200 000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2505883981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Плесецкий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1 451 000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1503086520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Приморский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1 840 000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431463345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Устьянский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3 215 800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1054490638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Шенкурский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1 727 000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1551874058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Холмогорский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1 989 400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1527152448"/>
                  </a:ext>
                </a:extLst>
              </a:tr>
              <a:tr h="18879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ИТОГО: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597 000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2 616 400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13 883 30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5 740 000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extLst>
                  <a:ext uri="{0D108BD9-81ED-4DB2-BD59-A6C34878D82A}">
                    <a16:rowId xmlns:a16="http://schemas.microsoft.com/office/drawing/2014/main" val="2922030303"/>
                  </a:ext>
                </a:extLst>
              </a:tr>
              <a:tr h="16255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ВСЕГО за 2021-2024 гг.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22 836 700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12" marR="341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510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5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101346" y="516732"/>
            <a:ext cx="11090654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500" b="1" dirty="0" smtClean="0"/>
              <a:t>Финансовое обеспечение затрат, связанное с повышением размера оплаты труда лицам, замещающим муниципальные должности и муниципальным служащим муниципальных округов Архангельской области </a:t>
            </a:r>
            <a:endParaRPr lang="ru-RU" sz="15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50995"/>
              </p:ext>
            </p:extLst>
          </p:nvPr>
        </p:nvGraphicFramePr>
        <p:xfrm>
          <a:off x="1101345" y="1446956"/>
          <a:ext cx="10735612" cy="4620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391">
                  <a:extLst>
                    <a:ext uri="{9D8B030D-6E8A-4147-A177-3AD203B41FA5}">
                      <a16:colId xmlns:a16="http://schemas.microsoft.com/office/drawing/2014/main" val="848350887"/>
                    </a:ext>
                  </a:extLst>
                </a:gridCol>
                <a:gridCol w="4149969">
                  <a:extLst>
                    <a:ext uri="{9D8B030D-6E8A-4147-A177-3AD203B41FA5}">
                      <a16:colId xmlns:a16="http://schemas.microsoft.com/office/drawing/2014/main" val="1888808656"/>
                    </a:ext>
                  </a:extLst>
                </a:gridCol>
                <a:gridCol w="1627833">
                  <a:extLst>
                    <a:ext uri="{9D8B030D-6E8A-4147-A177-3AD203B41FA5}">
                      <a16:colId xmlns:a16="http://schemas.microsoft.com/office/drawing/2014/main" val="1612289535"/>
                    </a:ext>
                  </a:extLst>
                </a:gridCol>
                <a:gridCol w="1607737">
                  <a:extLst>
                    <a:ext uri="{9D8B030D-6E8A-4147-A177-3AD203B41FA5}">
                      <a16:colId xmlns:a16="http://schemas.microsoft.com/office/drawing/2014/main" val="3507674469"/>
                    </a:ext>
                  </a:extLst>
                </a:gridCol>
                <a:gridCol w="1376624">
                  <a:extLst>
                    <a:ext uri="{9D8B030D-6E8A-4147-A177-3AD203B41FA5}">
                      <a16:colId xmlns:a16="http://schemas.microsoft.com/office/drawing/2014/main" val="1547053393"/>
                    </a:ext>
                  </a:extLst>
                </a:gridCol>
                <a:gridCol w="1467058">
                  <a:extLst>
                    <a:ext uri="{9D8B030D-6E8A-4147-A177-3AD203B41FA5}">
                      <a16:colId xmlns:a16="http://schemas.microsoft.com/office/drawing/2014/main" val="1327253803"/>
                    </a:ext>
                  </a:extLst>
                </a:gridCol>
              </a:tblGrid>
              <a:tr h="22334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средств,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210087"/>
                  </a:ext>
                </a:extLst>
              </a:tr>
              <a:tr h="22334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extLst>
                  <a:ext uri="{0D108BD9-81ED-4DB2-BD59-A6C34878D82A}">
                    <a16:rowId xmlns:a16="http://schemas.microsoft.com/office/drawing/2014/main" val="1806292555"/>
                  </a:ext>
                </a:extLst>
              </a:tr>
              <a:tr h="25670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Верхнетоемский муниципальный округ  (округ с 2022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11 378 000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867205825"/>
                  </a:ext>
                </a:extLst>
              </a:tr>
              <a:tr h="271306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Вилегодский</a:t>
                      </a:r>
                      <a:r>
                        <a:rPr lang="ru-RU" sz="1200" dirty="0">
                          <a:effectLst/>
                        </a:rPr>
                        <a:t> муниципальный округ  (округ с 2021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365024540"/>
                  </a:ext>
                </a:extLst>
              </a:tr>
              <a:tr h="251502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Виноградовский</a:t>
                      </a:r>
                      <a:r>
                        <a:rPr lang="ru-RU" sz="1200" dirty="0">
                          <a:effectLst/>
                        </a:rPr>
                        <a:t> муниципальный округ  (округ с 2022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13 552 100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365966730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Каргопольский</a:t>
                      </a:r>
                      <a:r>
                        <a:rPr lang="ru-RU" sz="1200" dirty="0">
                          <a:effectLst/>
                        </a:rPr>
                        <a:t> муниципальный округ (округ с 2021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087287513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15 930 900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589141675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  (округ с 2024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1569623765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14 268 100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557837878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Мезенский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4029283530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Няндомский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16 559 400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965731787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  (округ с 2024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928512631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Плесецкий</a:t>
                      </a:r>
                      <a:r>
                        <a:rPr lang="ru-RU" sz="1200" dirty="0">
                          <a:effectLst/>
                        </a:rPr>
                        <a:t> муниципальный округ (округ с 2022 года)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18 963 140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327073001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 (округ с 2024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922025236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Устьянский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20 097 510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061132484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22 470 000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221757470"/>
                  </a:ext>
                </a:extLst>
              </a:tr>
              <a:tr h="24366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 (округ с 2023 года)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12 617 900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b"/>
                </a:tc>
                <a:extLst>
                  <a:ext uri="{0D108BD9-81ED-4DB2-BD59-A6C34878D82A}">
                    <a16:rowId xmlns:a16="http://schemas.microsoft.com/office/drawing/2014/main" val="988546268"/>
                  </a:ext>
                </a:extLst>
              </a:tr>
              <a:tr h="246664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ИТОГО: 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20 000 000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43 893 240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126 943 810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 anchor="ctr"/>
                </a:tc>
                <a:extLst>
                  <a:ext uri="{0D108BD9-81ED-4DB2-BD59-A6C34878D82A}">
                    <a16:rowId xmlns:a16="http://schemas.microsoft.com/office/drawing/2014/main" val="966951218"/>
                  </a:ext>
                </a:extLst>
              </a:tr>
              <a:tr h="223343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ВСЕГО за </a:t>
                      </a:r>
                      <a:r>
                        <a:rPr lang="ru-RU" sz="1200" b="1" dirty="0" smtClean="0">
                          <a:effectLst/>
                        </a:rPr>
                        <a:t>2021-2024 </a:t>
                      </a:r>
                      <a:r>
                        <a:rPr lang="ru-RU" sz="1200" b="1" dirty="0">
                          <a:effectLst/>
                        </a:rPr>
                        <a:t>гг.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190 837 050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99" marR="54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9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3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1"/>
            <a:ext cx="11090654" cy="75940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Суммы дополнительных поступлений в бюджеты муниципальных округов Архангельской области от </a:t>
            </a:r>
            <a:r>
              <a:rPr lang="ru-RU" sz="1500" b="1" dirty="0" smtClean="0">
                <a:solidFill>
                  <a:prstClr val="white"/>
                </a:solidFill>
              </a:rPr>
              <a:t>транспортного</a:t>
            </a:r>
          </a:p>
          <a:p>
            <a:pPr algn="ctr" eaLnBrk="0" fontAlgn="base" hangingPunct="0">
              <a:defRPr/>
            </a:pPr>
            <a:r>
              <a:rPr lang="ru-RU" sz="1500" b="1" dirty="0" smtClean="0">
                <a:solidFill>
                  <a:prstClr val="white"/>
                </a:solidFill>
              </a:rPr>
              <a:t> </a:t>
            </a:r>
            <a:r>
              <a:rPr lang="ru-RU" sz="1500" b="1" dirty="0">
                <a:solidFill>
                  <a:prstClr val="white"/>
                </a:solidFill>
              </a:rPr>
              <a:t>налога с физических лиц в местные бюджеты муниципальных округов Архангельской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2788" y="1435683"/>
            <a:ext cx="9236964" cy="9144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37017"/>
              </p:ext>
            </p:extLst>
          </p:nvPr>
        </p:nvGraphicFramePr>
        <p:xfrm>
          <a:off x="2971617" y="2509630"/>
          <a:ext cx="7900699" cy="4132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191">
                  <a:extLst>
                    <a:ext uri="{9D8B030D-6E8A-4147-A177-3AD203B41FA5}">
                      <a16:colId xmlns:a16="http://schemas.microsoft.com/office/drawing/2014/main" val="1095012131"/>
                    </a:ext>
                  </a:extLst>
                </a:gridCol>
                <a:gridCol w="3681698">
                  <a:extLst>
                    <a:ext uri="{9D8B030D-6E8A-4147-A177-3AD203B41FA5}">
                      <a16:colId xmlns:a16="http://schemas.microsoft.com/office/drawing/2014/main" val="710228555"/>
                    </a:ext>
                  </a:extLst>
                </a:gridCol>
                <a:gridCol w="1831905">
                  <a:extLst>
                    <a:ext uri="{9D8B030D-6E8A-4147-A177-3AD203B41FA5}">
                      <a16:colId xmlns:a16="http://schemas.microsoft.com/office/drawing/2014/main" val="175225156"/>
                    </a:ext>
                  </a:extLst>
                </a:gridCol>
                <a:gridCol w="1831905">
                  <a:extLst>
                    <a:ext uri="{9D8B030D-6E8A-4147-A177-3AD203B41FA5}">
                      <a16:colId xmlns:a16="http://schemas.microsoft.com/office/drawing/2014/main" val="2624887941"/>
                    </a:ext>
                  </a:extLst>
                </a:gridCol>
              </a:tblGrid>
              <a:tr h="20136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муниципального округа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средств, тысяч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958594"/>
                  </a:ext>
                </a:extLst>
              </a:tr>
              <a:tr h="2079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 2024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extLst>
                  <a:ext uri="{0D108BD9-81ED-4DB2-BD59-A6C34878D82A}">
                    <a16:rowId xmlns:a16="http://schemas.microsoft.com/office/drawing/2014/main" val="2359991524"/>
                  </a:ext>
                </a:extLst>
              </a:tr>
              <a:tr h="276478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Верхнетоемский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9 153,0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9 616,4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634608063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Вилегодский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11 746,3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12 141,1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473448753"/>
                  </a:ext>
                </a:extLst>
              </a:tr>
              <a:tr h="278237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Виноградовский муниципальный округ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12 299,5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12 763,8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660891218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Каргопольский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16 127,3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16 229,2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57046434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Котласский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16 735,0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16 297,6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812220225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Красноборский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7 064,9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11 352,3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386038092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Лешуконский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4 623,9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4 718,7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012965268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Мезенский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7 728,9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7 676,1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3148340721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Няндомский</a:t>
                      </a:r>
                      <a:r>
                        <a:rPr lang="ru-RU" sz="1200" dirty="0">
                          <a:effectLst/>
                        </a:rPr>
                        <a:t> муниципальный округ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19 273,9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19 670,9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1456928175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Пинежский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10 956,5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17 523,8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227355309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Плесецкий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28 613,2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29 079,7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996761088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18 223,1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29 108,3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206072733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Устьянский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20 139,3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20 256,9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1803838706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Холмогорский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19 620,1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19 757,5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1564944868"/>
                  </a:ext>
                </a:extLst>
              </a:tr>
              <a:tr h="20528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Шенкурский муниципальный округ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12 742,8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12 615,1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635601176"/>
                  </a:ext>
                </a:extLst>
              </a:tr>
              <a:tr h="222386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215 047,6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238 807,3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 anchor="b"/>
                </a:tc>
                <a:extLst>
                  <a:ext uri="{0D108BD9-81ED-4DB2-BD59-A6C34878D82A}">
                    <a16:rowId xmlns:a16="http://schemas.microsoft.com/office/drawing/2014/main" val="2230050005"/>
                  </a:ext>
                </a:extLst>
              </a:tr>
              <a:tr h="27726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 за 2023-2024 гг.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453 854,9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74" marR="599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38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1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333875" y="142875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1" y="-16668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007561" y="516731"/>
            <a:ext cx="11090654" cy="75940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sz="1500" b="1" dirty="0">
                <a:solidFill>
                  <a:prstClr val="white"/>
                </a:solidFill>
              </a:rPr>
              <a:t>Суммы дополнительных поступлений в бюджеты муниципальных округов Архангельской области от налога на доходы физических лиц в соответствии с областным законом от 22 октября 2009 г. № 78-6-ОЗ «О реализации полномочий Архангельской области в сфере регулирования межбюджетных отношений</a:t>
            </a:r>
            <a:r>
              <a:rPr lang="ru-RU" sz="1500" b="1" dirty="0" smtClean="0">
                <a:solidFill>
                  <a:prstClr val="white"/>
                </a:solidFill>
              </a:rPr>
              <a:t>» (возросли на 1.5%)</a:t>
            </a:r>
            <a:endParaRPr lang="ru-RU" sz="15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03577"/>
              </p:ext>
            </p:extLst>
          </p:nvPr>
        </p:nvGraphicFramePr>
        <p:xfrm>
          <a:off x="1376622" y="1426866"/>
          <a:ext cx="9576081" cy="4891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334">
                  <a:extLst>
                    <a:ext uri="{9D8B030D-6E8A-4147-A177-3AD203B41FA5}">
                      <a16:colId xmlns:a16="http://schemas.microsoft.com/office/drawing/2014/main" val="3538096681"/>
                    </a:ext>
                  </a:extLst>
                </a:gridCol>
                <a:gridCol w="3865037">
                  <a:extLst>
                    <a:ext uri="{9D8B030D-6E8A-4147-A177-3AD203B41FA5}">
                      <a16:colId xmlns:a16="http://schemas.microsoft.com/office/drawing/2014/main" val="1672288745"/>
                    </a:ext>
                  </a:extLst>
                </a:gridCol>
                <a:gridCol w="1296326">
                  <a:extLst>
                    <a:ext uri="{9D8B030D-6E8A-4147-A177-3AD203B41FA5}">
                      <a16:colId xmlns:a16="http://schemas.microsoft.com/office/drawing/2014/main" val="2085159554"/>
                    </a:ext>
                  </a:extLst>
                </a:gridCol>
                <a:gridCol w="1276633">
                  <a:extLst>
                    <a:ext uri="{9D8B030D-6E8A-4147-A177-3AD203B41FA5}">
                      <a16:colId xmlns:a16="http://schemas.microsoft.com/office/drawing/2014/main" val="2616052540"/>
                    </a:ext>
                  </a:extLst>
                </a:gridCol>
                <a:gridCol w="1277337">
                  <a:extLst>
                    <a:ext uri="{9D8B030D-6E8A-4147-A177-3AD203B41FA5}">
                      <a16:colId xmlns:a16="http://schemas.microsoft.com/office/drawing/2014/main" val="1274741460"/>
                    </a:ext>
                  </a:extLst>
                </a:gridCol>
                <a:gridCol w="1320488">
                  <a:extLst>
                    <a:ext uri="{9D8B030D-6E8A-4147-A177-3AD203B41FA5}">
                      <a16:colId xmlns:a16="http://schemas.microsoft.com/office/drawing/2014/main" val="99043510"/>
                    </a:ext>
                  </a:extLst>
                </a:gridCol>
                <a:gridCol w="80926">
                  <a:extLst>
                    <a:ext uri="{9D8B030D-6E8A-4147-A177-3AD203B41FA5}">
                      <a16:colId xmlns:a16="http://schemas.microsoft.com/office/drawing/2014/main" val="3928633765"/>
                    </a:ext>
                  </a:extLst>
                </a:gridCol>
              </a:tblGrid>
              <a:tr h="24813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муниципального округа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Сумма средств, тысяч рублей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121839"/>
                  </a:ext>
                </a:extLst>
              </a:tr>
              <a:tr h="23906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2021 </a:t>
                      </a:r>
                      <a:r>
                        <a:rPr lang="ru-RU" sz="1300" dirty="0">
                          <a:effectLst/>
                        </a:rPr>
                        <a:t>год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2022 </a:t>
                      </a:r>
                      <a:r>
                        <a:rPr lang="ru-RU" sz="1300" dirty="0">
                          <a:effectLst/>
                        </a:rPr>
                        <a:t>год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2023 год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план 2024 год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86125789"/>
                  </a:ext>
                </a:extLst>
              </a:tr>
              <a:tr h="278055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Верхнетоемский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62 520,3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74 988,1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72 923,3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77 230,1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000656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Вилегодский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54 050,4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60 970,6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65 436,6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72 503,9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578247"/>
                  </a:ext>
                </a:extLst>
              </a:tr>
              <a:tr h="303991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Виноградовский муниципальный округ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94 805,4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89 120,9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92 657,1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93 987,3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41009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Каргопольский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74 759,4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88 345,9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108 406,1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107 892,9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618466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Котласский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133 494,4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157 206,9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189 893,6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206 262,9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6503733"/>
                  </a:ext>
                </a:extLst>
              </a:tr>
              <a:tr h="285904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Красноборский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54 022,6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58 816,8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65 922,8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72 602,0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651462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Лешуконский</a:t>
                      </a:r>
                      <a:r>
                        <a:rPr lang="ru-RU" sz="1300" dirty="0">
                          <a:effectLst/>
                        </a:rPr>
                        <a:t>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36 661,7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40 879,5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44 949,0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47 681,5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977190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Мезенский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130 476,5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155 514,4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169 718,1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189 849,6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9378391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Няндомский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190 392,6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210 407,0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259 396,2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267 600,3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535835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Пинежский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181 477,9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203 014,1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205 532,4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237 238,6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2083333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Плесецкий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244 306,0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263 915,1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288 681,6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302 063,3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9014036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Приморский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301 264,9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330 180,2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358 283,0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398 279,1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3861708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13.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Устьянский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249 033,8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253 281,1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224 863,3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285 638,1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9459704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Холмогорский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102 762,2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109 422,1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116 352,4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125 885,3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0647468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marL="1041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Шенкурский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47 486,6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53 664,1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60 377,2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61 701,0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5268228"/>
                  </a:ext>
                </a:extLst>
              </a:tr>
              <a:tr h="287033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ИТОГО: 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1 957 514,6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2 149 726,9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2 323 392,7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2 546 415,9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5675038"/>
                  </a:ext>
                </a:extLst>
              </a:tr>
              <a:tr h="23906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ВСЕГО за 2023-2024 гг.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</a:rPr>
                        <a:t>8 977 050,1 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6" marR="555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87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3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3223</Words>
  <Application>Microsoft Office PowerPoint</Application>
  <PresentationFormat>Широкоэкранный</PresentationFormat>
  <Paragraphs>1147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Петрова Мира Александровна</dc:creator>
  <cp:lastModifiedBy>Петрова Мира Александровна</cp:lastModifiedBy>
  <cp:revision>28</cp:revision>
  <cp:lastPrinted>2024-02-26T15:03:11Z</cp:lastPrinted>
  <dcterms:created xsi:type="dcterms:W3CDTF">2023-11-30T07:12:44Z</dcterms:created>
  <dcterms:modified xsi:type="dcterms:W3CDTF">2024-02-26T15:27:54Z</dcterms:modified>
</cp:coreProperties>
</file>