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57" r:id="rId2"/>
    <p:sldId id="311" r:id="rId3"/>
    <p:sldId id="313" r:id="rId4"/>
    <p:sldId id="314" r:id="rId5"/>
    <p:sldId id="259" r:id="rId6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мирнова Наталия Сергеевна" initials="СНС" lastIdx="2" clrIdx="0">
    <p:extLst>
      <p:ext uri="{19B8F6BF-5375-455C-9EA6-DF929625EA0E}">
        <p15:presenceInfo xmlns="" xmlns:p15="http://schemas.microsoft.com/office/powerpoint/2012/main" userId="S-1-5-21-3195069408-3872450732-1795302734-414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087C02"/>
    <a:srgbClr val="31496F"/>
    <a:srgbClr val="CF481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57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Users\osipovaem\Documents\__2021_&#1075;&#1086;&#1076;\04_&#1072;&#1087;&#1088;&#1077;&#1083;&#1100;\___________&#1057;&#1069;&#1056;_&#1042;&#1052;&#1048;\&#1057;&#1069;&#1056;_&#1040;&#1054;_08.04.2021_&#1073;&#1088;&#1086;&#1096;&#1102;&#1088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plotArea>
      <c:layout>
        <c:manualLayout>
          <c:layoutTarget val="inner"/>
          <c:xMode val="edge"/>
          <c:yMode val="edge"/>
          <c:x val="1.9274376417233563E-2"/>
          <c:y val="0"/>
          <c:w val="0.87981859410430863"/>
          <c:h val="0.89814814814814836"/>
        </c:manualLayout>
      </c:layout>
      <c:doughnutChart>
        <c:varyColors val="1"/>
        <c:ser>
          <c:idx val="0"/>
          <c:order val="0"/>
          <c:spPr>
            <a:effectLst>
              <a:softEdge rad="12700"/>
            </a:effectLst>
          </c:spPr>
          <c:explosion val="3"/>
          <c:dPt>
            <c:idx val="0"/>
            <c:spPr>
              <a:solidFill>
                <a:schemeClr val="accent5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83-4081-92C3-A11FAA63ECB9}"/>
              </c:ext>
            </c:extLst>
          </c:dPt>
          <c:dPt>
            <c:idx val="1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83-4081-92C3-A11FAA63ECB9}"/>
              </c:ext>
            </c:extLst>
          </c:dPt>
          <c:dPt>
            <c:idx val="2"/>
            <c:spPr>
              <a:solidFill>
                <a:schemeClr val="accent5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E83-4081-92C3-A11FAA63ECB9}"/>
              </c:ext>
            </c:extLst>
          </c:dPt>
          <c:val>
            <c:numRef>
              <c:f>ОБЛОЖКА!$AF$10:$AF$12</c:f>
              <c:numCache>
                <c:formatCode>General</c:formatCode>
                <c:ptCount val="3"/>
                <c:pt idx="0">
                  <c:v>800</c:v>
                </c:pt>
                <c:pt idx="1">
                  <c:v>400</c:v>
                </c:pt>
                <c:pt idx="2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E83-4081-92C3-A11FAA63ECB9}"/>
            </c:ext>
          </c:extLst>
        </c:ser>
        <c:firstSliceAng val="120"/>
        <c:holeSize val="4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CEF73-B515-4B92-9116-33ED51542B0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1985D-4930-4455-A757-5B25041943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4" cy="341064"/>
          </a:xfrm>
          <a:prstGeom prst="rect">
            <a:avLst/>
          </a:prstGeom>
        </p:spPr>
        <p:txBody>
          <a:bodyPr vert="horz" lIns="91290" tIns="45645" rIns="91290" bIns="456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7" y="1"/>
            <a:ext cx="4301544" cy="341064"/>
          </a:xfrm>
          <a:prstGeom prst="rect">
            <a:avLst/>
          </a:prstGeom>
        </p:spPr>
        <p:txBody>
          <a:bodyPr vert="horz" lIns="91290" tIns="45645" rIns="91290" bIns="45645" rtlCol="0"/>
          <a:lstStyle>
            <a:lvl1pPr algn="r">
              <a:defRPr sz="1200"/>
            </a:lvl1pPr>
          </a:lstStyle>
          <a:p>
            <a:fld id="{7D9E64E9-F4E5-408A-B4EC-3B31FA2B0118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0" tIns="45645" rIns="91290" bIns="456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290" tIns="45645" rIns="91290" bIns="4564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1544" cy="341064"/>
          </a:xfrm>
          <a:prstGeom prst="rect">
            <a:avLst/>
          </a:prstGeom>
        </p:spPr>
        <p:txBody>
          <a:bodyPr vert="horz" lIns="91290" tIns="45645" rIns="91290" bIns="456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7" y="6456613"/>
            <a:ext cx="4301544" cy="341064"/>
          </a:xfrm>
          <a:prstGeom prst="rect">
            <a:avLst/>
          </a:prstGeom>
        </p:spPr>
        <p:txBody>
          <a:bodyPr vert="horz" lIns="91290" tIns="45645" rIns="91290" bIns="45645" rtlCol="0" anchor="b"/>
          <a:lstStyle>
            <a:lvl1pPr algn="r">
              <a:defRPr sz="1200"/>
            </a:lvl1pPr>
          </a:lstStyle>
          <a:p>
            <a:fld id="{3CC536A7-111C-430E-B5D0-6DBD48AEA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131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FEAC-AA3B-4C77-BB60-7419998DB9BA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68C-24A0-4388-86D1-BDE748010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386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FEAC-AA3B-4C77-BB60-7419998DB9BA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68C-24A0-4388-86D1-BDE748010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617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FEAC-AA3B-4C77-BB60-7419998DB9BA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68C-24A0-4388-86D1-BDE748010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527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FEAC-AA3B-4C77-BB60-7419998DB9BA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68C-24A0-4388-86D1-BDE748010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233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FEAC-AA3B-4C77-BB60-7419998DB9BA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68C-24A0-4388-86D1-BDE748010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713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FEAC-AA3B-4C77-BB60-7419998DB9BA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68C-24A0-4388-86D1-BDE748010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788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FEAC-AA3B-4C77-BB60-7419998DB9BA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68C-24A0-4388-86D1-BDE748010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515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FEAC-AA3B-4C77-BB60-7419998DB9BA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68C-24A0-4388-86D1-BDE748010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645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FEAC-AA3B-4C77-BB60-7419998DB9BA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68C-24A0-4388-86D1-BDE748010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874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FEAC-AA3B-4C77-BB60-7419998DB9BA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68C-24A0-4388-86D1-BDE748010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192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FEAC-AA3B-4C77-BB60-7419998DB9BA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68C-24A0-4388-86D1-BDE748010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225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3FEAC-AA3B-4C77-BB60-7419998DB9BA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B568C-24A0-4388-86D1-BDE748010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313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" y="1493"/>
            <a:ext cx="12485716" cy="6855015"/>
            <a:chOff x="1991" y="1492"/>
            <a:chExt cx="9261721" cy="6855014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" y="1492"/>
              <a:ext cx="9140018" cy="6855014"/>
            </a:xfrm>
            <a:prstGeom prst="rect">
              <a:avLst/>
            </a:prstGeom>
          </p:spPr>
        </p:pic>
        <p:graphicFrame>
          <p:nvGraphicFramePr>
            <p:cNvPr id="20" name="Диаграмма 19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595766364"/>
                </p:ext>
              </p:extLst>
            </p:nvPr>
          </p:nvGraphicFramePr>
          <p:xfrm>
            <a:off x="6446797" y="2057399"/>
            <a:ext cx="281691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7" name="Прямоугольник 26"/>
          <p:cNvSpPr/>
          <p:nvPr/>
        </p:nvSpPr>
        <p:spPr>
          <a:xfrm>
            <a:off x="313303" y="2756692"/>
            <a:ext cx="7866870" cy="19800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sx="105000" sy="105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303" y="2867545"/>
            <a:ext cx="78063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собственности и предпринимательству.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Архангельской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«Экономическое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инвестиционная деятельность в Архангельской области»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682" y="166824"/>
            <a:ext cx="3408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экономического развития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промышленности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Архангельской области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13868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/>
        </p:blipFill>
        <p:spPr bwMode="auto">
          <a:xfrm>
            <a:off x="-17146" y="-12391"/>
            <a:ext cx="12192000" cy="6883970"/>
          </a:xfrm>
          <a:prstGeom prst="rect">
            <a:avLst/>
          </a:prstGeom>
        </p:spPr>
      </p:pic>
      <p:sp>
        <p:nvSpPr>
          <p:cNvPr id="21" name="Rounded Rectangle"/>
          <p:cNvSpPr/>
          <p:nvPr/>
        </p:nvSpPr>
        <p:spPr bwMode="auto">
          <a:xfrm rot="10800000">
            <a:off x="2608708" y="979380"/>
            <a:ext cx="9257472" cy="873763"/>
          </a:xfrm>
          <a:prstGeom prst="roundRect">
            <a:avLst>
              <a:gd name="adj" fmla="val 0"/>
            </a:avLst>
          </a:prstGeom>
          <a:gradFill>
            <a:gsLst>
              <a:gs pos="93000">
                <a:srgbClr val="2E5E9B"/>
              </a:gs>
              <a:gs pos="0">
                <a:schemeClr val="accent1">
                  <a:alpha val="0"/>
                </a:schemeClr>
              </a:gs>
              <a:gs pos="88000">
                <a:srgbClr val="002060"/>
              </a:gs>
            </a:gsLst>
            <a:lin ang="3038642"/>
          </a:gradFill>
          <a:ln w="25400"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tIns="91439" bIns="91439" anchor="ctr"/>
          <a:lstStyle/>
          <a:p>
            <a:endParaRPr dirty="0"/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2772489" y="1898161"/>
            <a:ext cx="10019267" cy="670367"/>
          </a:xfrm>
          <a:prstGeom prst="rect">
            <a:avLst/>
          </a:prstGeom>
          <a:gradFill>
            <a:gsLst>
              <a:gs pos="8375">
                <a:schemeClr val="bg1">
                  <a:alpha val="24000"/>
                  <a:lumMod val="92000"/>
                </a:schemeClr>
              </a:gs>
              <a:gs pos="100000">
                <a:schemeClr val="bg1">
                  <a:lumMod val="65000"/>
                  <a:alpha val="17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3157335" y="2679643"/>
            <a:ext cx="10019267" cy="1010555"/>
          </a:xfrm>
          <a:prstGeom prst="rect">
            <a:avLst/>
          </a:prstGeom>
          <a:gradFill>
            <a:gsLst>
              <a:gs pos="8375">
                <a:schemeClr val="bg1">
                  <a:alpha val="24000"/>
                  <a:lumMod val="92000"/>
                </a:schemeClr>
              </a:gs>
              <a:gs pos="100000">
                <a:schemeClr val="bg1">
                  <a:lumMod val="65000"/>
                  <a:alpha val="17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034746" y="3802562"/>
            <a:ext cx="10358829" cy="1010555"/>
          </a:xfrm>
          <a:prstGeom prst="rect">
            <a:avLst/>
          </a:prstGeom>
          <a:gradFill>
            <a:gsLst>
              <a:gs pos="8375">
                <a:schemeClr val="bg1">
                  <a:alpha val="24000"/>
                  <a:lumMod val="92000"/>
                </a:schemeClr>
              </a:gs>
              <a:gs pos="100000">
                <a:schemeClr val="bg1">
                  <a:lumMod val="65000"/>
                  <a:alpha val="17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-2" y="6591576"/>
            <a:ext cx="7207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3F5B8D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 и промышленности Архангельской области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676639" y="236626"/>
            <a:ext cx="8838723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РП </a:t>
            </a:r>
            <a:r>
              <a:rPr lang="ru-RU" sz="2400" b="1" dirty="0">
                <a:solidFill>
                  <a:schemeClr val="bg1"/>
                </a:solidFill>
                <a:latin typeface="Arial"/>
              </a:rPr>
              <a:t>«Создание сети современных кампусов»</a:t>
            </a:r>
            <a:endParaRPr sz="2000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479358" y="6521451"/>
            <a:ext cx="738111" cy="365125"/>
          </a:xfrm>
        </p:spPr>
        <p:txBody>
          <a:bodyPr/>
          <a:lstStyle/>
          <a:p>
            <a:r>
              <a:rPr lang="ru-RU" sz="3200" b="1" spc="51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lang="ru-RU" sz="3200" b="1" spc="5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81" y="1001463"/>
            <a:ext cx="2514887" cy="1777307"/>
          </a:xfrm>
          <a:prstGeom prst="flowChartPreparation">
            <a:avLst/>
          </a:prstGeom>
          <a:effectLst>
            <a:glow rad="127000">
              <a:srgbClr val="203864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09" y="2865133"/>
            <a:ext cx="2553443" cy="1771777"/>
          </a:xfrm>
          <a:prstGeom prst="flowChartPreparation">
            <a:avLst/>
          </a:prstGeom>
          <a:effectLst>
            <a:glow rad="127000">
              <a:srgbClr val="203864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7181" y="1891247"/>
            <a:ext cx="2553736" cy="1854572"/>
          </a:xfrm>
          <a:prstGeom prst="flowChartPreparation">
            <a:avLst/>
          </a:prstGeom>
          <a:effectLst>
            <a:glow rad="127000">
              <a:srgbClr val="31496F"/>
            </a:glow>
          </a:effectLst>
        </p:spPr>
      </p:pic>
      <p:sp>
        <p:nvSpPr>
          <p:cNvPr id="20" name="TextBox 19"/>
          <p:cNvSpPr txBox="1"/>
          <p:nvPr/>
        </p:nvSpPr>
        <p:spPr>
          <a:xfrm>
            <a:off x="2680905" y="918090"/>
            <a:ext cx="8975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Студенческий кампус мирового уровня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   </a:t>
            </a: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«Арктическая звезда»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700624" y="1853144"/>
            <a:ext cx="7250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Общая площадь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зданий – </a:t>
            </a:r>
            <a:r>
              <a:rPr lang="ru-RU" sz="2000" b="1" dirty="0" smtClean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Century Gothic" panose="020B0502020202020204" pitchFamily="34" charset="0"/>
              </a:rPr>
              <a:t>123,2</a:t>
            </a:r>
            <a:r>
              <a:rPr lang="en-US" sz="2000" b="1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тыс. кв. м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Площадь земельного участка </a:t>
            </a:r>
            <a:r>
              <a:rPr lang="ru-RU" sz="2000" b="1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Century Gothic" panose="020B0502020202020204" pitchFamily="34" charset="0"/>
              </a:rPr>
              <a:t>8,1 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Га 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723066" y="3948668"/>
            <a:ext cx="7451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Century Gothic" panose="020B0502020202020204" pitchFamily="34" charset="0"/>
              </a:rPr>
              <a:t>4 256 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мест для проживания студентов </a:t>
            </a:r>
            <a:b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и научных сотрудников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8817" y="4721521"/>
            <a:ext cx="2554211" cy="1756721"/>
          </a:xfrm>
          <a:prstGeom prst="flowChartPreparation">
            <a:avLst/>
          </a:prstGeom>
          <a:effectLst>
            <a:glow rad="127000">
              <a:srgbClr val="203864"/>
            </a:glow>
          </a:effectLst>
        </p:spPr>
      </p:pic>
      <p:sp>
        <p:nvSpPr>
          <p:cNvPr id="35" name="Прямоугольник 34"/>
          <p:cNvSpPr/>
          <p:nvPr/>
        </p:nvSpPr>
        <p:spPr bwMode="auto">
          <a:xfrm>
            <a:off x="4700624" y="2817669"/>
            <a:ext cx="7899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Научно-образовательный комплекс, конференц-центр, физкультурно-оздоровительный комплекс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653270" y="4968625"/>
            <a:ext cx="1511139" cy="42821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2024 год,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млн. рублей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74352" y="4847723"/>
            <a:ext cx="3116149" cy="138627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Мероприятие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оздание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студенческого кампуса мирового уровня «Арктическая звезда»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641644" y="4970462"/>
            <a:ext cx="1511139" cy="42821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2025 год,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млн. рублей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594122" y="4968625"/>
            <a:ext cx="1511139" cy="42821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отклонения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653270" y="5735172"/>
            <a:ext cx="1511139" cy="42821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450,0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41644" y="5735172"/>
            <a:ext cx="1511139" cy="42821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900,0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0594122" y="5735172"/>
            <a:ext cx="1511139" cy="42821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+ 450,0</a:t>
            </a: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3938243"/>
              </p:ext>
            </p:extLst>
          </p:nvPr>
        </p:nvGraphicFramePr>
        <p:xfrm>
          <a:off x="2147181" y="4802659"/>
          <a:ext cx="10027673" cy="1612625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221366"/>
                <a:gridCol w="3224040"/>
                <a:gridCol w="3582267"/>
              </a:tblGrid>
              <a:tr h="1612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839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70" y="-1"/>
            <a:ext cx="12185871" cy="6855552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161708" y="1200461"/>
            <a:ext cx="2713297" cy="79476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Задача 1 – улучшение инвестиционного климата в Архангельской области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319208" y="1414741"/>
            <a:ext cx="827591" cy="366207"/>
          </a:xfrm>
          <a:prstGeom prst="rightArrow">
            <a:avLst>
              <a:gd name="adj1" fmla="val 50000"/>
              <a:gd name="adj2" fmla="val 691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454" y="6547776"/>
            <a:ext cx="7207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3F5B8D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 и промышленности Архангельской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5991" y="274309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КПМ «Экономическое и научное развитие Архангельской области»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80411" y="6521454"/>
            <a:ext cx="2057400" cy="365125"/>
          </a:xfrm>
        </p:spPr>
        <p:txBody>
          <a:bodyPr/>
          <a:lstStyle/>
          <a:p>
            <a:r>
              <a:rPr lang="ru-RU" sz="3200" b="1" spc="51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</a:t>
            </a:r>
            <a:endParaRPr lang="ru-RU" sz="3200" b="1" spc="5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31958" y="1200460"/>
            <a:ext cx="7617170" cy="875327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ru-RU" sz="1100" b="1" dirty="0" smtClean="0"/>
          </a:p>
          <a:p>
            <a:pPr marL="285750" indent="-285750" fontAlgn="ctr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2"/>
                </a:solidFill>
              </a:rPr>
              <a:t>Проведение </a:t>
            </a:r>
            <a:r>
              <a:rPr lang="ru-RU" sz="1300" dirty="0">
                <a:solidFill>
                  <a:schemeClr val="tx2"/>
                </a:solidFill>
              </a:rPr>
              <a:t>мероприятий по поддержке инвестиционной деятельности</a:t>
            </a:r>
          </a:p>
          <a:p>
            <a:pPr marL="285750" indent="-285750" fontAlgn="ctr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tx2"/>
                </a:solidFill>
              </a:rPr>
              <a:t>Участие в форуме «Арктика – территория диалога»</a:t>
            </a:r>
          </a:p>
          <a:p>
            <a:pPr marL="285750" indent="-285750" fontAlgn="ctr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tx2"/>
                </a:solidFill>
              </a:rPr>
              <a:t>Областной конкурс «Инвестор года»</a:t>
            </a:r>
          </a:p>
          <a:p>
            <a:pPr marL="285750" indent="-285750" fontAlgn="ctr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tx2"/>
                </a:solidFill>
              </a:rPr>
              <a:t>Участие в Российском инвестиционном форуме</a:t>
            </a:r>
          </a:p>
          <a:p>
            <a:pPr algn="ctr"/>
            <a:endParaRPr lang="ru-RU" sz="1600" b="1" dirty="0">
              <a:solidFill>
                <a:srgbClr val="203864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430721" y="2212006"/>
            <a:ext cx="7618407" cy="92767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ctr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tx2"/>
                </a:solidFill>
              </a:rPr>
              <a:t>Проведение мероприятий, направленных на развитие инновационной деятельности</a:t>
            </a:r>
          </a:p>
          <a:p>
            <a:pPr marL="285750" indent="-285750" fontAlgn="ctr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tx2"/>
                </a:solidFill>
              </a:rPr>
              <a:t>Предоставление </a:t>
            </a:r>
            <a:r>
              <a:rPr lang="ru-RU" sz="1300" dirty="0" err="1">
                <a:solidFill>
                  <a:schemeClr val="tx2"/>
                </a:solidFill>
              </a:rPr>
              <a:t>микрозаймов</a:t>
            </a:r>
            <a:r>
              <a:rPr lang="ru-RU" sz="1300" dirty="0">
                <a:solidFill>
                  <a:schemeClr val="tx2"/>
                </a:solidFill>
              </a:rPr>
              <a:t> субъектам малого и среднего предпринимательства</a:t>
            </a:r>
          </a:p>
          <a:p>
            <a:pPr marL="285750" indent="-285750" fontAlgn="ctr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tx2"/>
                </a:solidFill>
              </a:rPr>
              <a:t>Обеспечение деятельности АНО АО «Агентство регионального развития», обеспечивающего поддержку субъектов малого и среднего предпринимательства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429484" y="3337628"/>
            <a:ext cx="7619644" cy="2200121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2"/>
                </a:solidFill>
              </a:rPr>
              <a:t>Обеспечение получения </a:t>
            </a:r>
            <a:r>
              <a:rPr lang="ru-RU" sz="1300" dirty="0">
                <a:solidFill>
                  <a:schemeClr val="tx2"/>
                </a:solidFill>
              </a:rPr>
              <a:t>официальной статистической информации от Управления Федеральной службы государственной статистики</a:t>
            </a:r>
            <a:r>
              <a:rPr lang="ru-RU" sz="1300" dirty="0" smtClean="0">
                <a:solidFill>
                  <a:schemeClr val="tx2"/>
                </a:solidFill>
              </a:rPr>
              <a:t>;</a:t>
            </a:r>
            <a:endParaRPr lang="ru-RU" sz="13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2"/>
                </a:solidFill>
              </a:rPr>
              <a:t>Обеспечение деятельности </a:t>
            </a:r>
            <a:r>
              <a:rPr lang="ru-RU" sz="1300" dirty="0">
                <a:solidFill>
                  <a:schemeClr val="tx2"/>
                </a:solidFill>
              </a:rPr>
              <a:t>министерства экономического развития и </a:t>
            </a:r>
            <a:r>
              <a:rPr lang="ru-RU" sz="1300" dirty="0" smtClean="0">
                <a:solidFill>
                  <a:schemeClr val="tx2"/>
                </a:solidFill>
              </a:rPr>
              <a:t>промышленности;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2"/>
                </a:solidFill>
              </a:rPr>
              <a:t>Подготовка научно-исследовательских работ </a:t>
            </a:r>
            <a:r>
              <a:rPr lang="ru-RU" sz="1300" dirty="0">
                <a:solidFill>
                  <a:schemeClr val="tx2"/>
                </a:solidFill>
              </a:rPr>
              <a:t>в целях продвижения экономического потенциала Архангельской </a:t>
            </a:r>
            <a:r>
              <a:rPr lang="ru-RU" sz="1300" dirty="0" smtClean="0">
                <a:solidFill>
                  <a:schemeClr val="tx2"/>
                </a:solidFill>
              </a:rPr>
              <a:t>области;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2"/>
                </a:solidFill>
              </a:rPr>
              <a:t>Обеспечение деятельности </a:t>
            </a:r>
            <a:r>
              <a:rPr lang="ru-RU" sz="1300" dirty="0">
                <a:solidFill>
                  <a:schemeClr val="tx2"/>
                </a:solidFill>
              </a:rPr>
              <a:t>агентства по тарифам и </a:t>
            </a:r>
            <a:r>
              <a:rPr lang="ru-RU" sz="1300" dirty="0" smtClean="0">
                <a:solidFill>
                  <a:schemeClr val="tx2"/>
                </a:solidFill>
              </a:rPr>
              <a:t>ценам;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2"/>
                </a:solidFill>
              </a:rPr>
              <a:t>Проведение оценки </a:t>
            </a:r>
            <a:r>
              <a:rPr lang="ru-RU" sz="1300" dirty="0">
                <a:solidFill>
                  <a:schemeClr val="tx2"/>
                </a:solidFill>
              </a:rPr>
              <a:t>эффективности деятельности органов местного самоуправления городских округов, муниципальных округов и муниципальных районов Архангельской </a:t>
            </a:r>
            <a:r>
              <a:rPr lang="ru-RU" sz="1300" dirty="0" smtClean="0">
                <a:solidFill>
                  <a:schemeClr val="tx2"/>
                </a:solidFill>
              </a:rPr>
              <a:t>области;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2"/>
                </a:solidFill>
              </a:rPr>
              <a:t>Предоставление субсидий </a:t>
            </a:r>
            <a:r>
              <a:rPr lang="ru-RU" sz="1300" dirty="0">
                <a:solidFill>
                  <a:schemeClr val="tx2"/>
                </a:solidFill>
              </a:rPr>
              <a:t>муниципальным образованиям Архангельской области на доставку муки и лекарственных средств в районы Крайнего Севера и приравненные к ним местности с ограниченными сроками завоза грузов</a:t>
            </a:r>
            <a:endParaRPr lang="ru-RU" sz="1300" dirty="0" smtClean="0">
              <a:solidFill>
                <a:schemeClr val="tx2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1708" y="2307301"/>
            <a:ext cx="2708364" cy="82824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Задача 2 увеличение численности занятых в сфере малого и среднего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предпринимательства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9454" y="3573214"/>
            <a:ext cx="2740618" cy="124719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Задача № 3 – повышение эффективности управления экономическим развитием Архангельской области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3319207" y="2473023"/>
            <a:ext cx="827591" cy="366207"/>
          </a:xfrm>
          <a:prstGeom prst="rightArrow">
            <a:avLst>
              <a:gd name="adj1" fmla="val 50000"/>
              <a:gd name="adj2" fmla="val 691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3319205" y="3928602"/>
            <a:ext cx="827591" cy="366207"/>
          </a:xfrm>
          <a:prstGeom prst="rightArrow">
            <a:avLst>
              <a:gd name="adj1" fmla="val 50000"/>
              <a:gd name="adj2" fmla="val 691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9454" y="5525725"/>
            <a:ext cx="2740618" cy="93716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Задача №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4 – совершенствование организации государственных закупок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328702" y="5811203"/>
            <a:ext cx="827591" cy="366207"/>
          </a:xfrm>
          <a:prstGeom prst="rightArrow">
            <a:avLst>
              <a:gd name="adj1" fmla="val 50000"/>
              <a:gd name="adj2" fmla="val 691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29484" y="5731643"/>
            <a:ext cx="7618407" cy="595917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ctr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2"/>
                </a:solidFill>
              </a:rPr>
              <a:t>Обеспечение деятельности </a:t>
            </a:r>
            <a:r>
              <a:rPr lang="ru-RU" sz="1300" dirty="0">
                <a:solidFill>
                  <a:schemeClr val="tx2"/>
                </a:solidFill>
              </a:rPr>
              <a:t>контрактного агентства </a:t>
            </a:r>
            <a:endParaRPr lang="ru-RU" sz="1300" dirty="0" smtClean="0">
              <a:solidFill>
                <a:schemeClr val="tx2"/>
              </a:solidFill>
            </a:endParaRPr>
          </a:p>
          <a:p>
            <a:pPr marL="285750" indent="-285750" fontAlgn="ctr">
              <a:buFont typeface="Wingdings" panose="05000000000000000000" pitchFamily="2" charset="2"/>
              <a:buChar char="Ø"/>
            </a:pPr>
            <a:r>
              <a:rPr lang="ru-RU" sz="1300" smtClean="0">
                <a:solidFill>
                  <a:schemeClr val="tx2"/>
                </a:solidFill>
              </a:rPr>
              <a:t>Обеспечение деятельности </a:t>
            </a:r>
            <a:r>
              <a:rPr lang="ru-RU" sz="1300" dirty="0">
                <a:solidFill>
                  <a:schemeClr val="tx2"/>
                </a:solidFill>
              </a:rPr>
              <a:t>ГАУ АО «Региональный центр по организации закупок» </a:t>
            </a:r>
          </a:p>
        </p:txBody>
      </p:sp>
    </p:spTree>
    <p:extLst>
      <p:ext uri="{BB962C8B-B14F-4D97-AF65-F5344CB8AC3E}">
        <p14:creationId xmlns="" xmlns:p14="http://schemas.microsoft.com/office/powerpoint/2010/main" val="17653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70" y="-1"/>
            <a:ext cx="12185871" cy="6855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454" y="6547776"/>
            <a:ext cx="7207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3F5B8D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 и промышленности Архангельской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5991" y="274309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КПМ «Экономическое и научное развитие Архангельской области»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80411" y="6521454"/>
            <a:ext cx="2057400" cy="365125"/>
          </a:xfrm>
        </p:spPr>
        <p:txBody>
          <a:bodyPr/>
          <a:lstStyle/>
          <a:p>
            <a:r>
              <a:rPr lang="ru-RU" sz="3200" b="1" spc="51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</a:t>
            </a:r>
            <a:endParaRPr lang="ru-RU" sz="3200" b="1" spc="5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4788" y="1359951"/>
            <a:ext cx="11082941" cy="6006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Задача 2 увеличение численности занятых в сфере малого и среднего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предпринимательства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708" y="2849229"/>
            <a:ext cx="2708364" cy="82824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Проведение мероприятий, направленных на развитие инновационной деятельности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708" y="4103149"/>
            <a:ext cx="2708364" cy="82824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Предоставление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микрозаймов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субъектам малого и среднего предпринимательства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708" y="5357069"/>
            <a:ext cx="2708364" cy="82824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Обеспечение деятельности АНО АО «Агентство регионального развития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»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1809" y="2264087"/>
            <a:ext cx="2708364" cy="31893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Мероприятия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258" y="2219834"/>
            <a:ext cx="2017007" cy="428219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2025 год,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046139"/>
              </p:ext>
            </p:extLst>
          </p:nvPr>
        </p:nvGraphicFramePr>
        <p:xfrm>
          <a:off x="3319850" y="3039763"/>
          <a:ext cx="8103752" cy="42672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603311"/>
                <a:gridCol w="2605472"/>
                <a:gridCol w="2894969"/>
              </a:tblGrid>
              <a:tr h="392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30 247,1</a:t>
                      </a:r>
                      <a:endParaRPr lang="ru-RU" sz="2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2"/>
                          </a:solidFill>
                          <a:effectLst/>
                        </a:rPr>
                        <a:t>9 625,1</a:t>
                      </a:r>
                      <a:endParaRPr lang="ru-RU" sz="28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- 20 622,0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2580138"/>
              </p:ext>
            </p:extLst>
          </p:nvPr>
        </p:nvGraphicFramePr>
        <p:xfrm>
          <a:off x="3319850" y="4315364"/>
          <a:ext cx="8103752" cy="42672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603311"/>
                <a:gridCol w="2605472"/>
                <a:gridCol w="2894969"/>
              </a:tblGrid>
              <a:tr h="392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2"/>
                          </a:solidFill>
                          <a:effectLst/>
                        </a:rPr>
                        <a:t>40 000,0</a:t>
                      </a:r>
                      <a:endParaRPr lang="ru-RU" sz="2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ru-RU" sz="28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- 40 000,0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7488515"/>
              </p:ext>
            </p:extLst>
          </p:nvPr>
        </p:nvGraphicFramePr>
        <p:xfrm>
          <a:off x="3319850" y="5585457"/>
          <a:ext cx="8103752" cy="42672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603311"/>
                <a:gridCol w="2605472"/>
                <a:gridCol w="2894969"/>
              </a:tblGrid>
              <a:tr h="392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74 095,6</a:t>
                      </a:r>
                      <a:endParaRPr lang="ru-RU" sz="2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2"/>
                          </a:solidFill>
                          <a:effectLst/>
                        </a:rPr>
                        <a:t>54 133,5</a:t>
                      </a:r>
                      <a:endParaRPr lang="ru-RU" sz="28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- 19 962,1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3676669" y="2216203"/>
            <a:ext cx="2017007" cy="428219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2024 год,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тыс. рублей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324582" y="2226567"/>
            <a:ext cx="2017007" cy="428219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Отклонения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тыс. 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28415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50223"/>
            <a:ext cx="7207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3F5B8D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 и промышленности Архангельской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83656" y="2801941"/>
            <a:ext cx="7488000" cy="116459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03105" y="4254581"/>
            <a:ext cx="7488000" cy="116459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07105" y="2753987"/>
            <a:ext cx="7884000" cy="6474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5763" y="4377587"/>
            <a:ext cx="7884000" cy="6474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88800" y="2656049"/>
            <a:ext cx="2232248" cy="940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96031" y="4431973"/>
            <a:ext cx="2232248" cy="940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9" descr="Знак на въезде в город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56" y="2998695"/>
            <a:ext cx="2043504" cy="1224136"/>
          </a:xfrm>
          <a:prstGeom prst="rect">
            <a:avLst/>
          </a:prstGeom>
          <a:noFill/>
          <a:ln w="44450">
            <a:solidFill>
              <a:srgbClr val="4472C4">
                <a:lumMod val="50000"/>
              </a:srgbClr>
            </a:solidFill>
            <a:miter lim="800000"/>
            <a:headEnd/>
            <a:tailEnd/>
          </a:ln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021048" y="3321543"/>
            <a:ext cx="6646952" cy="5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spc="4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16927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2585</TotalTime>
  <Words>402</Words>
  <Application>Microsoft Office PowerPoint</Application>
  <PresentationFormat>Произвольный</PresentationFormat>
  <Paragraphs>71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Осипова Екатерина Михайловна</dc:creator>
  <cp:lastModifiedBy>Гуркина Ольга Викторовна</cp:lastModifiedBy>
  <cp:revision>259</cp:revision>
  <cp:lastPrinted>2024-10-30T09:10:13Z</cp:lastPrinted>
  <dcterms:created xsi:type="dcterms:W3CDTF">2022-06-09T11:54:28Z</dcterms:created>
  <dcterms:modified xsi:type="dcterms:W3CDTF">2024-11-12T06:56:01Z</dcterms:modified>
</cp:coreProperties>
</file>