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9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sipovaem\Documents\__2021_&#1075;&#1086;&#1076;\04_&#1072;&#1087;&#1088;&#1077;&#1083;&#1100;\___________&#1057;&#1069;&#1056;_&#1042;&#1052;&#1048;\&#1057;&#1069;&#1056;_&#1040;&#1054;_08.04.2021_&#1073;&#1088;&#1086;&#1096;&#1102;&#1088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sipovaem\Documents\__2021_&#1075;&#1086;&#1076;\04_&#1072;&#1087;&#1088;&#1077;&#1083;&#1100;\___________&#1057;&#1069;&#1056;_&#1042;&#1052;&#1048;\&#1057;&#1069;&#1056;_&#1040;&#1054;_08.04.2021_&#1073;&#1088;&#1086;&#1096;&#1102;&#1088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sipovaem\Documents\__2021_&#1075;&#1086;&#1076;\04_&#1072;&#1087;&#1088;&#1077;&#1083;&#1100;\___________&#1057;&#1069;&#1056;_&#1042;&#1052;&#1048;\&#1057;&#1069;&#1056;_&#1040;&#1054;_08.04.2021_&#1073;&#1088;&#1086;&#1096;&#1102;&#1088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28975492693248E-2"/>
          <c:y val="4.6296296296296294E-2"/>
          <c:w val="0.8798185941043084"/>
          <c:h val="0.89814814814814814"/>
        </c:manualLayout>
      </c:layout>
      <c:doughnutChart>
        <c:varyColors val="1"/>
        <c:ser>
          <c:idx val="0"/>
          <c:order val="0"/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12700"/>
            </a:effectLst>
          </c:spPr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19050"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1-C168-4537-A2EC-B247F57A1717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19050"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3-C168-4537-A2EC-B247F57A1717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19050"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5-C168-4537-A2EC-B247F57A1717}"/>
              </c:ext>
            </c:extLst>
          </c:dPt>
          <c:val>
            <c:numRef>
              <c:f>ОБЛОЖКА!$AF$10:$AF$12</c:f>
              <c:numCache>
                <c:formatCode>General</c:formatCode>
                <c:ptCount val="3"/>
                <c:pt idx="0">
                  <c:v>800</c:v>
                </c:pt>
                <c:pt idx="1">
                  <c:v>400</c:v>
                </c:pt>
                <c:pt idx="2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68-4537-A2EC-B247F57A1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51954415143627E-2"/>
          <c:y val="0.10272878387724314"/>
          <c:w val="0.88509609116971277"/>
          <c:h val="0.8385690539071893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12700"/>
            </a:effectLst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1-6D6A-4CAE-8714-99390F9CD358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3-6D6A-4CAE-8714-99390F9CD358}"/>
              </c:ext>
            </c:extLst>
          </c:dPt>
          <c:val>
            <c:numRef>
              <c:f>ОБЛОЖКА!$R$16:$U$16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20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6A-4CAE-8714-99390F9CD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82"/>
        <c:axId val="-552657712"/>
        <c:axId val="-552649008"/>
      </c:barChart>
      <c:catAx>
        <c:axId val="-552657712"/>
        <c:scaling>
          <c:orientation val="minMax"/>
        </c:scaling>
        <c:delete val="1"/>
        <c:axPos val="b"/>
        <c:majorTickMark val="none"/>
        <c:minorTickMark val="none"/>
        <c:tickLblPos val="nextTo"/>
        <c:crossAx val="-552649008"/>
        <c:crosses val="autoZero"/>
        <c:auto val="1"/>
        <c:lblAlgn val="ctr"/>
        <c:lblOffset val="100"/>
        <c:noMultiLvlLbl val="0"/>
      </c:catAx>
      <c:valAx>
        <c:axId val="-552649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55265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12700"/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1-9B71-454F-8FA3-B7A0204A6568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3-9B71-454F-8FA3-B7A0204A6568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5-9B71-454F-8FA3-B7A0204A6568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7-9B71-454F-8FA3-B7A0204A6568}"/>
              </c:ext>
            </c:extLst>
          </c:dPt>
          <c:val>
            <c:numRef>
              <c:f>ОБЛОЖКА!$R$11:$U$11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60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71-454F-8FA3-B7A0204A6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82"/>
        <c:axId val="-552646288"/>
        <c:axId val="-552655536"/>
      </c:barChart>
      <c:catAx>
        <c:axId val="-552646288"/>
        <c:scaling>
          <c:orientation val="minMax"/>
        </c:scaling>
        <c:delete val="1"/>
        <c:axPos val="b"/>
        <c:majorTickMark val="none"/>
        <c:minorTickMark val="none"/>
        <c:tickLblPos val="nextTo"/>
        <c:crossAx val="-552655536"/>
        <c:crosses val="autoZero"/>
        <c:auto val="1"/>
        <c:lblAlgn val="ctr"/>
        <c:lblOffset val="100"/>
        <c:noMultiLvlLbl val="0"/>
      </c:catAx>
      <c:valAx>
        <c:axId val="-552655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55264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F2DE0-B3CA-4E4E-BC20-E6A07CA6838F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AADF1-F3E7-4DD6-8BF8-63B1D6D44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7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087C-122E-4CA7-8735-96DDD7BCE4D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97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ADF1-F3E7-4DD6-8BF8-63B1D6D440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1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E045-DC02-4E38-89F2-95D1A7C8749A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B39D-0971-483C-98A4-65F056F96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7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E045-DC02-4E38-89F2-95D1A7C8749A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B39D-0971-483C-98A4-65F056F96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9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E045-DC02-4E38-89F2-95D1A7C8749A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B39D-0971-483C-98A4-65F056F96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30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E045-DC02-4E38-89F2-95D1A7C8749A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B39D-0971-483C-98A4-65F056F96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06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E045-DC02-4E38-89F2-95D1A7C8749A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B39D-0971-483C-98A4-65F056F96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62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E045-DC02-4E38-89F2-95D1A7C8749A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B39D-0971-483C-98A4-65F056F96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5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E045-DC02-4E38-89F2-95D1A7C8749A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B39D-0971-483C-98A4-65F056F96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5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E045-DC02-4E38-89F2-95D1A7C8749A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B39D-0971-483C-98A4-65F056F96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1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E045-DC02-4E38-89F2-95D1A7C8749A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B39D-0971-483C-98A4-65F056F96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2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E045-DC02-4E38-89F2-95D1A7C8749A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B39D-0971-483C-98A4-65F056F96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26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E045-DC02-4E38-89F2-95D1A7C8749A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B39D-0971-483C-98A4-65F056F96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68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0E045-DC02-4E38-89F2-95D1A7C8749A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AB39D-0971-483C-98A4-65F056F96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525991" y="1492"/>
            <a:ext cx="9140018" cy="6855014"/>
            <a:chOff x="1991" y="1492"/>
            <a:chExt cx="9140018" cy="6855014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" y="1492"/>
              <a:ext cx="9140018" cy="6855014"/>
            </a:xfrm>
            <a:prstGeom prst="rect">
              <a:avLst/>
            </a:prstGeom>
          </p:spPr>
        </p:pic>
        <p:graphicFrame>
          <p:nvGraphicFramePr>
            <p:cNvPr id="20" name="Диаграмма 19"/>
            <p:cNvGraphicFramePr>
              <a:graphicFrameLocks/>
            </p:cNvGraphicFramePr>
            <p:nvPr>
              <p:extLst/>
            </p:nvPr>
          </p:nvGraphicFramePr>
          <p:xfrm>
            <a:off x="3860116" y="1665125"/>
            <a:ext cx="281691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2" name="Диаграмма 21"/>
            <p:cNvGraphicFramePr>
              <a:graphicFrameLocks/>
            </p:cNvGraphicFramePr>
            <p:nvPr>
              <p:extLst/>
            </p:nvPr>
          </p:nvGraphicFramePr>
          <p:xfrm>
            <a:off x="1496994" y="2486591"/>
            <a:ext cx="1738444" cy="1730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3" name="Диаграмма 22"/>
            <p:cNvGraphicFramePr>
              <a:graphicFrameLocks/>
            </p:cNvGraphicFramePr>
            <p:nvPr>
              <p:extLst/>
            </p:nvPr>
          </p:nvGraphicFramePr>
          <p:xfrm>
            <a:off x="6098905" y="3743891"/>
            <a:ext cx="2444850" cy="1730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27" name="Прямоугольник 26"/>
          <p:cNvSpPr/>
          <p:nvPr/>
        </p:nvSpPr>
        <p:spPr>
          <a:xfrm>
            <a:off x="2075843" y="3997610"/>
            <a:ext cx="7659364" cy="13236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sx="105000" sy="105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800" b="1" dirty="0" smtClean="0">
                <a:solidFill>
                  <a:schemeClr val="tx1"/>
                </a:solidFill>
              </a:rPr>
              <a:t>«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рассмотрении государственных программ Архангельской области, основных характеристик областного бюджета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проекте областного закона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областном бюджете на 2024 год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плановый период 2025 и 2026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гг.»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6751" y="331580"/>
            <a:ext cx="6778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развития, 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промышленности и науки Архангельской области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5589" y="6491382"/>
            <a:ext cx="2057400" cy="365125"/>
          </a:xfrm>
        </p:spPr>
        <p:txBody>
          <a:bodyPr/>
          <a:lstStyle/>
          <a:p>
            <a:fld id="{DA4B568C-24A0-4388-86D1-BDE748010578}" type="slidenum">
              <a:rPr lang="ru-RU" smtClean="0">
                <a:solidFill>
                  <a:schemeClr val="tx1"/>
                </a:solidFill>
              </a:rPr>
              <a:t>1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418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5992" y="6125505"/>
            <a:ext cx="9142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F5B8D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развития, промышленности и науки Архангельской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230659"/>
            <a:ext cx="914400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ru-RU" b="1" dirty="0">
                <a:solidFill>
                  <a:prstClr val="white"/>
                </a:solidFill>
                <a:effectLst>
                  <a:glow rad="127000">
                    <a:srgbClr val="212745">
                      <a:lumMod val="75000"/>
                      <a:alpha val="6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Развитие малого и среднего предпринимательства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302553"/>
              </p:ext>
            </p:extLst>
          </p:nvPr>
        </p:nvGraphicFramePr>
        <p:xfrm>
          <a:off x="1524000" y="782145"/>
          <a:ext cx="9144001" cy="4932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7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2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6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5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52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918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РЕГИОНАЛЬНЫЕ</a:t>
                      </a:r>
                      <a:r>
                        <a:rPr lang="ru-RU" sz="1200" kern="12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ПРОЕКТЫ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«АКСЕЛЕРАЦИЯ СУБЪЕКТОВ МАЛОГО И СРЕДНЕГО ПРЕДПРИНИМАТЕЛЬСТВА»</a:t>
                      </a:r>
                      <a:r>
                        <a:rPr lang="ru-RU" sz="1200" kern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250,1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229,1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21,0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103,1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85,1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18,0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-147,0</a:t>
                      </a:r>
                      <a:endParaRPr lang="ru-RU" sz="1300" b="1" i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-144,0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-3,0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«СОЗДАНИЕ УСЛОВИЙ ДЛЯ ЛЕГКОГО СТАРТА И КОМФОРТНОГО ВЕДЕНИЯ БИЗНЕСА»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41,2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31,4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9,8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43,4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33,0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10,4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+2,2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+1,6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+0,6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72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 «СОЗДАНИЕ БЛАГОПРИЯТНЫХ УСЛОВИЙ ДЛЯ ОСУЩЕСТВЛЕНИЯ ДЕЯТЕЛЬНОСТИ САМОЗАНЯТЫМИ ГРАЖДАНАМИ»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5,8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5,7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5,8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5,7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3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297,1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266,2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30,9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152,3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123,8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28,5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300" b="1" i="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144,8</a:t>
                      </a:r>
                      <a:endParaRPr lang="ru-RU" sz="1300" b="1" i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-142,4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-2,4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Объект 6"/>
          <p:cNvSpPr>
            <a:spLocks noGrp="1"/>
          </p:cNvSpPr>
          <p:nvPr>
            <p:ph idx="1"/>
          </p:nvPr>
        </p:nvSpPr>
        <p:spPr>
          <a:xfrm>
            <a:off x="1752600" y="5099029"/>
            <a:ext cx="7886700" cy="5231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DA4B568C-24A0-4388-86D1-BDE748010578}" type="slidenum">
              <a:rPr lang="ru-RU" smtClean="0">
                <a:solidFill>
                  <a:schemeClr val="tx1"/>
                </a:solidFill>
              </a:r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418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3999" y="6148114"/>
            <a:ext cx="9142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F5B8D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развития, промышленности и науки Архангельской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230659"/>
            <a:ext cx="914400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ru-RU" b="1" dirty="0" smtClean="0">
                <a:solidFill>
                  <a:prstClr val="white"/>
                </a:solidFill>
                <a:effectLst>
                  <a:glow rad="127000">
                    <a:srgbClr val="212745">
                      <a:lumMod val="75000"/>
                      <a:alpha val="6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«Акселерация субъектов малого и среднего предпринимательства»</a:t>
            </a:r>
            <a:endParaRPr lang="ru-RU" b="1" dirty="0">
              <a:solidFill>
                <a:prstClr val="white"/>
              </a:solidFill>
              <a:effectLst>
                <a:glow rad="127000">
                  <a:srgbClr val="212745">
                    <a:lumMod val="75000"/>
                    <a:alpha val="65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221009"/>
              </p:ext>
            </p:extLst>
          </p:nvPr>
        </p:nvGraphicFramePr>
        <p:xfrm>
          <a:off x="1524000" y="782147"/>
          <a:ext cx="9144001" cy="4935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7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2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6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5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52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206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направления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Оказание услуг центра «Мой бизнес» 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17,5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-17,8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-17,5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Экспортная поддержка субъектов МСП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25,7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-2,6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-2,5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 Гарантийная поддержка субъектов МСП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178,8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175,2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49,4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-128,4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-125,8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-2,6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2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  Поддержка фермеров и развитие </a:t>
                      </a:r>
                      <a:r>
                        <a:rPr lang="ru-RU" sz="1500" kern="12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сельхозкооперации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+1,8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+1,8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229,1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103,1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b="1" i="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147,0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-144,0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-3,0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DA4B568C-24A0-4388-86D1-BDE748010578}" type="slidenum">
              <a:rPr lang="ru-RU" smtClean="0">
                <a:solidFill>
                  <a:schemeClr val="tx1"/>
                </a:solidFill>
              </a:r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418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5992" y="6148114"/>
            <a:ext cx="9142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F5B8D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развития, промышленности и науки Архангельской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230659"/>
            <a:ext cx="914400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ru-RU" b="1" dirty="0" smtClean="0">
                <a:solidFill>
                  <a:prstClr val="white"/>
                </a:solidFill>
                <a:effectLst>
                  <a:glow rad="127000">
                    <a:srgbClr val="212745">
                      <a:lumMod val="75000"/>
                      <a:alpha val="6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«Создание условий для легкого старта и комфортного ведения бизнеса»</a:t>
            </a:r>
            <a:endParaRPr lang="ru-RU" b="1" dirty="0">
              <a:solidFill>
                <a:prstClr val="white"/>
              </a:solidFill>
              <a:effectLst>
                <a:glow rad="127000">
                  <a:srgbClr val="212745">
                    <a:lumMod val="75000"/>
                    <a:alpha val="65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359507"/>
              </p:ext>
            </p:extLst>
          </p:nvPr>
        </p:nvGraphicFramePr>
        <p:xfrm>
          <a:off x="1524000" y="782147"/>
          <a:ext cx="9144001" cy="4762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7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2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6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5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52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206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направления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Грантовая поддержка социальных предприятий</a:t>
                      </a:r>
                      <a:r>
                        <a:rPr lang="ru-RU" sz="1400" kern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и субъектов МСП, созданных физическими лицами в возрасте до 25 лет включительно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18,7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+1,4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Оказание</a:t>
                      </a:r>
                      <a:r>
                        <a:rPr lang="ru-RU" sz="1400" kern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услуг центром «Мой бизнес», направленных на вовлечение в предпринимательскую деятельность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22,9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+0,8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+0,6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31,4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9,8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43,4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+2,2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+1,6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+0,6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Объект 6"/>
          <p:cNvSpPr>
            <a:spLocks noGrp="1"/>
          </p:cNvSpPr>
          <p:nvPr>
            <p:ph idx="1"/>
          </p:nvPr>
        </p:nvSpPr>
        <p:spPr>
          <a:xfrm>
            <a:off x="1752600" y="5099029"/>
            <a:ext cx="7886700" cy="5231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DA4B568C-24A0-4388-86D1-BDE748010578}" type="slidenum">
              <a:rPr lang="ru-RU" smtClean="0">
                <a:solidFill>
                  <a:schemeClr val="tx1"/>
                </a:solidFill>
              </a:r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418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3999" y="6120651"/>
            <a:ext cx="9142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F5B8D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развития, промышленности и науки Архангельской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230659"/>
            <a:ext cx="914400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ru-RU" b="1" dirty="0" smtClean="0">
                <a:solidFill>
                  <a:prstClr val="white"/>
                </a:solidFill>
                <a:effectLst>
                  <a:glow rad="127000">
                    <a:srgbClr val="212745">
                      <a:lumMod val="75000"/>
                      <a:alpha val="6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«Создание благоприятных условий для осуществления деятельности самозанятыми гражданами»</a:t>
            </a:r>
            <a:endParaRPr lang="ru-RU" b="1" dirty="0">
              <a:solidFill>
                <a:prstClr val="white"/>
              </a:solidFill>
              <a:effectLst>
                <a:glow rad="127000">
                  <a:srgbClr val="212745">
                    <a:lumMod val="75000"/>
                    <a:alpha val="65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328161"/>
              </p:ext>
            </p:extLst>
          </p:nvPr>
        </p:nvGraphicFramePr>
        <p:xfrm>
          <a:off x="1524000" y="782147"/>
          <a:ext cx="9144001" cy="4297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7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2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6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5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52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2849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направления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41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Реализация мероприятий</a:t>
                      </a:r>
                      <a:r>
                        <a:rPr lang="ru-RU" sz="1600" kern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центром «Мой бизнес» по поддержке и развитию самозанятости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Объект 6"/>
          <p:cNvSpPr>
            <a:spLocks noGrp="1"/>
          </p:cNvSpPr>
          <p:nvPr>
            <p:ph idx="1"/>
          </p:nvPr>
        </p:nvSpPr>
        <p:spPr>
          <a:xfrm>
            <a:off x="1752600" y="5099029"/>
            <a:ext cx="7886700" cy="5231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DA4B568C-24A0-4388-86D1-BDE748010578}" type="slidenum">
              <a:rPr lang="ru-RU" smtClean="0">
                <a:solidFill>
                  <a:schemeClr val="tx1"/>
                </a:solidFill>
              </a:r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" y="144854"/>
            <a:ext cx="9952977" cy="6305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5341" y="5722374"/>
            <a:ext cx="8386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3F5B8D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3F5B8D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3F5B8D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</a:t>
            </a:r>
            <a:r>
              <a:rPr lang="ru-RU" sz="1400" dirty="0">
                <a:solidFill>
                  <a:srgbClr val="3F5B8D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экономического развития, промышленности и науки Архангельской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44854"/>
            <a:ext cx="9144000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b="1" dirty="0">
                <a:solidFill>
                  <a:prstClr val="white"/>
                </a:solidFill>
                <a:effectLst>
                  <a:glow rad="127000">
                    <a:srgbClr val="212745">
                      <a:lumMod val="75000"/>
                      <a:alpha val="6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Комплекс процессных мероприятий, являющихся структурным элементом государственной программы Архангельской области «Экономическое развитие </a:t>
            </a:r>
            <a:r>
              <a:rPr lang="ru-RU" b="1" dirty="0" smtClean="0">
                <a:solidFill>
                  <a:prstClr val="white"/>
                </a:solidFill>
                <a:effectLst>
                  <a:glow rad="127000">
                    <a:srgbClr val="212745">
                      <a:lumMod val="75000"/>
                      <a:alpha val="6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prstClr val="white"/>
                </a:solidFill>
                <a:effectLst>
                  <a:glow rad="127000">
                    <a:srgbClr val="212745">
                      <a:lumMod val="75000"/>
                      <a:alpha val="6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инвестиционная деятельность в Архангельской </a:t>
            </a:r>
            <a:r>
              <a:rPr lang="ru-RU" b="1" dirty="0" smtClean="0">
                <a:solidFill>
                  <a:prstClr val="white"/>
                </a:solidFill>
                <a:effectLst>
                  <a:glow rad="127000">
                    <a:srgbClr val="212745">
                      <a:lumMod val="75000"/>
                      <a:alpha val="6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области»</a:t>
            </a:r>
            <a:endParaRPr lang="ru-RU" b="1" dirty="0">
              <a:solidFill>
                <a:prstClr val="white"/>
              </a:solidFill>
              <a:effectLst>
                <a:glow rad="127000">
                  <a:srgbClr val="212745">
                    <a:lumMod val="75000"/>
                    <a:alpha val="65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57857"/>
              </p:ext>
            </p:extLst>
          </p:nvPr>
        </p:nvGraphicFramePr>
        <p:xfrm>
          <a:off x="1228050" y="1109989"/>
          <a:ext cx="9952978" cy="4189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0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5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5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93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182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мероприятия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5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Развитие микрофинансирования Фонд</a:t>
                      </a:r>
                      <a:r>
                        <a:rPr lang="ru-RU" sz="1250" kern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«МКК Развитие»</a:t>
                      </a:r>
                      <a:endParaRPr lang="ru-RU" sz="12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8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Обеспечение </a:t>
                      </a:r>
                      <a:r>
                        <a:rPr lang="ru-RU" sz="125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деятельности АНО АО «Агентство регионального развития</a:t>
                      </a:r>
                      <a:r>
                        <a:rPr lang="ru-RU" sz="125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2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66,8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66,8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+7,3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+7,3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6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Мероприятия по поддержке инновационной деятельности (инновационный центр </a:t>
                      </a:r>
                      <a:r>
                        <a:rPr lang="ru-RU" sz="125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АНО АО «Агентство регионального развития»)</a:t>
                      </a:r>
                      <a:endParaRPr lang="ru-RU" sz="12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+1,1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+1,1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170,9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170,9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179,3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179,3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+8,4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+8,4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DA4B568C-24A0-4388-86D1-BDE748010578}" type="slidenum">
              <a:rPr lang="ru-RU" smtClean="0">
                <a:solidFill>
                  <a:schemeClr val="tx1"/>
                </a:solidFill>
              </a:r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3139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394" y="6550223"/>
            <a:ext cx="841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3F5B8D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развития, промышленности и науки Архангельской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89287" y="2767816"/>
            <a:ext cx="5870057" cy="1332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1894" y="2645423"/>
            <a:ext cx="7488000" cy="116458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71343" y="4098063"/>
            <a:ext cx="7488000" cy="116458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5343" y="2597465"/>
            <a:ext cx="7884000" cy="647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4000" y="4221065"/>
            <a:ext cx="7884000" cy="647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47654" y="2505106"/>
            <a:ext cx="2232248" cy="94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64269" y="4275451"/>
            <a:ext cx="2232248" cy="1180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9" descr="Знак на въезде в город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94" y="2817904"/>
            <a:ext cx="2043504" cy="1224136"/>
          </a:xfrm>
          <a:prstGeom prst="rect">
            <a:avLst/>
          </a:prstGeom>
          <a:noFill/>
          <a:ln w="44450">
            <a:solidFill>
              <a:srgbClr val="4472C4">
                <a:lumMod val="50000"/>
              </a:srgbClr>
            </a:solidFill>
            <a:miter lim="800000"/>
            <a:headEnd/>
            <a:tailEnd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889286" y="3165023"/>
            <a:ext cx="6331118" cy="5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spc="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820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597</Words>
  <Application>Microsoft Office PowerPoint</Application>
  <PresentationFormat>Широкоэкранный</PresentationFormat>
  <Paragraphs>269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Смирнова Наталия Сергеевна</dc:creator>
  <cp:lastModifiedBy>Ермолина Яна Юрьевна</cp:lastModifiedBy>
  <cp:revision>31</cp:revision>
  <cp:lastPrinted>2023-10-24T17:22:03Z</cp:lastPrinted>
  <dcterms:created xsi:type="dcterms:W3CDTF">2023-10-23T07:59:04Z</dcterms:created>
  <dcterms:modified xsi:type="dcterms:W3CDTF">2023-10-25T06:35:46Z</dcterms:modified>
</cp:coreProperties>
</file>