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6" r:id="rId2"/>
    <p:sldId id="317" r:id="rId3"/>
    <p:sldId id="331" r:id="rId4"/>
    <p:sldId id="346" r:id="rId5"/>
    <p:sldId id="351" r:id="rId6"/>
    <p:sldId id="350" r:id="rId7"/>
    <p:sldId id="327" r:id="rId8"/>
    <p:sldId id="339" r:id="rId9"/>
    <p:sldId id="348" r:id="rId10"/>
    <p:sldId id="352" r:id="rId11"/>
    <p:sldId id="349" r:id="rId12"/>
    <p:sldId id="311" r:id="rId13"/>
  </p:sldIdLst>
  <p:sldSz cx="9144000" cy="6858000" type="screen4x3"/>
  <p:notesSz cx="6669088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0099"/>
    <a:srgbClr val="006600"/>
    <a:srgbClr val="FFFFCC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53261" autoAdjust="0"/>
  </p:normalViewPr>
  <p:slideViewPr>
    <p:cSldViewPr>
      <p:cViewPr varScale="1">
        <p:scale>
          <a:sx n="37" d="100"/>
          <a:sy n="37" d="100"/>
        </p:scale>
        <p:origin x="-19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26" y="6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000" dirty="0" smtClean="0"/>
              <a:t>	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CF7DA-58E6-4519-BA22-EDBD095D8831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6908" y="4715907"/>
            <a:ext cx="5475947" cy="4467701"/>
          </a:xfrm>
        </p:spPr>
        <p:txBody>
          <a:bodyPr>
            <a:normAutofit fontScale="92500" lnSpcReduction="20000"/>
          </a:bodyPr>
          <a:lstStyle/>
          <a:p>
            <a:pPr marL="0" marR="0" indent="4572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12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200" y="4604073"/>
            <a:ext cx="6264695" cy="4968551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 algn="just"/>
            <a:endParaRPr lang="ru-RU" sz="8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3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232" y="4715907"/>
            <a:ext cx="5616624" cy="4782859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i="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9938" y="284163"/>
            <a:ext cx="5192712" cy="3895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166192" y="4316041"/>
            <a:ext cx="6502896" cy="547260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indent="252000" algn="just">
              <a:spcBef>
                <a:spcPts val="0"/>
              </a:spcBef>
            </a:pPr>
            <a:endParaRPr lang="ru-RU" sz="9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FDF36-1E13-4A02-86B5-1A0CC57A061B}" type="slidenum">
              <a:rPr lang="ru-RU" smtClean="0"/>
              <a:pPr/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indent="288000"/>
            <a:endParaRPr lang="ru-RU" sz="1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224" y="4715907"/>
            <a:ext cx="5760639" cy="5000733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 algn="just"/>
            <a:endPara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360000" algn="just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5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indent="360000" algn="just">
              <a:spcAft>
                <a:spcPts val="0"/>
              </a:spcAft>
            </a:pPr>
            <a:endParaRPr lang="ru-RU" sz="1050" dirty="0" smtClean="0">
              <a:latin typeface="Times New Roman"/>
              <a:ea typeface="Times New Roman"/>
            </a:endParaRP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058FE-440B-4881-B8B3-AE188A232F8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99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28800"/>
            <a:ext cx="6291808" cy="2209800"/>
          </a:xfrm>
        </p:spPr>
        <p:txBody>
          <a:bodyPr/>
          <a:lstStyle/>
          <a:p>
            <a: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проекте областного закона</a:t>
            </a:r>
            <a:b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бюджете территориального фонда обязательного медицинского страхования Архангельской области на 2020 год </a:t>
            </a:r>
            <a:br>
              <a:rPr kumimoji="1"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 плановый период 2021 и 2022 годов»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661248"/>
            <a:ext cx="8524056" cy="358552"/>
          </a:xfrm>
        </p:spPr>
        <p:txBody>
          <a:bodyPr/>
          <a:lstStyle/>
          <a:p>
            <a:pPr algn="ctr"/>
            <a:r>
              <a:rPr kumimoji="1"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 октября 2019 года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1680" cy="145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8313" y="333375"/>
            <a:ext cx="8424862" cy="935038"/>
          </a:xfrm>
          <a:prstGeom prst="roundRect">
            <a:avLst>
              <a:gd name="adj" fmla="val 26144"/>
            </a:avLst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страховых медицинских организаций, </a:t>
            </a:r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осуществляющих </a:t>
            </a: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деятельность в сфере ОМС </a:t>
            </a:r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территории Архангельской области</a:t>
            </a:r>
          </a:p>
          <a:p>
            <a:pPr>
              <a:defRPr/>
            </a:pPr>
            <a:endParaRPr lang="ru-RU" sz="2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43" name="TextBox 8"/>
          <p:cNvSpPr txBox="1">
            <a:spLocks noChangeArrowheads="1"/>
          </p:cNvSpPr>
          <p:nvPr/>
        </p:nvSpPr>
        <p:spPr bwMode="auto">
          <a:xfrm>
            <a:off x="395288" y="3716338"/>
            <a:ext cx="835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750" y="1268413"/>
          <a:ext cx="8136903" cy="19445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64890"/>
                <a:gridCol w="1448093"/>
                <a:gridCol w="1723920"/>
              </a:tblGrid>
              <a:tr h="4940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Реестр страховых медицинских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7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Филиал ООО «Капитал Медицинское Страхование» в Архангельской области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Архангельский филиал АО «Страховая компания «</a:t>
                      </a:r>
                      <a:r>
                        <a:rPr lang="ru-RU" sz="16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СОГАЗ-Мед</a:t>
                      </a: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4149080"/>
          <a:ext cx="8064896" cy="22999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20953"/>
                <a:gridCol w="1435278"/>
                <a:gridCol w="1708665"/>
              </a:tblGrid>
              <a:tr h="61873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медицинских организаций </a:t>
                      </a:r>
                      <a:b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форме  собственности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ВСЕГО,  в том числе:</a:t>
                      </a:r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медицинские организации, подведомственные ФОИВ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медицинские организации Архангельской области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негосударственные медицинские организации</a:t>
                      </a:r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88" name="Прямоугольник 6"/>
          <p:cNvSpPr>
            <a:spLocks noChangeArrowheads="1"/>
          </p:cNvSpPr>
          <p:nvPr/>
        </p:nvSpPr>
        <p:spPr bwMode="auto">
          <a:xfrm>
            <a:off x="611560" y="3284984"/>
            <a:ext cx="8135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Динамика численности </a:t>
            </a: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медицинских организаций, включенных в реестр медицинских организаций, осуществляющих деятельность в сфере обязательного медицинского страхования Архангельской области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6660232" y="4869160"/>
            <a:ext cx="792088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Выгнутая вниз стрелка 14"/>
          <p:cNvSpPr/>
          <p:nvPr/>
        </p:nvSpPr>
        <p:spPr>
          <a:xfrm>
            <a:off x="6444208" y="6309320"/>
            <a:ext cx="1224136" cy="332656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45811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10,2%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44208" y="61653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+ 22,4%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/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Итоговая оценка проекта закона</a:t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836712"/>
            <a:ext cx="7992888" cy="720080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 ТФОМС АО на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 сбалансирован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доходам 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расходам.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2880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ТФОМС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2195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Субвенция </a:t>
            </a:r>
          </a:p>
          <a:p>
            <a:pPr algn="l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бюджета ФОМС </a:t>
            </a:r>
          </a:p>
          <a:p>
            <a:pPr algn="l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реализацию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базовой программы ОМС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2060848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Указа Президента Российской Федерации № 597: </a:t>
            </a:r>
          </a:p>
          <a:p>
            <a:pPr indent="432000" algn="l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сохранение соотношения заработной платы медицинских работников к средней заработной плате по экономике в регионе: врачи – 200%,  средний медицинский персонал – 100%;</a:t>
            </a:r>
          </a:p>
          <a:p>
            <a:pPr indent="432000" algn="l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увеличение заработной платы младшего медицинского персонала и прочего персонала  с 1 октября (ежегодно) – на ИПЦ (в 2020 году – на 3,0%);</a:t>
            </a:r>
          </a:p>
          <a:p>
            <a:pPr algn="l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прочих расходов (медикаменты, расходные материалы, питание, коммунальные и другие услуги) с 1 января (ежегодно) на ИПЦ; </a:t>
            </a:r>
          </a:p>
          <a:p>
            <a:pPr algn="l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Указа Президента Российской Федерации от 07.05.2018 № 204 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 части финансового обеспечения оказания медицинской помощи больным с онкологическими заболеваниями  в соответствии с клиническими рекомендациями и протоколами лечения);</a:t>
            </a:r>
          </a:p>
          <a:p>
            <a:pPr algn="l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Увеличение объема высокотехнологичной медицинской помощи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(погружение в базовую программу ОМС 18 методов конформной дистанционной лучевой терапии по профилю «онкология»); </a:t>
            </a:r>
          </a:p>
          <a:p>
            <a:pPr algn="l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поручений Правительства Российской Федерации:</a:t>
            </a:r>
          </a:p>
          <a:p>
            <a:pPr marL="180000" algn="l" hangingPunct="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проведения диспансеризации населения и профилактических медицинских осмотров;</a:t>
            </a:r>
          </a:p>
          <a:p>
            <a:pPr marL="180000" algn="l" hangingPunct="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по проводимым в амбулаторных условиях дорогостоящим  диагностическим и лабораторным исследованиям.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051720" y="2132856"/>
            <a:ext cx="0" cy="43924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312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432048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99"/>
                </a:solidFill>
              </a:rPr>
              <a:t/>
            </a:r>
            <a:br>
              <a:rPr lang="ru-RU" sz="2400" b="1" dirty="0" smtClean="0">
                <a:solidFill>
                  <a:srgbClr val="000099"/>
                </a:solidFill>
              </a:rPr>
            </a:b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Параметры бюджета ТФОМС  АО</a:t>
            </a:r>
          </a:p>
          <a:p>
            <a:pPr algn="ctr">
              <a:defRPr/>
            </a:pP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957816"/>
          <a:ext cx="8712968" cy="54085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44258"/>
                <a:gridCol w="1352286"/>
                <a:gridCol w="1305908"/>
                <a:gridCol w="1286380"/>
                <a:gridCol w="1224136"/>
              </a:tblGrid>
              <a:tr h="5689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2019 год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(проект)</a:t>
                      </a:r>
                      <a:endParaRPr lang="ru-RU" sz="16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(проект)</a:t>
                      </a:r>
                      <a:endParaRPr lang="ru-RU" sz="16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(проект)</a:t>
                      </a:r>
                      <a:endParaRPr lang="ru-RU" sz="16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5936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22 763,7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24 227,6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25 674,7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27 064,1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877"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финансовое обеспечение  организации ОМС 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софинансирование расходов МО на оплату труда мед. работников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 финансовое обеспечение мероприятий за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счет средств НСЗ ТФОМС 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22 593,4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133,2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24 187,1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25 632,6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27 020,3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6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22 931,3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24 227,6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25 674,7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27 064,1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34"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финансовое обеспечение 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 ОМС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расходов МО </a:t>
                      </a:r>
                      <a:b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оплату труда мед. работников 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финансовое обеспечение мероприятий за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счет средств НСЗ ТФОМС 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22 737,9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133,2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24 187,1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b="0" i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600" b="0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25 632,6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27 020,3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7101" y="548680"/>
            <a:ext cx="1696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(млн.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88" y="476673"/>
            <a:ext cx="8497068" cy="576063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бюджета ТФОМС АО по доходам </a:t>
            </a:r>
            <a:b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год и плановый период 2021 и 2022 годов </a:t>
            </a: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1" y="1343861"/>
          <a:ext cx="8784976" cy="463339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69439"/>
                <a:gridCol w="1292395"/>
                <a:gridCol w="1211620"/>
                <a:gridCol w="1070507"/>
                <a:gridCol w="1133477"/>
                <a:gridCol w="1007538"/>
              </a:tblGrid>
              <a:tr h="73027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 дохода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2019 год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 (проект)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Рост </a:t>
                      </a:r>
                      <a:b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2019 году,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 (проект)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(проект) 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из бюджета Федерального фонда обязательного медицинского страхования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22 407,4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23 857,9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+6,5%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25 290,2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26 664,3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бюджетов территориальных фондов ОМС в рамках осуществления межтерриториальных расчетов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327,3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340,4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354,0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 финансовое обеспечение мероприятий </a:t>
                      </a:r>
                      <a:b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средств НСЗ ТФОМС АО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+9,2%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26,7%</a:t>
                      </a:r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24 227,6</a:t>
                      </a:r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+6,4%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25 674,7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27 064,1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98072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38" y="332656"/>
            <a:ext cx="7994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Субвенция Федерального фонда обязательного медицинского страхования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24328" y="548680"/>
            <a:ext cx="1295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323528" y="836712"/>
          <a:ext cx="8496942" cy="5727888"/>
        </p:xfrm>
        <a:graphic>
          <a:graphicData uri="http://schemas.openxmlformats.org/drawingml/2006/table">
            <a:tbl>
              <a:tblPr/>
              <a:tblGrid>
                <a:gridCol w="3222978"/>
                <a:gridCol w="1025493"/>
                <a:gridCol w="1098743"/>
                <a:gridCol w="1098743"/>
                <a:gridCol w="1025493"/>
                <a:gridCol w="102549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 изм.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900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подушевой норматив финансирования базовой программы ОМС за счет субвенций ФОМС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руб. на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застрахо-ванное лицо</a:t>
                      </a: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11 800,2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12 699,2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461,6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14 193,0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к предыдущему году</a:t>
                      </a:r>
                    </a:p>
                  </a:txBody>
                  <a:tcPr marL="66301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107,6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5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лиц, застрахованных по ОМС на территории Архангельской области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153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137 912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(снижение)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Коэффициент дифференциации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Архангельской области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1,646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1,651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1,651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1,651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Размер субвенции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407,4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857,9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25 290,2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26 664,3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450,5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432,3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374,1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5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Страховые взносы на ОМС неработающего населения  </a:t>
                      </a:r>
                      <a:b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 составе субвенции ФОМС)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8 059,3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8 252,1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8 581,3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8 924,8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к 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102,4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5746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коэффициента дифференциации для Архангельской области </a:t>
            </a:r>
            <a:b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11560" y="908720"/>
          <a:ext cx="8137525" cy="3888433"/>
        </p:xfrm>
        <a:graphic>
          <a:graphicData uri="http://schemas.openxmlformats.org/drawingml/2006/table">
            <a:tbl>
              <a:tblPr/>
              <a:tblGrid>
                <a:gridCol w="647700"/>
                <a:gridCol w="4105275"/>
                <a:gridCol w="1223962"/>
                <a:gridCol w="1079500"/>
                <a:gridCol w="1081088"/>
              </a:tblGrid>
              <a:tr h="4142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Обозначение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</a:tr>
              <a:tr h="1067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районного коэффициента к заработной плате и процентной надбавки к заработной плате за стаж работы в районах Крайнего Севера и приравненных к ним местностях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1,803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1,803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</a:tr>
              <a:tr h="527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стоимости жилищно-коммунальных услуг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ЖКУ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1,317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</a:tr>
              <a:tr h="422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уровня цен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</a:tr>
              <a:tr h="535916"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Коэффициент ценовой дифференциации бюджетных услуг (0,22 * К</a:t>
                      </a:r>
                      <a:r>
                        <a:rPr kumimoji="0" lang="ru-RU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ЖКУ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+ 0,78 * К</a:t>
                      </a:r>
                      <a:r>
                        <a:rPr kumimoji="0" lang="ru-RU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2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дифференциации на 2019 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(0,7 *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+ 0,3 * ПР)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Кб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1,646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1,651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</a:tr>
            </a:tbl>
          </a:graphicData>
        </a:graphic>
      </p:graphicFrame>
      <p:sp>
        <p:nvSpPr>
          <p:cNvPr id="6193" name="Содержимое 8"/>
          <p:cNvSpPr>
            <a:spLocks noGrp="1"/>
          </p:cNvSpPr>
          <p:nvPr>
            <p:ph sz="half" idx="2"/>
          </p:nvPr>
        </p:nvSpPr>
        <p:spPr>
          <a:xfrm>
            <a:off x="250825" y="5013325"/>
            <a:ext cx="8353425" cy="1584027"/>
          </a:xfrm>
        </p:spPr>
        <p:txBody>
          <a:bodyPr/>
          <a:lstStyle/>
          <a:p>
            <a:pPr marL="0" indent="457200" algn="just">
              <a:spcBef>
                <a:spcPct val="0"/>
              </a:spcBef>
              <a:buFont typeface="Wingdings" pitchFamily="2" charset="2"/>
              <a:buNone/>
            </a:pPr>
            <a:r>
              <a:rPr lang="ru-RU" sz="12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где:</a:t>
            </a:r>
          </a:p>
          <a:p>
            <a:pPr marL="0" indent="457200" algn="just">
              <a:spcBef>
                <a:spcPct val="0"/>
              </a:spcBef>
              <a:buFont typeface="Wingdings" pitchFamily="2" charset="2"/>
              <a:buNone/>
            </a:pP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1200" b="1" baseline="300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сумма средневзвешенного районного коэффициента к заработной плате и средневзвешенной процентной надбавки к заработной плате за стаж работы в районах Крайнего Севера и приравненных к ним местностях;</a:t>
            </a:r>
          </a:p>
          <a:p>
            <a:pPr marL="0" indent="457200" algn="just">
              <a:spcBef>
                <a:spcPct val="0"/>
              </a:spcBef>
              <a:buFont typeface="Wingdings" pitchFamily="2" charset="2"/>
              <a:buNone/>
            </a:pPr>
            <a:r>
              <a:rPr lang="ru-RU" sz="12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1200" b="1" baseline="30000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ЖКУ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2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1200" b="1" baseline="30000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на год, в котором рассчитывается субвенция, определяемые в соответствии с методикой распределения дотаций на выравнивание бюджетной обеспеченности субъектов Российской Федерации, </a:t>
            </a:r>
            <a:r>
              <a:rPr lang="ru-RU" sz="12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утвержденной постановлением Правительства Российской Федерации от 22 ноября 2004 года № 670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принимаются на основании результатов расчетов, опубликованных на официальном сайте Министерства финансов Российской Федерации.</a:t>
            </a:r>
          </a:p>
          <a:p>
            <a:pPr marL="0" indent="457200"/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7164288" y="4581128"/>
            <a:ext cx="1008112" cy="360040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48691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+0,3%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7452320" y="2924944"/>
            <a:ext cx="432048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7452320" y="3429000"/>
            <a:ext cx="432048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7452320" y="3861048"/>
            <a:ext cx="432048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 algn="ctr"/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Мониторинг размера субвенций  ФОМС</a:t>
            </a:r>
            <a:b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территориям Северо-Западного Федерального округа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052736"/>
          <a:ext cx="8229600" cy="5331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440160"/>
                <a:gridCol w="1512168"/>
                <a:gridCol w="1296144"/>
                <a:gridCol w="1100808"/>
              </a:tblGrid>
              <a:tr h="3472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Субъекты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Размер субвенции, млн.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  </a:t>
                      </a:r>
                      <a:b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2019 году</a:t>
                      </a:r>
                      <a:endParaRPr lang="ru-RU" sz="1600" b="1" i="1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2 068 282,0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2 225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430,0</a:t>
                      </a:r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157 148,0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83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по СЗФО: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Карелия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11 746,3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12 522,2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Коми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18 055,2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19 090,5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1 035,3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Архангельская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22 407,4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23 857,9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1 450,5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Вологодская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16 119,9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17 256,4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1 136,5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Калининградская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11 674,1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12 610,9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Ленинградская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18 557,0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20 047,2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1 490,2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Мурманская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16 498,8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17 479,5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Новгородская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7 429,9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7 823,7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Псковская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7 487,9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7 996,6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Санкт-Петербург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83 460,6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91 903,3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8 442,7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Ненецкий автономный округ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1 591,2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1 686,0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76672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ТФОМС АО </a:t>
            </a:r>
            <a:b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год и на плановый период 2021 и 2022 годов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1213129"/>
          <a:ext cx="8784976" cy="5203304"/>
        </p:xfrm>
        <a:graphic>
          <a:graphicData uri="http://schemas.openxmlformats.org/drawingml/2006/table">
            <a:tbl>
              <a:tblPr/>
              <a:tblGrid>
                <a:gridCol w="4752528"/>
                <a:gridCol w="1224136"/>
                <a:gridCol w="936104"/>
                <a:gridCol w="936104"/>
                <a:gridCol w="936104"/>
              </a:tblGrid>
              <a:tr h="529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на 2019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76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расходов, из них: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22 931,3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24 227,6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25 674,7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27 064,1</a:t>
                      </a:r>
                      <a:endParaRPr lang="ru-RU" sz="1600" b="1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9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организации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ОМС </a:t>
                      </a:r>
                      <a:b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территории субъектов РФ, в том числе: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22 417,5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23 728,9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25 161,2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26 535,3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территориальной программы ОМС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22 284,4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23 728,9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25 161,2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535,3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расходов мед. организаций </a:t>
                      </a:r>
                      <a:b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оплату труда врачей и среднего мед. персонала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6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Финансовое обеспечение мероприятий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организации ДПО мед. работников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программам повышения квалификации,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также по приобретению и проведению ремонта медицинского оборудования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40,5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42,1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43,8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3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Финансовое обеспечение расходов на оплату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мед. помощи, оказанной лицам, застрахованным на территории других субъектов РФ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322,6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340,4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354,0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Дополнительное финансовое обеспечение организации ОМС за счет прочих поступлений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выполнение управленческих функций территориального фонда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87816" y="90872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(млн.руб.)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48072"/>
          </a:xfrm>
        </p:spPr>
        <p:txBody>
          <a:bodyPr/>
          <a:lstStyle/>
          <a:p>
            <a:pPr algn="ctr"/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Финансовое обеспечение территориальной программы обязательного медицинского страхования</a:t>
            </a: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51521" y="1628800"/>
          <a:ext cx="8352929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/>
                <a:gridCol w="1368152"/>
                <a:gridCol w="1008112"/>
                <a:gridCol w="1152128"/>
                <a:gridCol w="1080120"/>
                <a:gridCol w="1008114"/>
              </a:tblGrid>
              <a:tr h="9439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на 2019 год</a:t>
                      </a:r>
                      <a:endParaRPr lang="ru-RU" sz="16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 (проект)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Сравнение </a:t>
                      </a:r>
                      <a:br>
                        <a:rPr lang="ru-RU" sz="1600" b="1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2019 годом, %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64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территориальной программы ОМС,  всего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22 148,6 </a:t>
                      </a:r>
                      <a:endParaRPr lang="ru-RU" sz="16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23 730,8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+7,1%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25 163,2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26 537,3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602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медицинской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помощи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21 877,2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+7,2%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24 876,7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26 234,5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6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 ведение дела СМО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-0,5%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286,5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302,8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60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  <a:b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ведение дела СМО, %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126876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(млн.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4410791"/>
              </p:ext>
            </p:extLst>
          </p:nvPr>
        </p:nvGraphicFramePr>
        <p:xfrm>
          <a:off x="179512" y="980729"/>
          <a:ext cx="8964488" cy="5697769"/>
        </p:xfrm>
        <a:graphic>
          <a:graphicData uri="http://schemas.openxmlformats.org/drawingml/2006/table">
            <a:tbl>
              <a:tblPr/>
              <a:tblGrid>
                <a:gridCol w="3190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94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13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04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8256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04462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показателей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 defTabSz="914400" rtl="0" eaLnBrk="1" fontAlgn="ctr" latinLnBrk="0" hangingPunct="1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медицинской помощи, 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ctr"/>
                      <a:endParaRPr lang="ru-RU" sz="10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</a:t>
                      </a:r>
                      <a:r>
                        <a:rPr lang="ru-RU" sz="1600" b="1" i="1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(снижение)  </a:t>
                      </a:r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финансового обеспечения</a:t>
                      </a:r>
                      <a:r>
                        <a:rPr lang="ru-RU" sz="1600" b="1" i="1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 медицинской помощи </a:t>
                      </a:r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2019 году</a:t>
                      </a:r>
                      <a:endParaRPr lang="ru-RU" sz="1600" b="1" i="1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6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амбулаторных условиях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8 194,4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+530,0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+6,9%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комплексное посещение 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проф.осмотрам</a:t>
                      </a:r>
                      <a:endParaRPr lang="ru-RU" sz="15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1 208,5</a:t>
                      </a:r>
                      <a:endParaRPr lang="ru-RU" sz="1600" b="1" kern="1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857,8</a:t>
                      </a:r>
                      <a:endParaRPr lang="ru-RU" sz="1600" b="1" kern="1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-350,7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-29,0%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комплексное посещение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диспансеризации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376,0</a:t>
                      </a:r>
                      <a:endParaRPr lang="ru-RU" sz="1600" b="1" kern="1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702,1</a:t>
                      </a:r>
                      <a:endParaRPr lang="ru-RU" sz="1600" b="1" kern="1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+326,1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+86,7%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стационарных условиях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11 524,4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+898,0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+8,5%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2847">
                <a:tc>
                  <a:txBody>
                    <a:bodyPr/>
                    <a:lstStyle/>
                    <a:p>
                      <a:pPr lvl="0" algn="ctr" rtl="0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профиль "Онкология</a:t>
                      </a:r>
                      <a:r>
                        <a:rPr lang="ru-RU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i="0" u="none" strike="noStrike" baseline="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325,5</a:t>
                      </a:r>
                      <a:endParaRPr lang="ru-RU" sz="1600" b="1" i="0" u="none" strike="noStrike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2 173,2/</a:t>
                      </a:r>
                      <a:r>
                        <a:rPr lang="ru-RU" sz="1600" b="1" i="0" u="none" strike="noStrik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1 896,5</a:t>
                      </a:r>
                      <a:endParaRPr lang="ru-RU" sz="1600" b="1" i="0" u="none" strike="noStrike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+847,7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(571,0)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defTabSz="914400" eaLnBrk="1" fontAlgn="ctr" latinLnBrk="0" hangingPunct="1">
                        <a:buNone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+64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(43)%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6668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 Медицинская реабилитация</a:t>
                      </a:r>
                      <a:r>
                        <a:rPr lang="ru-RU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263,3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339,3 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+76,0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+28,9%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8306219"/>
                  </a:ext>
                </a:extLst>
              </a:tr>
              <a:tr h="5367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условиях дневного стационара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2 268,2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419,4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+151,2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+6,7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697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«Онкология»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845,8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1 115,6/</a:t>
                      </a:r>
                      <a:r>
                        <a:rPr lang="ru-RU" sz="1600" b="1" i="0" u="none" strike="noStrik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1 012,4</a:t>
                      </a:r>
                      <a:endParaRPr lang="ru-RU" sz="1600" b="1" i="0" u="none" strike="noStrike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+269,8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(166,6)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+31,9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(20)%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Скорая медицинская помощь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+4,9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+0,4%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94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стоимость медицинской помощи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23 461,3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+1 584,1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+7,2%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8313" y="332656"/>
            <a:ext cx="82073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 направлений расходования средств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 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ТПОМС в 2020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9259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17450</TotalTime>
  <Words>1231</Words>
  <Application>Microsoft Office PowerPoint</Application>
  <PresentationFormat>Экран (4:3)</PresentationFormat>
  <Paragraphs>501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   О проекте областного закона  «О бюджете территориального фонда обязательного медицинского страхования Архангельской области на 2020 год  и на плановый период 2021 и 2022 годов»</vt:lpstr>
      <vt:lpstr> Параметры бюджета ТФОМС  АО </vt:lpstr>
      <vt:lpstr> Показатели бюджета ТФОМС АО по доходам  на 2020 год и плановый период 2021 и 2022 годов  </vt:lpstr>
      <vt:lpstr>Слайд 4</vt:lpstr>
      <vt:lpstr> Расчет коэффициента дифференциации для Архангельской области  </vt:lpstr>
      <vt:lpstr>Мониторинг размера субвенций  ФОМС по территориям Северо-Западного Федерального округа</vt:lpstr>
      <vt:lpstr>Слайд 7</vt:lpstr>
      <vt:lpstr>Финансовое обеспечение территориальной программы обязательного медицинского страхования</vt:lpstr>
      <vt:lpstr>Слайд 9</vt:lpstr>
      <vt:lpstr>Слайд 10</vt:lpstr>
      <vt:lpstr> Итоговая оценка проекта закона </vt:lpstr>
      <vt:lpstr>Слайд 12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Рыжкова Елена Викторовна</cp:lastModifiedBy>
  <cp:revision>1573</cp:revision>
  <dcterms:created xsi:type="dcterms:W3CDTF">2009-10-07T09:46:29Z</dcterms:created>
  <dcterms:modified xsi:type="dcterms:W3CDTF">2019-10-30T06:43:13Z</dcterms:modified>
</cp:coreProperties>
</file>