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3" r:id="rId2"/>
    <p:sldMasterId id="2147483772" r:id="rId3"/>
  </p:sldMasterIdLst>
  <p:notesMasterIdLst>
    <p:notesMasterId r:id="rId21"/>
  </p:notesMasterIdLst>
  <p:sldIdLst>
    <p:sldId id="256" r:id="rId4"/>
    <p:sldId id="302" r:id="rId5"/>
    <p:sldId id="260" r:id="rId6"/>
    <p:sldId id="305" r:id="rId7"/>
    <p:sldId id="304" r:id="rId8"/>
    <p:sldId id="262" r:id="rId9"/>
    <p:sldId id="308" r:id="rId10"/>
    <p:sldId id="313" r:id="rId11"/>
    <p:sldId id="315" r:id="rId12"/>
    <p:sldId id="311" r:id="rId13"/>
    <p:sldId id="314" r:id="rId14"/>
    <p:sldId id="309" r:id="rId15"/>
    <p:sldId id="316" r:id="rId16"/>
    <p:sldId id="317" r:id="rId17"/>
    <p:sldId id="318" r:id="rId18"/>
    <p:sldId id="319" r:id="rId19"/>
    <p:sldId id="32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FFCC66"/>
    <a:srgbClr val="FF6600"/>
    <a:srgbClr val="9966FF"/>
    <a:srgbClr val="99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552" autoAdjust="0"/>
  </p:normalViewPr>
  <p:slideViewPr>
    <p:cSldViewPr snapToGrid="0">
      <p:cViewPr varScale="1">
        <p:scale>
          <a:sx n="116" d="100"/>
          <a:sy n="116" d="100"/>
        </p:scale>
        <p:origin x="-336" y="-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07C728-FA0D-4D40-8831-53B66001703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015A299-44AE-4E01-A762-3B5F9F3F3714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b="1" dirty="0"/>
            <a:t>объектов федерального значения</a:t>
          </a:r>
        </a:p>
      </dgm:t>
    </dgm:pt>
    <dgm:pt modelId="{EB81F755-4FF6-46D1-9250-CA4AB6EDC5C5}" type="parTrans" cxnId="{6BC26671-9D9C-41ED-96C8-DE6605A78868}">
      <dgm:prSet/>
      <dgm:spPr/>
      <dgm:t>
        <a:bodyPr/>
        <a:lstStyle/>
        <a:p>
          <a:endParaRPr lang="ru-RU"/>
        </a:p>
      </dgm:t>
    </dgm:pt>
    <dgm:pt modelId="{EEEDCFB9-CDC9-476D-9572-E32751B96676}" type="sibTrans" cxnId="{6BC26671-9D9C-41ED-96C8-DE6605A78868}">
      <dgm:prSet/>
      <dgm:spPr/>
      <dgm:t>
        <a:bodyPr/>
        <a:lstStyle/>
        <a:p>
          <a:endParaRPr lang="ru-RU" dirty="0"/>
        </a:p>
      </dgm:t>
    </dgm:pt>
    <dgm:pt modelId="{6B630DD9-D994-45D8-A8E9-1B7CBFE3F803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pPr algn="l"/>
          <a:r>
            <a:rPr lang="ru-RU" b="1" dirty="0"/>
            <a:t>объекта регионального значения</a:t>
          </a:r>
        </a:p>
      </dgm:t>
    </dgm:pt>
    <dgm:pt modelId="{766F6BB3-E6AA-4AEC-A0DE-0C5616F853FF}" type="parTrans" cxnId="{DF5D273D-1465-49F0-BB10-278E88DCBF21}">
      <dgm:prSet/>
      <dgm:spPr/>
      <dgm:t>
        <a:bodyPr/>
        <a:lstStyle/>
        <a:p>
          <a:endParaRPr lang="ru-RU"/>
        </a:p>
      </dgm:t>
    </dgm:pt>
    <dgm:pt modelId="{CE856288-0AE8-469C-A431-1DA934495256}" type="sibTrans" cxnId="{DF5D273D-1465-49F0-BB10-278E88DCBF21}">
      <dgm:prSet/>
      <dgm:spPr/>
      <dgm:t>
        <a:bodyPr/>
        <a:lstStyle/>
        <a:p>
          <a:endParaRPr lang="ru-RU"/>
        </a:p>
      </dgm:t>
    </dgm:pt>
    <dgm:pt modelId="{A15C5E5B-1B0E-4F7F-906B-9F614A7987C7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b="1" dirty="0"/>
            <a:t>объект местного значения</a:t>
          </a:r>
        </a:p>
      </dgm:t>
    </dgm:pt>
    <dgm:pt modelId="{0DF8D30A-3660-4933-8E75-2529FFB03651}" type="parTrans" cxnId="{2B320AB5-F280-46C0-AC1E-1679569F6F00}">
      <dgm:prSet/>
      <dgm:spPr/>
      <dgm:t>
        <a:bodyPr/>
        <a:lstStyle/>
        <a:p>
          <a:endParaRPr lang="ru-RU"/>
        </a:p>
      </dgm:t>
    </dgm:pt>
    <dgm:pt modelId="{A1C44EA7-A7EE-48CE-A5C5-830154E54B69}" type="sibTrans" cxnId="{2B320AB5-F280-46C0-AC1E-1679569F6F00}">
      <dgm:prSet/>
      <dgm:spPr/>
      <dgm:t>
        <a:bodyPr/>
        <a:lstStyle/>
        <a:p>
          <a:endParaRPr lang="ru-RU"/>
        </a:p>
      </dgm:t>
    </dgm:pt>
    <dgm:pt modelId="{0B12B065-A100-4CE0-B588-A94B8B6DA00C}" type="pres">
      <dgm:prSet presAssocID="{1907C728-FA0D-4D40-8831-53B66001703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3E55544-132C-49CD-9C0C-1A451B65CE17}" type="pres">
      <dgm:prSet presAssocID="{1907C728-FA0D-4D40-8831-53B66001703B}" presName="Name1" presStyleCnt="0"/>
      <dgm:spPr/>
    </dgm:pt>
    <dgm:pt modelId="{375EA492-0162-4662-B9B8-F143295C78AC}" type="pres">
      <dgm:prSet presAssocID="{1907C728-FA0D-4D40-8831-53B66001703B}" presName="cycle" presStyleCnt="0"/>
      <dgm:spPr/>
    </dgm:pt>
    <dgm:pt modelId="{D2D04235-1A88-4589-850A-9E6599DCB9C8}" type="pres">
      <dgm:prSet presAssocID="{1907C728-FA0D-4D40-8831-53B66001703B}" presName="srcNode" presStyleLbl="node1" presStyleIdx="0" presStyleCnt="3"/>
      <dgm:spPr/>
    </dgm:pt>
    <dgm:pt modelId="{578390C5-3BAE-43ED-8C3D-DA5BCBA5B105}" type="pres">
      <dgm:prSet presAssocID="{1907C728-FA0D-4D40-8831-53B66001703B}" presName="conn" presStyleLbl="parChTrans1D2" presStyleIdx="0" presStyleCnt="1"/>
      <dgm:spPr/>
      <dgm:t>
        <a:bodyPr/>
        <a:lstStyle/>
        <a:p>
          <a:endParaRPr lang="ru-RU"/>
        </a:p>
      </dgm:t>
    </dgm:pt>
    <dgm:pt modelId="{83CB9EEE-6234-40CA-963B-9F6668874965}" type="pres">
      <dgm:prSet presAssocID="{1907C728-FA0D-4D40-8831-53B66001703B}" presName="extraNode" presStyleLbl="node1" presStyleIdx="0" presStyleCnt="3"/>
      <dgm:spPr/>
    </dgm:pt>
    <dgm:pt modelId="{C0F11ADB-C761-4449-828B-5F86169DAE4B}" type="pres">
      <dgm:prSet presAssocID="{1907C728-FA0D-4D40-8831-53B66001703B}" presName="dstNode" presStyleLbl="node1" presStyleIdx="0" presStyleCnt="3"/>
      <dgm:spPr/>
    </dgm:pt>
    <dgm:pt modelId="{CB876D6F-5468-47CD-BF7B-F9AA0133BB5D}" type="pres">
      <dgm:prSet presAssocID="{6015A299-44AE-4E01-A762-3B5F9F3F3714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61E5E3-7FBA-41F5-BD35-39295CA458DD}" type="pres">
      <dgm:prSet presAssocID="{6015A299-44AE-4E01-A762-3B5F9F3F3714}" presName="accent_1" presStyleCnt="0"/>
      <dgm:spPr/>
    </dgm:pt>
    <dgm:pt modelId="{A6782092-0797-49B2-B8CE-C2FF1692EFC4}" type="pres">
      <dgm:prSet presAssocID="{6015A299-44AE-4E01-A762-3B5F9F3F3714}" presName="accentRepeatNode" presStyleLbl="solidFgAcc1" presStyleIdx="0" presStyleCnt="3"/>
      <dgm:spPr>
        <a:ln w="19050">
          <a:solidFill>
            <a:srgbClr val="0070C0"/>
          </a:solidFill>
        </a:ln>
      </dgm:spPr>
    </dgm:pt>
    <dgm:pt modelId="{61F91EAC-E103-403D-9730-81EA71FFCB96}" type="pres">
      <dgm:prSet presAssocID="{6B630DD9-D994-45D8-A8E9-1B7CBFE3F803}" presName="text_2" presStyleLbl="node1" presStyleIdx="1" presStyleCnt="3" custScaleX="82267" custLinFactNeighborX="2971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D5ADE5-A1F4-46EC-AF95-AFD984D7B995}" type="pres">
      <dgm:prSet presAssocID="{6B630DD9-D994-45D8-A8E9-1B7CBFE3F803}" presName="accent_2" presStyleCnt="0"/>
      <dgm:spPr/>
    </dgm:pt>
    <dgm:pt modelId="{F735D8A5-E3FC-46D3-B817-1A17EC3316BA}" type="pres">
      <dgm:prSet presAssocID="{6B630DD9-D994-45D8-A8E9-1B7CBFE3F803}" presName="accentRepeatNode" presStyleLbl="solidFgAcc1" presStyleIdx="1" presStyleCnt="3" custScaleX="140497" custScaleY="129644"/>
      <dgm:spPr>
        <a:ln w="19050">
          <a:solidFill>
            <a:srgbClr val="0070C0"/>
          </a:solidFill>
        </a:ln>
      </dgm:spPr>
    </dgm:pt>
    <dgm:pt modelId="{44A237E4-8C64-4199-836E-478BAF3DC3B4}" type="pres">
      <dgm:prSet presAssocID="{A15C5E5B-1B0E-4F7F-906B-9F614A7987C7}" presName="text_3" presStyleLbl="node1" presStyleIdx="2" presStyleCnt="3" custScaleX="86465" custScaleY="62396" custLinFactNeighborX="-3143" custLinFactNeighborY="-75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3CC97C-7BB8-400B-AA6F-E4A17941D9F5}" type="pres">
      <dgm:prSet presAssocID="{A15C5E5B-1B0E-4F7F-906B-9F614A7987C7}" presName="accent_3" presStyleCnt="0"/>
      <dgm:spPr/>
    </dgm:pt>
    <dgm:pt modelId="{5849C3AF-9B17-4ADD-9AFF-84C236C760E8}" type="pres">
      <dgm:prSet presAssocID="{A15C5E5B-1B0E-4F7F-906B-9F614A7987C7}" presName="accentRepeatNode" presStyleLbl="solidFgAcc1" presStyleIdx="2" presStyleCnt="3" custScaleX="85185" custScaleY="84653" custLinFactNeighborX="8404" custLinFactNeighborY="-1132"/>
      <dgm:spPr>
        <a:ln w="19050">
          <a:solidFill>
            <a:srgbClr val="0070C0"/>
          </a:solidFill>
        </a:ln>
      </dgm:spPr>
    </dgm:pt>
  </dgm:ptLst>
  <dgm:cxnLst>
    <dgm:cxn modelId="{2B320AB5-F280-46C0-AC1E-1679569F6F00}" srcId="{1907C728-FA0D-4D40-8831-53B66001703B}" destId="{A15C5E5B-1B0E-4F7F-906B-9F614A7987C7}" srcOrd="2" destOrd="0" parTransId="{0DF8D30A-3660-4933-8E75-2529FFB03651}" sibTransId="{A1C44EA7-A7EE-48CE-A5C5-830154E54B69}"/>
    <dgm:cxn modelId="{B2B139F3-BDA6-466A-BCBD-B645D5754FF8}" type="presOf" srcId="{1907C728-FA0D-4D40-8831-53B66001703B}" destId="{0B12B065-A100-4CE0-B588-A94B8B6DA00C}" srcOrd="0" destOrd="0" presId="urn:microsoft.com/office/officeart/2008/layout/VerticalCurvedList"/>
    <dgm:cxn modelId="{477FC215-1806-4416-A8CC-7B0117E2AB3C}" type="presOf" srcId="{EEEDCFB9-CDC9-476D-9572-E32751B96676}" destId="{578390C5-3BAE-43ED-8C3D-DA5BCBA5B105}" srcOrd="0" destOrd="0" presId="urn:microsoft.com/office/officeart/2008/layout/VerticalCurvedList"/>
    <dgm:cxn modelId="{EE9FE292-D532-4A2B-8E0D-45B240678A1B}" type="presOf" srcId="{6B630DD9-D994-45D8-A8E9-1B7CBFE3F803}" destId="{61F91EAC-E103-403D-9730-81EA71FFCB96}" srcOrd="0" destOrd="0" presId="urn:microsoft.com/office/officeart/2008/layout/VerticalCurvedList"/>
    <dgm:cxn modelId="{B044679E-5FB2-4726-BC76-1E2A8AB32167}" type="presOf" srcId="{A15C5E5B-1B0E-4F7F-906B-9F614A7987C7}" destId="{44A237E4-8C64-4199-836E-478BAF3DC3B4}" srcOrd="0" destOrd="0" presId="urn:microsoft.com/office/officeart/2008/layout/VerticalCurvedList"/>
    <dgm:cxn modelId="{6BC26671-9D9C-41ED-96C8-DE6605A78868}" srcId="{1907C728-FA0D-4D40-8831-53B66001703B}" destId="{6015A299-44AE-4E01-A762-3B5F9F3F3714}" srcOrd="0" destOrd="0" parTransId="{EB81F755-4FF6-46D1-9250-CA4AB6EDC5C5}" sibTransId="{EEEDCFB9-CDC9-476D-9572-E32751B96676}"/>
    <dgm:cxn modelId="{6CD665A3-6A02-4754-98F4-B80610629303}" type="presOf" srcId="{6015A299-44AE-4E01-A762-3B5F9F3F3714}" destId="{CB876D6F-5468-47CD-BF7B-F9AA0133BB5D}" srcOrd="0" destOrd="0" presId="urn:microsoft.com/office/officeart/2008/layout/VerticalCurvedList"/>
    <dgm:cxn modelId="{DF5D273D-1465-49F0-BB10-278E88DCBF21}" srcId="{1907C728-FA0D-4D40-8831-53B66001703B}" destId="{6B630DD9-D994-45D8-A8E9-1B7CBFE3F803}" srcOrd="1" destOrd="0" parTransId="{766F6BB3-E6AA-4AEC-A0DE-0C5616F853FF}" sibTransId="{CE856288-0AE8-469C-A431-1DA934495256}"/>
    <dgm:cxn modelId="{4C07126A-2B3A-40B0-A6CB-0DFDBC400E80}" type="presParOf" srcId="{0B12B065-A100-4CE0-B588-A94B8B6DA00C}" destId="{53E55544-132C-49CD-9C0C-1A451B65CE17}" srcOrd="0" destOrd="0" presId="urn:microsoft.com/office/officeart/2008/layout/VerticalCurvedList"/>
    <dgm:cxn modelId="{84E36C78-1513-4DDB-9F78-D500D8A67AD2}" type="presParOf" srcId="{53E55544-132C-49CD-9C0C-1A451B65CE17}" destId="{375EA492-0162-4662-B9B8-F143295C78AC}" srcOrd="0" destOrd="0" presId="urn:microsoft.com/office/officeart/2008/layout/VerticalCurvedList"/>
    <dgm:cxn modelId="{A1E108C7-AC9D-47CA-9956-B69A9C72ACCE}" type="presParOf" srcId="{375EA492-0162-4662-B9B8-F143295C78AC}" destId="{D2D04235-1A88-4589-850A-9E6599DCB9C8}" srcOrd="0" destOrd="0" presId="urn:microsoft.com/office/officeart/2008/layout/VerticalCurvedList"/>
    <dgm:cxn modelId="{F4851C78-D1A3-4905-8DC0-75D974F9FAF3}" type="presParOf" srcId="{375EA492-0162-4662-B9B8-F143295C78AC}" destId="{578390C5-3BAE-43ED-8C3D-DA5BCBA5B105}" srcOrd="1" destOrd="0" presId="urn:microsoft.com/office/officeart/2008/layout/VerticalCurvedList"/>
    <dgm:cxn modelId="{BFEECF16-78A5-480F-A364-390E09E90575}" type="presParOf" srcId="{375EA492-0162-4662-B9B8-F143295C78AC}" destId="{83CB9EEE-6234-40CA-963B-9F6668874965}" srcOrd="2" destOrd="0" presId="urn:microsoft.com/office/officeart/2008/layout/VerticalCurvedList"/>
    <dgm:cxn modelId="{7FCDE8BE-B8E2-4FF5-B812-6E6CDED8B167}" type="presParOf" srcId="{375EA492-0162-4662-B9B8-F143295C78AC}" destId="{C0F11ADB-C761-4449-828B-5F86169DAE4B}" srcOrd="3" destOrd="0" presId="urn:microsoft.com/office/officeart/2008/layout/VerticalCurvedList"/>
    <dgm:cxn modelId="{B1DA43F1-F5EE-411B-A3CE-B7680958DE16}" type="presParOf" srcId="{53E55544-132C-49CD-9C0C-1A451B65CE17}" destId="{CB876D6F-5468-47CD-BF7B-F9AA0133BB5D}" srcOrd="1" destOrd="0" presId="urn:microsoft.com/office/officeart/2008/layout/VerticalCurvedList"/>
    <dgm:cxn modelId="{638DC55C-36BD-4B6E-A3EC-7F7636CF57F4}" type="presParOf" srcId="{53E55544-132C-49CD-9C0C-1A451B65CE17}" destId="{CF61E5E3-7FBA-41F5-BD35-39295CA458DD}" srcOrd="2" destOrd="0" presId="urn:microsoft.com/office/officeart/2008/layout/VerticalCurvedList"/>
    <dgm:cxn modelId="{D9B2A2AA-AB84-490E-8C21-A582CBB2EF07}" type="presParOf" srcId="{CF61E5E3-7FBA-41F5-BD35-39295CA458DD}" destId="{A6782092-0797-49B2-B8CE-C2FF1692EFC4}" srcOrd="0" destOrd="0" presId="urn:microsoft.com/office/officeart/2008/layout/VerticalCurvedList"/>
    <dgm:cxn modelId="{1D09F844-939A-415B-8C35-ECDBEF9C59D0}" type="presParOf" srcId="{53E55544-132C-49CD-9C0C-1A451B65CE17}" destId="{61F91EAC-E103-403D-9730-81EA71FFCB96}" srcOrd="3" destOrd="0" presId="urn:microsoft.com/office/officeart/2008/layout/VerticalCurvedList"/>
    <dgm:cxn modelId="{B8259981-2CE3-4F4A-B4CE-77BF7C1E84FB}" type="presParOf" srcId="{53E55544-132C-49CD-9C0C-1A451B65CE17}" destId="{EDD5ADE5-A1F4-46EC-AF95-AFD984D7B995}" srcOrd="4" destOrd="0" presId="urn:microsoft.com/office/officeart/2008/layout/VerticalCurvedList"/>
    <dgm:cxn modelId="{9B2C0439-D1E3-404F-BB5E-E83811C11322}" type="presParOf" srcId="{EDD5ADE5-A1F4-46EC-AF95-AFD984D7B995}" destId="{F735D8A5-E3FC-46D3-B817-1A17EC3316BA}" srcOrd="0" destOrd="0" presId="urn:microsoft.com/office/officeart/2008/layout/VerticalCurvedList"/>
    <dgm:cxn modelId="{A2F45458-8A27-4C01-B8FB-7899F922BA6E}" type="presParOf" srcId="{53E55544-132C-49CD-9C0C-1A451B65CE17}" destId="{44A237E4-8C64-4199-836E-478BAF3DC3B4}" srcOrd="5" destOrd="0" presId="urn:microsoft.com/office/officeart/2008/layout/VerticalCurvedList"/>
    <dgm:cxn modelId="{EBA420F9-FA2F-4020-82F8-059E504E96D0}" type="presParOf" srcId="{53E55544-132C-49CD-9C0C-1A451B65CE17}" destId="{4E3CC97C-7BB8-400B-AA6F-E4A17941D9F5}" srcOrd="6" destOrd="0" presId="urn:microsoft.com/office/officeart/2008/layout/VerticalCurvedList"/>
    <dgm:cxn modelId="{A4F7B2D9-E599-4891-A107-9E0A5DE7F253}" type="presParOf" srcId="{4E3CC97C-7BB8-400B-AA6F-E4A17941D9F5}" destId="{5849C3AF-9B17-4ADD-9AFF-84C236C760E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78390C5-3BAE-43ED-8C3D-DA5BCBA5B105}">
      <dsp:nvSpPr>
        <dsp:cNvPr id="0" name=""/>
        <dsp:cNvSpPr/>
      </dsp:nvSpPr>
      <dsp:spPr>
        <a:xfrm>
          <a:off x="-4170215" y="-639930"/>
          <a:ext cx="4968992" cy="4968992"/>
        </a:xfrm>
        <a:prstGeom prst="blockArc">
          <a:avLst>
            <a:gd name="adj1" fmla="val 18900000"/>
            <a:gd name="adj2" fmla="val 2700000"/>
            <a:gd name="adj3" fmla="val 43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876D6F-5468-47CD-BF7B-F9AA0133BB5D}">
      <dsp:nvSpPr>
        <dsp:cNvPr id="0" name=""/>
        <dsp:cNvSpPr/>
      </dsp:nvSpPr>
      <dsp:spPr>
        <a:xfrm>
          <a:off x="513695" y="368913"/>
          <a:ext cx="4513535" cy="737826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650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объектов федерального значения</a:t>
          </a:r>
        </a:p>
      </dsp:txBody>
      <dsp:txXfrm>
        <a:off x="513695" y="368913"/>
        <a:ext cx="4513535" cy="737826"/>
      </dsp:txXfrm>
    </dsp:sp>
    <dsp:sp modelId="{A6782092-0797-49B2-B8CE-C2FF1692EFC4}">
      <dsp:nvSpPr>
        <dsp:cNvPr id="0" name=""/>
        <dsp:cNvSpPr/>
      </dsp:nvSpPr>
      <dsp:spPr>
        <a:xfrm>
          <a:off x="52554" y="276684"/>
          <a:ext cx="922282" cy="9222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91EAC-E103-403D-9730-81EA71FFCB96}">
      <dsp:nvSpPr>
        <dsp:cNvPr id="0" name=""/>
        <dsp:cNvSpPr/>
      </dsp:nvSpPr>
      <dsp:spPr>
        <a:xfrm>
          <a:off x="1284436" y="1475652"/>
          <a:ext cx="3492510" cy="737826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650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объекта регионального значения</a:t>
          </a:r>
        </a:p>
      </dsp:txBody>
      <dsp:txXfrm>
        <a:off x="1284436" y="1475652"/>
        <a:ext cx="3492510" cy="737826"/>
      </dsp:txXfrm>
    </dsp:sp>
    <dsp:sp modelId="{F735D8A5-E3FC-46D3-B817-1A17EC3316BA}">
      <dsp:nvSpPr>
        <dsp:cNvPr id="0" name=""/>
        <dsp:cNvSpPr/>
      </dsp:nvSpPr>
      <dsp:spPr>
        <a:xfrm>
          <a:off x="134005" y="1246723"/>
          <a:ext cx="1295779" cy="11956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A237E4-8C64-4199-836E-478BAF3DC3B4}">
      <dsp:nvSpPr>
        <dsp:cNvPr id="0" name=""/>
        <dsp:cNvSpPr/>
      </dsp:nvSpPr>
      <dsp:spPr>
        <a:xfrm>
          <a:off x="677288" y="2665470"/>
          <a:ext cx="3902628" cy="460374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650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объект местного значения</a:t>
          </a:r>
        </a:p>
      </dsp:txBody>
      <dsp:txXfrm>
        <a:off x="677288" y="2665470"/>
        <a:ext cx="3902628" cy="460374"/>
      </dsp:txXfrm>
    </dsp:sp>
    <dsp:sp modelId="{5849C3AF-9B17-4ADD-9AFF-84C236C760E8}">
      <dsp:nvSpPr>
        <dsp:cNvPr id="0" name=""/>
        <dsp:cNvSpPr/>
      </dsp:nvSpPr>
      <dsp:spPr>
        <a:xfrm>
          <a:off x="198380" y="2550494"/>
          <a:ext cx="785646" cy="7807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A5258-C931-423C-8C0E-6F939390FC36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94C29-D0C4-4467-8C55-89ED8D2E61C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58769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889-E52C-41B5-BB6B-A71438400DAE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2A940-D607-4881-8FA4-4854BC77405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71741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889-E52C-41B5-BB6B-A71438400DAE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2A940-D607-4881-8FA4-4854BC77405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71429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889-E52C-41B5-BB6B-A71438400DAE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2A940-D607-4881-8FA4-4854BC77405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66095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889-E52C-41B5-BB6B-A71438400DAE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2A940-D607-4881-8FA4-4854BC77405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47036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889-E52C-41B5-BB6B-A71438400DAE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2A940-D607-4881-8FA4-4854BC77405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20463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3A24C-6E24-4F76-A9FD-A54162087B29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B26B-DE68-4DFC-8BC4-4F8D1F4A18F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70291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3A24C-6E24-4F76-A9FD-A54162087B29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B26B-DE68-4DFC-8BC4-4F8D1F4A18F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60442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3A24C-6E24-4F76-A9FD-A54162087B29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B26B-DE68-4DFC-8BC4-4F8D1F4A18F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8740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677636"/>
            <a:ext cx="12079705" cy="1006785"/>
          </a:xfrm>
        </p:spPr>
        <p:txBody>
          <a:bodyPr>
            <a:noAutofit/>
          </a:bodyPr>
          <a:lstStyle>
            <a:lvl1pPr algn="r">
              <a:defRPr sz="3000" b="1" baseline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ru-RU" dirty="0"/>
              <a:t>Сохранение объектов культурного наследия:</a:t>
            </a:r>
            <a:br>
              <a:rPr lang="ru-RU" dirty="0"/>
            </a:br>
            <a:r>
              <a:rPr lang="ru-RU" dirty="0"/>
              <a:t>бюджет Архангельской области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2013" y="2191385"/>
            <a:ext cx="5490410" cy="453667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7005" y="2191384"/>
            <a:ext cx="5473567" cy="45366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7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47067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3A24C-6E24-4F76-A9FD-A54162087B29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B26B-DE68-4DFC-8BC4-4F8D1F4A18F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74718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3A24C-6E24-4F76-A9FD-A54162087B29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B26B-DE68-4DFC-8BC4-4F8D1F4A18F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22595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889-E52C-41B5-BB6B-A71438400DAE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2A940-D607-4881-8FA4-4854BC77405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75057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3A24C-6E24-4F76-A9FD-A54162087B29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B26B-DE68-4DFC-8BC4-4F8D1F4A18F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46720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3A24C-6E24-4F76-A9FD-A54162087B29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B26B-DE68-4DFC-8BC4-4F8D1F4A18F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25734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3A24C-6E24-4F76-A9FD-A54162087B29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B26B-DE68-4DFC-8BC4-4F8D1F4A18F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459996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3A24C-6E24-4F76-A9FD-A54162087B29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B26B-DE68-4DFC-8BC4-4F8D1F4A18F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64964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3A24C-6E24-4F76-A9FD-A54162087B29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B26B-DE68-4DFC-8BC4-4F8D1F4A18F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98215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3A24C-6E24-4F76-A9FD-A54162087B29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B26B-DE68-4DFC-8BC4-4F8D1F4A18F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95074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C85B-5594-45B0-9BF3-6D0C15E5AD5E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6F42-762D-432E-B2E0-C1844B7BD1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023602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C85B-5594-45B0-9BF3-6D0C15E5AD5E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6F42-762D-432E-B2E0-C1844B7BD1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424370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C85B-5594-45B0-9BF3-6D0C15E5AD5E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6F42-762D-432E-B2E0-C1844B7BD1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763453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C85B-5594-45B0-9BF3-6D0C15E5AD5E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6F42-762D-432E-B2E0-C1844B7BD1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39050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889-E52C-41B5-BB6B-A71438400DAE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2A940-D607-4881-8FA4-4854BC77405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792789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C85B-5594-45B0-9BF3-6D0C15E5AD5E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6F42-762D-432E-B2E0-C1844B7BD1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951591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C85B-5594-45B0-9BF3-6D0C15E5AD5E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6F42-762D-432E-B2E0-C1844B7BD1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15743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C85B-5594-45B0-9BF3-6D0C15E5AD5E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6F42-762D-432E-B2E0-C1844B7BD1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938209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C85B-5594-45B0-9BF3-6D0C15E5AD5E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6F42-762D-432E-B2E0-C1844B7BD1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223527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C85B-5594-45B0-9BF3-6D0C15E5AD5E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6F42-762D-432E-B2E0-C1844B7BD1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521767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C85B-5594-45B0-9BF3-6D0C15E5AD5E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6F42-762D-432E-B2E0-C1844B7BD1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558033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C85B-5594-45B0-9BF3-6D0C15E5AD5E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A6F42-762D-432E-B2E0-C1844B7BD1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51446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889-E52C-41B5-BB6B-A71438400DAE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2A940-D607-4881-8FA4-4854BC77405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5549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889-E52C-41B5-BB6B-A71438400DAE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2A940-D607-4881-8FA4-4854BC77405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1231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889-E52C-41B5-BB6B-A71438400DAE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2A940-D607-4881-8FA4-4854BC77405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84702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776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204857"/>
            <a:ext cx="12192000" cy="64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6296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7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4735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889-E52C-41B5-BB6B-A71438400DAE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2A940-D607-4881-8FA4-4854BC77405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01523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9889-E52C-41B5-BB6B-A71438400DAE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2A940-D607-4881-8FA4-4854BC77405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7125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22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3A24C-6E24-4F76-A9FD-A54162087B29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2B26B-DE68-4DFC-8BC4-4F8D1F4A18F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2582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71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2C85B-5594-45B0-9BF3-6D0C15E5AD5E}" type="datetimeFigureOut">
              <a:rPr lang="ru-RU" smtClean="0"/>
              <a:pPr/>
              <a:t>03.06.2021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A6F42-762D-432E-B2E0-C1844B7BD1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670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6.emf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grayscl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0" y="2007702"/>
            <a:ext cx="12082942" cy="2826140"/>
          </a:xfrm>
        </p:spPr>
        <p:txBody>
          <a:bodyPr anchor="ctr" anchorCtr="1">
            <a:no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Об информации инспекции по охране объектов культурного наследия Архангельской области по вопросу «Сохранение, использование и популяризация объектов культурного наследия регионального значения, находящихся в муниципальной собственности, в Архангельской области»</a:t>
            </a:r>
            <a:b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за 2018 – 2020 годы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8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6651"/>
            <a:ext cx="12192000" cy="6613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36888" y="727181"/>
            <a:ext cx="755523" cy="824107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4" name="TextBox 3"/>
          <p:cNvSpPr txBox="1"/>
          <p:nvPr/>
        </p:nvSpPr>
        <p:spPr>
          <a:xfrm>
            <a:off x="134224" y="5322448"/>
            <a:ext cx="11610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Докладчик: </a:t>
            </a:r>
            <a:r>
              <a:rPr lang="ru-RU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Коротенкова Екатерина Дмитриевна</a:t>
            </a:r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</a:p>
          <a:p>
            <a:pPr algn="ctr"/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и.о. руководителя инспекции по охране объектов культурного наследия Архангельской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4064798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06083" y="783816"/>
            <a:ext cx="11179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Monotype Corsiva" pitchFamily="66" charset="0"/>
              </a:rPr>
              <a:t>«Мост на реке Кене», 1967 г., Плесецкий район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F3F885D-343C-42DD-8D54-E20D6A084D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7415" y="1386037"/>
            <a:ext cx="3564000" cy="262769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5F35CC3-0D9C-4957-AD4A-D039D4A2C2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7415" y="4013734"/>
            <a:ext cx="3564000" cy="262769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370C980-8EC2-4D4A-A23D-240985F64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0585" y="4013733"/>
            <a:ext cx="3564000" cy="262769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81A20252-8727-4579-82B3-1C6D1816CB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0585" y="1386037"/>
            <a:ext cx="3564000" cy="2503711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xmlns="" val="3755153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06083" y="783816"/>
            <a:ext cx="11179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Monotype Corsiva" pitchFamily="66" charset="0"/>
              </a:rPr>
              <a:t>«Северные мельницы», Мезенский район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0F04D88-3B3A-43D3-A3B9-D8FF50A4A57D}"/>
              </a:ext>
            </a:extLst>
          </p:cNvPr>
          <p:cNvSpPr txBox="1"/>
          <p:nvPr/>
        </p:nvSpPr>
        <p:spPr>
          <a:xfrm>
            <a:off x="2731221" y="1449755"/>
            <a:ext cx="123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Monotype Corsiva" panose="03010101010201010101" pitchFamily="66" charset="0"/>
              </a:rPr>
              <a:t>д. Кимжа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8AA8CB4-03F2-4831-B627-8A288B035C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624" y="1954851"/>
            <a:ext cx="2943138" cy="443358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739B5DD-9EDC-4F96-A622-FFCD44BFC3B1}"/>
              </a:ext>
            </a:extLst>
          </p:cNvPr>
          <p:cNvSpPr txBox="1"/>
          <p:nvPr/>
        </p:nvSpPr>
        <p:spPr>
          <a:xfrm>
            <a:off x="8693324" y="1449755"/>
            <a:ext cx="1493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Monotype Corsiva" panose="03010101010201010101" pitchFamily="66" charset="0"/>
              </a:rPr>
              <a:t>д. Погорелец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803B9AA-9A13-49A3-815D-A1E1758FF1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8526" y="1954851"/>
            <a:ext cx="4642839" cy="443148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77C3E5E-F008-4C92-BD55-6997CD39B3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5527" y="1954851"/>
            <a:ext cx="2680473" cy="443148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xmlns="" val="2447685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\\Serviokn\общая иокн\ОТЧЕТЫ\2019\Доклад инспепкции на Правительстве 09 07 19\Фото\Историческое фото Станция Няндома 1896 год.jpg"/>
          <p:cNvPicPr>
            <a:picLocks noChangeAspect="1" noChangeArrowheads="1"/>
          </p:cNvPicPr>
          <p:nvPr/>
        </p:nvPicPr>
        <p:blipFill>
          <a:blip r:embed="rId2" cstate="print"/>
          <a:srcRect l="6225" t="8493" r="9574" b="1509"/>
          <a:stretch>
            <a:fillRect/>
          </a:stretch>
        </p:blipFill>
        <p:spPr bwMode="auto">
          <a:xfrm>
            <a:off x="173554" y="1985061"/>
            <a:ext cx="4774628" cy="3412067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2" name="Рисунок 1"/>
          <p:cNvPicPr>
            <a:picLocks noChangeAspect="1"/>
          </p:cNvPicPr>
          <p:nvPr/>
        </p:nvPicPr>
        <p:blipFill>
          <a:blip r:embed="rId3" cstate="print"/>
          <a:srcRect l="9024" t="4202" r="7354" b="840"/>
          <a:stretch>
            <a:fillRect/>
          </a:stretch>
        </p:blipFill>
        <p:spPr bwMode="auto">
          <a:xfrm>
            <a:off x="5070960" y="1985061"/>
            <a:ext cx="4819566" cy="34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13" name="TextBox 12"/>
          <p:cNvSpPr txBox="1"/>
          <p:nvPr/>
        </p:nvSpPr>
        <p:spPr>
          <a:xfrm>
            <a:off x="173554" y="842968"/>
            <a:ext cx="11844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Monotype Corsiva" pitchFamily="66" charset="0"/>
              </a:rPr>
              <a:t>«Комплекс первоначальных построек Вологодско-Архангельской линии Северной железной дороги. </a:t>
            </a:r>
          </a:p>
          <a:p>
            <a:r>
              <a:rPr lang="ru-RU" sz="2400" b="1" dirty="0">
                <a:latin typeface="Monotype Corsiva" pitchFamily="66" charset="0"/>
              </a:rPr>
              <a:t>Станция Няндома», 1895-1900-е гг., г. Няндома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045712" y="1920419"/>
            <a:ext cx="19727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Победитель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Всероссийского конкурса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 лучших </a:t>
            </a:r>
            <a:r>
              <a:rPr lang="ru-RU" spc="-30" dirty="0">
                <a:solidFill>
                  <a:schemeClr val="accent5">
                    <a:lumMod val="75000"/>
                  </a:schemeClr>
                </a:solidFill>
              </a:rPr>
              <a:t>проектов создания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комфортной городской среды в 2020 году</a:t>
            </a:r>
          </a:p>
          <a:p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16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600" i="1" dirty="0"/>
              <a:t>в категории </a:t>
            </a:r>
          </a:p>
          <a:p>
            <a:r>
              <a:rPr lang="ru-RU" sz="1600" i="1" dirty="0"/>
              <a:t>«Малые города с численностью населения </a:t>
            </a:r>
          </a:p>
          <a:p>
            <a:r>
              <a:rPr lang="ru-RU" sz="1600" i="1" dirty="0"/>
              <a:t>до 20 тыс. человек»</a:t>
            </a:r>
            <a:endParaRPr lang="ru-RU" sz="16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1723E0E-4773-4CAB-8211-3C1227E43E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3311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20D1F80-2267-45F6-B8E8-F199D729CF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8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AA1BC39-E4EA-48A7-8830-A41560A8E1EF}"/>
              </a:ext>
            </a:extLst>
          </p:cNvPr>
          <p:cNvPicPr/>
          <p:nvPr/>
        </p:nvPicPr>
        <p:blipFill>
          <a:blip r:embed="rId3" cstate="print"/>
          <a:srcRect l="18476" t="33320" r="69258" b="46003"/>
          <a:stretch>
            <a:fillRect/>
          </a:stretch>
        </p:blipFill>
        <p:spPr bwMode="auto">
          <a:xfrm>
            <a:off x="249381" y="2230412"/>
            <a:ext cx="2939470" cy="2528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80EA241-8496-4CE3-B1DA-E3B6FB56CDE6}"/>
              </a:ext>
            </a:extLst>
          </p:cNvPr>
          <p:cNvSpPr txBox="1"/>
          <p:nvPr/>
        </p:nvSpPr>
        <p:spPr>
          <a:xfrm>
            <a:off x="3703782" y="729673"/>
            <a:ext cx="8216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>
                <a:latin typeface="Monotype Corsiva" pitchFamily="66" charset="0"/>
              </a:rPr>
              <a:t> Часовня Георгия Победоносца (деревянная)</a:t>
            </a:r>
            <a:r>
              <a:rPr lang="ru-RU" altLang="ru-RU" dirty="0">
                <a:latin typeface="Monotype Corsiva" pitchFamily="66" charset="0"/>
              </a:rPr>
              <a:t>, </a:t>
            </a:r>
            <a:r>
              <a:rPr lang="en-US" altLang="ru-RU" dirty="0">
                <a:latin typeface="Monotype Corsiva" pitchFamily="66" charset="0"/>
              </a:rPr>
              <a:t>XVIII </a:t>
            </a:r>
            <a:r>
              <a:rPr lang="ru-RU" altLang="ru-RU" dirty="0">
                <a:latin typeface="Monotype Corsiva" pitchFamily="66" charset="0"/>
              </a:rPr>
              <a:t>в., Онежский район, дер. </a:t>
            </a:r>
            <a:r>
              <a:rPr lang="ru-RU" altLang="ru-RU" dirty="0" err="1">
                <a:latin typeface="Monotype Corsiva" pitchFamily="66" charset="0"/>
              </a:rPr>
              <a:t>Нермуша</a:t>
            </a:r>
            <a:r>
              <a:rPr lang="ru-RU" dirty="0">
                <a:latin typeface="Monotype Corsiva" pitchFamily="66" charset="0"/>
              </a:rPr>
              <a:t> </a:t>
            </a:r>
          </a:p>
        </p:txBody>
      </p:sp>
      <p:pic>
        <p:nvPicPr>
          <p:cNvPr id="18" name="Picture 7" descr="\\Serviokn\общая иокн\Правительственный час\Фото. Было-стало\Волонтеры\Часовня Георгия Победоносца. Нермуша\Стало_обрезка.jpg">
            <a:extLst>
              <a:ext uri="{FF2B5EF4-FFF2-40B4-BE49-F238E27FC236}">
                <a16:creationId xmlns:a16="http://schemas.microsoft.com/office/drawing/2014/main" xmlns="" id="{F0A70513-3F83-40CD-9E08-14E16F8B5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7459" b="3488"/>
          <a:stretch>
            <a:fillRect/>
          </a:stretch>
        </p:blipFill>
        <p:spPr bwMode="auto">
          <a:xfrm>
            <a:off x="5432673" y="1099005"/>
            <a:ext cx="4032013" cy="2521528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D8DABC-9656-4E20-9464-D77541896176}"/>
              </a:ext>
            </a:extLst>
          </p:cNvPr>
          <p:cNvSpPr txBox="1"/>
          <p:nvPr/>
        </p:nvSpPr>
        <p:spPr>
          <a:xfrm>
            <a:off x="3703782" y="3708846"/>
            <a:ext cx="8238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Monotype Corsiva" pitchFamily="66" charset="0"/>
              </a:rPr>
              <a:t>Церковь Рождества Богородицы</a:t>
            </a:r>
            <a:r>
              <a:rPr lang="ru-RU" dirty="0">
                <a:latin typeface="Monotype Corsiva" pitchFamily="66" charset="0"/>
              </a:rPr>
              <a:t>, 1862 г., Приморский район, дер. Луда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310DF06-315A-48FC-8EE1-E46BC376420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47" b="5787"/>
          <a:stretch>
            <a:fillRect/>
          </a:stretch>
        </p:blipFill>
        <p:spPr bwMode="auto">
          <a:xfrm>
            <a:off x="5432673" y="4162958"/>
            <a:ext cx="3731492" cy="262312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xmlns="" val="2484836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20D1F80-2267-45F6-B8E8-F199D729CF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8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7A7BC5A-CFFB-443E-9747-5C34D93949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808" y="3025245"/>
            <a:ext cx="3204594" cy="8075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CD9D4B0-237D-4693-A399-E528456A06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0896" y="644893"/>
            <a:ext cx="3204593" cy="62131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78D1166-A1B4-41D6-8394-B122A50E79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6448" y="644893"/>
            <a:ext cx="3204593" cy="621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5202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20D1F80-2267-45F6-B8E8-F199D729CF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89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8F1F652-43D6-4270-B74B-B7A05731E3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983" y="2728714"/>
            <a:ext cx="1514949" cy="14005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88666D2-BD1D-4703-BC36-42D1C23AF8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0136" y="1190177"/>
            <a:ext cx="10161864" cy="501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7671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20D1F80-2267-45F6-B8E8-F199D729CF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8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8E92153-421F-4D55-9314-3A6170B3C7EF}"/>
              </a:ext>
            </a:extLst>
          </p:cNvPr>
          <p:cNvSpPr txBox="1"/>
          <p:nvPr/>
        </p:nvSpPr>
        <p:spPr>
          <a:xfrm>
            <a:off x="153798" y="1268739"/>
            <a:ext cx="4580389" cy="49998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2000" dirty="0"/>
              <a:t>МЕМОРАНДУМ</a:t>
            </a:r>
          </a:p>
          <a:p>
            <a:pPr algn="ctr"/>
            <a:r>
              <a:rPr lang="ru-RU" sz="2000" dirty="0"/>
              <a:t>о сотрудничестве Правительства Архангельской области, Межрегионального</a:t>
            </a:r>
            <a:br>
              <a:rPr lang="ru-RU" sz="2000" dirty="0"/>
            </a:br>
            <a:r>
              <a:rPr lang="ru-RU" sz="2000" dirty="0"/>
              <a:t>территориального управления Федерального агентства по управлению</a:t>
            </a:r>
            <a:br>
              <a:rPr lang="ru-RU" sz="2000" dirty="0"/>
            </a:br>
            <a:r>
              <a:rPr lang="ru-RU" sz="2000" dirty="0"/>
              <a:t>государственным имуществом в Архангельской области и Ненецком</a:t>
            </a:r>
            <a:br>
              <a:rPr lang="ru-RU" sz="2000" dirty="0"/>
            </a:br>
            <a:r>
              <a:rPr lang="ru-RU" sz="2000" dirty="0"/>
              <a:t>автономном округе и православной религиозной организации</a:t>
            </a:r>
            <a:br>
              <a:rPr lang="ru-RU" sz="2000" dirty="0"/>
            </a:br>
            <a:r>
              <a:rPr lang="ru-RU" sz="2000" dirty="0"/>
              <a:t>«Архангельская и Холмогорская епархия Русской Православной Церкви»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7795F16-F16D-4071-B405-48DF71820D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9838" y="747092"/>
            <a:ext cx="3622296" cy="29193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4738E54-BEE3-4C90-B9BD-E4191EA50D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34275" y="747091"/>
            <a:ext cx="3103927" cy="29193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FF34EF5-1B55-49A6-B507-A3415D4E1C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4021" y="3768658"/>
            <a:ext cx="4837907" cy="300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8175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20D1F80-2267-45F6-B8E8-F199D729CF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89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9E38381-E489-4E14-B3F6-A3F1175C9AEA}"/>
              </a:ext>
            </a:extLst>
          </p:cNvPr>
          <p:cNvSpPr/>
          <p:nvPr/>
        </p:nvSpPr>
        <p:spPr>
          <a:xfrm>
            <a:off x="151002" y="1902471"/>
            <a:ext cx="11744587" cy="3332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перечне выявленных объектов культурного наследия 243 объекта, обладающих признаками объекта культурного наследия.</a:t>
            </a:r>
          </a:p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 период 2018 – 2020 гг. в данный перечень включен 71 объект. Преимущество составляют объекты, расположенные на территории Соловецкого архипелага Приморского района.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рамках полномочий инспекции по охране объектов культурного наследия Архангельской в сфере государственной охраны объектов культурного наследия: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установлен предмет охраны 113 объектов культурного наследия;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утверждены границы и режимы их использования 315 объектов культурного наследия;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утверждены границы и требования к градостроительным регламентам в границах объединенных зон охраны объектов культурного наследия Сольвычегодска – исторического поселения федерального значения; 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dirty="0">
                <a:ea typeface="Times New Roman" panose="02020603050405020304" pitchFamily="18" charset="0"/>
              </a:rPr>
              <a:t>утверждены зоны охраны объектов культурного наследия, расположенных на территории Красноборска.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A3AF0F7-5F40-41C0-80C7-87C21118A4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6651"/>
            <a:ext cx="12192000" cy="6613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E96F524-02DE-4578-AAC4-04E89BFC1208}"/>
              </a:ext>
            </a:extLst>
          </p:cNvPr>
          <p:cNvSpPr txBox="1"/>
          <p:nvPr/>
        </p:nvSpPr>
        <p:spPr>
          <a:xfrm>
            <a:off x="83889" y="1048624"/>
            <a:ext cx="11811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Информация справочная:</a:t>
            </a:r>
          </a:p>
        </p:txBody>
      </p:sp>
    </p:spTree>
    <p:extLst>
      <p:ext uri="{BB962C8B-B14F-4D97-AF65-F5344CB8AC3E}">
        <p14:creationId xmlns:p14="http://schemas.microsoft.com/office/powerpoint/2010/main" xmlns="" val="1164742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622" y="2549196"/>
            <a:ext cx="11920756" cy="1149290"/>
          </a:xfrm>
        </p:spPr>
        <p:txBody>
          <a:bodyPr>
            <a:noAutofit/>
          </a:bodyPr>
          <a:lstStyle/>
          <a:p>
            <a:r>
              <a:rPr lang="ru-RU" sz="2200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/>
            </a:r>
            <a:br>
              <a:rPr lang="ru-RU" sz="2200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ru-RU" sz="2200" i="1" dirty="0">
                <a:latin typeface="+mn-lt"/>
              </a:rPr>
              <a:t>- статья 9.3 Федерального закона от 25 июня 2002 г. № 73-ФЗ «Об объектах культурного наследия (памятниках истории и культуры) народов Российской Федерации» (далее – Федеральный закон № 73-ФЗ);</a:t>
            </a:r>
            <a:br>
              <a:rPr lang="ru-RU" sz="2200" i="1" dirty="0">
                <a:latin typeface="+mn-lt"/>
              </a:rPr>
            </a:br>
            <a:r>
              <a:rPr lang="ru-RU" sz="2200" i="1" dirty="0">
                <a:latin typeface="+mn-lt"/>
              </a:rPr>
              <a:t>- пункт 13 статьи 14, пункт 19.3 статьи 15, пункт 18 статьи 16 Федерального закона от 06 октября 2003 г. № 131-ФЗ «Об общих принципах организации местного самоуправления в Российской Федерации».</a:t>
            </a:r>
            <a:br>
              <a:rPr lang="ru-RU" sz="2200" i="1" dirty="0">
                <a:latin typeface="+mn-lt"/>
              </a:rPr>
            </a:br>
            <a:endParaRPr lang="ru-RU" sz="2200" i="1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8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6651"/>
            <a:ext cx="12192000" cy="6613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9AE9221-FC42-4246-92F3-75EC220087A6}"/>
              </a:ext>
            </a:extLst>
          </p:cNvPr>
          <p:cNvSpPr txBox="1"/>
          <p:nvPr/>
        </p:nvSpPr>
        <p:spPr>
          <a:xfrm>
            <a:off x="0" y="779117"/>
            <a:ext cx="12192000" cy="7476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2600" i="1" dirty="0">
                <a:solidFill>
                  <a:schemeClr val="accent5">
                    <a:lumMod val="75000"/>
                  </a:schemeClr>
                </a:solidFill>
              </a:rPr>
              <a:t>Полномочия органов местного самоуправления по сохранению, использованию, популяризации и государственной охране объектов культурного наследия определены в следующих нормативных правовых актах:</a:t>
            </a:r>
            <a:br>
              <a:rPr lang="ru-RU" sz="2600" i="1" dirty="0">
                <a:solidFill>
                  <a:schemeClr val="accent5">
                    <a:lumMod val="75000"/>
                  </a:schemeClr>
                </a:solidFill>
              </a:rPr>
            </a:br>
            <a:endParaRPr lang="ru-RU" sz="2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86E3DAE-133D-4C2C-A08B-1FDCE9225B79}"/>
              </a:ext>
            </a:extLst>
          </p:cNvPr>
          <p:cNvSpPr txBox="1"/>
          <p:nvPr/>
        </p:nvSpPr>
        <p:spPr>
          <a:xfrm>
            <a:off x="135622" y="4164251"/>
            <a:ext cx="11920756" cy="11132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2600" i="1" dirty="0">
                <a:solidFill>
                  <a:schemeClr val="accent5">
                    <a:lumMod val="75000"/>
                  </a:schemeClr>
                </a:solidFill>
              </a:rPr>
              <a:t>К вопросам местного значения относится:</a:t>
            </a:r>
          </a:p>
          <a:p>
            <a:r>
              <a:rPr lang="ru-RU" sz="2200" i="1" dirty="0"/>
              <a:t>- сохранение, использование и популяризация объектов культурного наследия, находящихся в собственности муниципального образования;</a:t>
            </a:r>
          </a:p>
          <a:p>
            <a:r>
              <a:rPr lang="ru-RU" sz="2200" i="1" dirty="0"/>
              <a:t>- охрана объектов культурного наследия местного (муниципального) значения, расположенных на территории муниципального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xmlns="" val="606953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\\Serviokn\общая иокн\Кутакова М.В\Карта АО-6.gif"/>
          <p:cNvPicPr>
            <a:picLocks noChangeAspect="1" noChangeArrowheads="1"/>
          </p:cNvPicPr>
          <p:nvPr/>
        </p:nvPicPr>
        <p:blipFill>
          <a:blip r:embed="rId2" cstate="print"/>
          <a:srcRect t="2412" r="1502" b="432"/>
          <a:stretch>
            <a:fillRect/>
          </a:stretch>
        </p:blipFill>
        <p:spPr bwMode="auto">
          <a:xfrm>
            <a:off x="683151" y="1317685"/>
            <a:ext cx="4938715" cy="4871449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2" name="TextBox 1"/>
          <p:cNvSpPr txBox="1"/>
          <p:nvPr/>
        </p:nvSpPr>
        <p:spPr>
          <a:xfrm>
            <a:off x="530593" y="569881"/>
            <a:ext cx="114351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000" b="1">
                <a:solidFill>
                  <a:schemeClr val="accent5">
                    <a:lumMod val="75000"/>
                  </a:schemeClr>
                </a:solidFill>
              </a:rPr>
              <a:t>По состоянию на 01 января 2021 года на территории Архангельской области находится 1964 объекта культурного наследия, принятых на государственную охрану:</a:t>
            </a:r>
            <a:endParaRPr lang="ru-RU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6386517" y="1798738"/>
            <a:ext cx="5515595" cy="4122572"/>
            <a:chOff x="6248069" y="1906145"/>
            <a:chExt cx="5515595" cy="4122572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6687167" y="1906145"/>
              <a:ext cx="5076497" cy="3689131"/>
              <a:chOff x="6687167" y="1906145"/>
              <a:chExt cx="5076497" cy="3689131"/>
            </a:xfrm>
          </p:grpSpPr>
          <p:grpSp>
            <p:nvGrpSpPr>
              <p:cNvPr id="15" name="Группа 14"/>
              <p:cNvGrpSpPr/>
              <p:nvPr/>
            </p:nvGrpSpPr>
            <p:grpSpPr>
              <a:xfrm>
                <a:off x="6687167" y="1906145"/>
                <a:ext cx="5076497" cy="3689131"/>
                <a:chOff x="6687167" y="1906145"/>
                <a:chExt cx="5076497" cy="3689131"/>
              </a:xfrm>
            </p:grpSpPr>
            <p:grpSp>
              <p:nvGrpSpPr>
                <p:cNvPr id="14" name="Группа 13"/>
                <p:cNvGrpSpPr/>
                <p:nvPr/>
              </p:nvGrpSpPr>
              <p:grpSpPr>
                <a:xfrm>
                  <a:off x="6687167" y="1906145"/>
                  <a:ext cx="5076497" cy="3689131"/>
                  <a:chOff x="6687167" y="1906145"/>
                  <a:chExt cx="5076497" cy="3689131"/>
                </a:xfrm>
              </p:grpSpPr>
              <p:graphicFrame>
                <p:nvGraphicFramePr>
                  <p:cNvPr id="4" name="Схема 3"/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xmlns="" val="845626839"/>
                      </p:ext>
                    </p:extLst>
                  </p:nvPr>
                </p:nvGraphicFramePr>
                <p:xfrm>
                  <a:off x="6687167" y="1906145"/>
                  <a:ext cx="5076497" cy="3689131"/>
                </p:xfrm>
                <a:graphic>
                  <a:graphicData uri="http://schemas.openxmlformats.org/drawingml/2006/diagram">
                    <dgm:relIds xmlns:dgm="http://schemas.openxmlformats.org/drawingml/2006/diagram" xmlns:r="http://schemas.openxmlformats.org/officeDocument/2006/relationships" r:dm="rId3" r:lo="rId4" r:qs="rId5" r:cs="rId6"/>
                  </a:graphicData>
                </a:graphic>
              </p:graphicFrame>
              <p:sp>
                <p:nvSpPr>
                  <p:cNvPr id="5" name="TextBox 4"/>
                  <p:cNvSpPr txBox="1"/>
                  <p:nvPr/>
                </p:nvSpPr>
                <p:spPr>
                  <a:xfrm>
                    <a:off x="6783825" y="2330235"/>
                    <a:ext cx="882871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3600" b="1" dirty="0">
                        <a:solidFill>
                          <a:srgbClr val="0070C0"/>
                        </a:solidFill>
                      </a:rPr>
                      <a:t>519</a:t>
                    </a:r>
                  </a:p>
                </p:txBody>
              </p:sp>
            </p:grpSp>
            <p:sp>
              <p:nvSpPr>
                <p:cNvPr id="6" name="TextBox 5"/>
                <p:cNvSpPr txBox="1"/>
                <p:nvPr/>
              </p:nvSpPr>
              <p:spPr>
                <a:xfrm>
                  <a:off x="6910774" y="3418753"/>
                  <a:ext cx="118241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3600" b="1" dirty="0">
                      <a:solidFill>
                        <a:srgbClr val="0070C0"/>
                      </a:solidFill>
                    </a:rPr>
                    <a:t>1443</a:t>
                  </a:r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7028189" y="4514962"/>
                <a:ext cx="5517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3600" b="1" dirty="0">
                    <a:solidFill>
                      <a:srgbClr val="0070C0"/>
                    </a:solidFill>
                  </a:rPr>
                  <a:t>2</a:t>
                </a:r>
              </a:p>
            </p:txBody>
          </p:sp>
        </p:grpSp>
        <p:grpSp>
          <p:nvGrpSpPr>
            <p:cNvPr id="17" name="Группа 16"/>
            <p:cNvGrpSpPr/>
            <p:nvPr/>
          </p:nvGrpSpPr>
          <p:grpSpPr>
            <a:xfrm>
              <a:off x="6248069" y="5106435"/>
              <a:ext cx="4275413" cy="922282"/>
              <a:chOff x="6248069" y="5106435"/>
              <a:chExt cx="4275413" cy="922282"/>
            </a:xfrm>
          </p:grpSpPr>
          <p:sp>
            <p:nvSpPr>
              <p:cNvPr id="12" name="Прямоугольник 11"/>
              <p:cNvSpPr/>
              <p:nvPr/>
            </p:nvSpPr>
            <p:spPr>
              <a:xfrm>
                <a:off x="7102361" y="5368159"/>
                <a:ext cx="3421121" cy="451693"/>
              </a:xfrm>
              <a:prstGeom prst="rect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85650" tIns="55880" rIns="55880" bIns="55880" numCol="1" spcCol="1270" anchor="ctr" anchorCtr="0">
                <a:noAutofit/>
              </a:bodyPr>
              <a:lstStyle/>
              <a:p>
                <a:pPr lvl="0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200" b="1" kern="1200" dirty="0">
                    <a:solidFill>
                      <a:srgbClr val="0070C0"/>
                    </a:solidFill>
                  </a:rPr>
                  <a:t>выявленных объектов</a:t>
                </a:r>
              </a:p>
            </p:txBody>
          </p:sp>
          <p:sp>
            <p:nvSpPr>
              <p:cNvPr id="8" name="Овал 7"/>
              <p:cNvSpPr/>
              <p:nvPr/>
            </p:nvSpPr>
            <p:spPr>
              <a:xfrm>
                <a:off x="6248069" y="5106435"/>
                <a:ext cx="922282" cy="922282"/>
              </a:xfrm>
              <a:prstGeom prst="ellips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TextBox 8"/>
              <p:cNvSpPr txBox="1"/>
              <p:nvPr/>
            </p:nvSpPr>
            <p:spPr>
              <a:xfrm>
                <a:off x="6286494" y="5244410"/>
                <a:ext cx="94199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600" b="1" dirty="0">
                    <a:solidFill>
                      <a:srgbClr val="0070C0"/>
                    </a:solidFill>
                  </a:rPr>
                  <a:t>243</a:t>
                </a:r>
              </a:p>
            </p:txBody>
          </p:sp>
        </p:grpSp>
      </p:grpSp>
      <p:grpSp>
        <p:nvGrpSpPr>
          <p:cNvPr id="21" name="Группа 20"/>
          <p:cNvGrpSpPr/>
          <p:nvPr/>
        </p:nvGrpSpPr>
        <p:grpSpPr>
          <a:xfrm>
            <a:off x="4089400" y="2286000"/>
            <a:ext cx="406400" cy="355600"/>
            <a:chOff x="4351867" y="2277533"/>
            <a:chExt cx="406400" cy="355600"/>
          </a:xfrm>
        </p:grpSpPr>
        <p:sp>
          <p:nvSpPr>
            <p:cNvPr id="19" name="Овал 18"/>
            <p:cNvSpPr/>
            <p:nvPr/>
          </p:nvSpPr>
          <p:spPr>
            <a:xfrm>
              <a:off x="4351867" y="2277533"/>
              <a:ext cx="406400" cy="355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94201" y="2319867"/>
              <a:ext cx="3386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i="1" dirty="0">
                  <a:solidFill>
                    <a:schemeClr val="accent1">
                      <a:lumMod val="50000"/>
                    </a:schemeClr>
                  </a:solidFill>
                </a:rPr>
                <a:t>51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3073401" y="1625599"/>
            <a:ext cx="406400" cy="355600"/>
            <a:chOff x="4351867" y="2277533"/>
            <a:chExt cx="406400" cy="355600"/>
          </a:xfrm>
        </p:grpSpPr>
        <p:sp>
          <p:nvSpPr>
            <p:cNvPr id="23" name="Овал 22"/>
            <p:cNvSpPr/>
            <p:nvPr/>
          </p:nvSpPr>
          <p:spPr>
            <a:xfrm>
              <a:off x="4351867" y="2277533"/>
              <a:ext cx="406400" cy="355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94201" y="2319867"/>
              <a:ext cx="3386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1100" dirty="0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3471334" y="3285066"/>
            <a:ext cx="406400" cy="355600"/>
            <a:chOff x="4351867" y="2277533"/>
            <a:chExt cx="406400" cy="355600"/>
          </a:xfrm>
        </p:grpSpPr>
        <p:sp>
          <p:nvSpPr>
            <p:cNvPr id="26" name="Овал 25"/>
            <p:cNvSpPr/>
            <p:nvPr/>
          </p:nvSpPr>
          <p:spPr>
            <a:xfrm>
              <a:off x="4351867" y="2277533"/>
              <a:ext cx="406400" cy="355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394201" y="2319867"/>
              <a:ext cx="3386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1100" dirty="0"/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2472268" y="3699933"/>
            <a:ext cx="406400" cy="355600"/>
            <a:chOff x="4351867" y="2277533"/>
            <a:chExt cx="406400" cy="355600"/>
          </a:xfrm>
        </p:grpSpPr>
        <p:sp>
          <p:nvSpPr>
            <p:cNvPr id="29" name="Овал 28"/>
            <p:cNvSpPr/>
            <p:nvPr/>
          </p:nvSpPr>
          <p:spPr>
            <a:xfrm>
              <a:off x="4351867" y="2277533"/>
              <a:ext cx="406400" cy="355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394201" y="2319867"/>
              <a:ext cx="3386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1100" dirty="0"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3115734" y="4199467"/>
            <a:ext cx="406400" cy="355600"/>
            <a:chOff x="4351867" y="2277533"/>
            <a:chExt cx="406400" cy="355600"/>
          </a:xfrm>
        </p:grpSpPr>
        <p:sp>
          <p:nvSpPr>
            <p:cNvPr id="32" name="Овал 31"/>
            <p:cNvSpPr/>
            <p:nvPr/>
          </p:nvSpPr>
          <p:spPr>
            <a:xfrm>
              <a:off x="4351867" y="2277533"/>
              <a:ext cx="406400" cy="355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394201" y="2319867"/>
              <a:ext cx="3386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1100" dirty="0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3818467" y="4191000"/>
            <a:ext cx="406400" cy="355600"/>
            <a:chOff x="4351867" y="2277533"/>
            <a:chExt cx="406400" cy="355600"/>
          </a:xfrm>
        </p:grpSpPr>
        <p:sp>
          <p:nvSpPr>
            <p:cNvPr id="35" name="Овал 34"/>
            <p:cNvSpPr/>
            <p:nvPr/>
          </p:nvSpPr>
          <p:spPr>
            <a:xfrm>
              <a:off x="4351867" y="2277533"/>
              <a:ext cx="406400" cy="355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94201" y="2319867"/>
              <a:ext cx="3386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1100" dirty="0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4216400" y="4622800"/>
            <a:ext cx="406400" cy="355600"/>
            <a:chOff x="4351867" y="2277533"/>
            <a:chExt cx="406400" cy="355600"/>
          </a:xfrm>
        </p:grpSpPr>
        <p:sp>
          <p:nvSpPr>
            <p:cNvPr id="38" name="Овал 37"/>
            <p:cNvSpPr/>
            <p:nvPr/>
          </p:nvSpPr>
          <p:spPr>
            <a:xfrm>
              <a:off x="4351867" y="2277533"/>
              <a:ext cx="406400" cy="355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94201" y="2319867"/>
              <a:ext cx="3386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1100" dirty="0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4792133" y="4241800"/>
            <a:ext cx="406400" cy="355600"/>
            <a:chOff x="4351867" y="2277533"/>
            <a:chExt cx="406400" cy="355600"/>
          </a:xfrm>
        </p:grpSpPr>
        <p:sp>
          <p:nvSpPr>
            <p:cNvPr id="41" name="Овал 40"/>
            <p:cNvSpPr/>
            <p:nvPr/>
          </p:nvSpPr>
          <p:spPr>
            <a:xfrm>
              <a:off x="4351867" y="2277533"/>
              <a:ext cx="406400" cy="355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394201" y="2319867"/>
              <a:ext cx="3386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1100" dirty="0"/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4766734" y="5207000"/>
            <a:ext cx="406400" cy="355600"/>
            <a:chOff x="4351867" y="2277533"/>
            <a:chExt cx="406400" cy="355600"/>
          </a:xfrm>
        </p:grpSpPr>
        <p:sp>
          <p:nvSpPr>
            <p:cNvPr id="44" name="Овал 43"/>
            <p:cNvSpPr/>
            <p:nvPr/>
          </p:nvSpPr>
          <p:spPr>
            <a:xfrm>
              <a:off x="4351867" y="2277533"/>
              <a:ext cx="406400" cy="355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394201" y="2319867"/>
              <a:ext cx="3386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1100" dirty="0"/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4097867" y="5596466"/>
            <a:ext cx="406400" cy="355600"/>
            <a:chOff x="4351867" y="2277533"/>
            <a:chExt cx="406400" cy="355600"/>
          </a:xfrm>
        </p:grpSpPr>
        <p:sp>
          <p:nvSpPr>
            <p:cNvPr id="47" name="Овал 46"/>
            <p:cNvSpPr/>
            <p:nvPr/>
          </p:nvSpPr>
          <p:spPr>
            <a:xfrm>
              <a:off x="4351867" y="2277533"/>
              <a:ext cx="406400" cy="355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394201" y="2319867"/>
              <a:ext cx="3386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1100" dirty="0"/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3268134" y="5232400"/>
            <a:ext cx="406400" cy="355600"/>
            <a:chOff x="4351867" y="2277533"/>
            <a:chExt cx="406400" cy="355600"/>
          </a:xfrm>
        </p:grpSpPr>
        <p:sp>
          <p:nvSpPr>
            <p:cNvPr id="50" name="Овал 49"/>
            <p:cNvSpPr/>
            <p:nvPr/>
          </p:nvSpPr>
          <p:spPr>
            <a:xfrm>
              <a:off x="4351867" y="2277533"/>
              <a:ext cx="406400" cy="355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394201" y="2319867"/>
              <a:ext cx="3386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1100" dirty="0"/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2650067" y="5477932"/>
            <a:ext cx="406400" cy="355600"/>
            <a:chOff x="4351867" y="2277533"/>
            <a:chExt cx="406400" cy="355600"/>
          </a:xfrm>
        </p:grpSpPr>
        <p:sp>
          <p:nvSpPr>
            <p:cNvPr id="53" name="Овал 52"/>
            <p:cNvSpPr/>
            <p:nvPr/>
          </p:nvSpPr>
          <p:spPr>
            <a:xfrm>
              <a:off x="4351867" y="2277533"/>
              <a:ext cx="406400" cy="355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394201" y="2319867"/>
              <a:ext cx="3386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1100" dirty="0"/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2726267" y="4538133"/>
            <a:ext cx="406400" cy="355600"/>
            <a:chOff x="4351867" y="2277533"/>
            <a:chExt cx="406400" cy="355600"/>
          </a:xfrm>
        </p:grpSpPr>
        <p:sp>
          <p:nvSpPr>
            <p:cNvPr id="56" name="Овал 55"/>
            <p:cNvSpPr/>
            <p:nvPr/>
          </p:nvSpPr>
          <p:spPr>
            <a:xfrm>
              <a:off x="4351867" y="2277533"/>
              <a:ext cx="406400" cy="355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394201" y="2319867"/>
              <a:ext cx="3386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1100" dirty="0"/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2269067" y="4944533"/>
            <a:ext cx="406400" cy="355600"/>
            <a:chOff x="4351867" y="2277533"/>
            <a:chExt cx="406400" cy="355600"/>
          </a:xfrm>
        </p:grpSpPr>
        <p:sp>
          <p:nvSpPr>
            <p:cNvPr id="59" name="Овал 58"/>
            <p:cNvSpPr/>
            <p:nvPr/>
          </p:nvSpPr>
          <p:spPr>
            <a:xfrm>
              <a:off x="4351867" y="2277533"/>
              <a:ext cx="406400" cy="355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394201" y="2319867"/>
              <a:ext cx="3386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1100" dirty="0"/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2057400" y="5393266"/>
            <a:ext cx="406400" cy="355600"/>
            <a:chOff x="4351867" y="2277533"/>
            <a:chExt cx="406400" cy="355600"/>
          </a:xfrm>
        </p:grpSpPr>
        <p:sp>
          <p:nvSpPr>
            <p:cNvPr id="62" name="Овал 61"/>
            <p:cNvSpPr/>
            <p:nvPr/>
          </p:nvSpPr>
          <p:spPr>
            <a:xfrm>
              <a:off x="4351867" y="2277533"/>
              <a:ext cx="406400" cy="355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394201" y="2319867"/>
              <a:ext cx="3386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1100" dirty="0"/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1608667" y="5359401"/>
            <a:ext cx="406400" cy="355600"/>
            <a:chOff x="4351867" y="2277533"/>
            <a:chExt cx="406400" cy="355600"/>
          </a:xfrm>
        </p:grpSpPr>
        <p:sp>
          <p:nvSpPr>
            <p:cNvPr id="65" name="Овал 64"/>
            <p:cNvSpPr/>
            <p:nvPr/>
          </p:nvSpPr>
          <p:spPr>
            <a:xfrm>
              <a:off x="4351867" y="2277533"/>
              <a:ext cx="406400" cy="355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394201" y="2319867"/>
              <a:ext cx="3386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1100" dirty="0"/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1591734" y="4487333"/>
            <a:ext cx="406400" cy="355600"/>
            <a:chOff x="4351867" y="2277533"/>
            <a:chExt cx="406400" cy="355600"/>
          </a:xfrm>
        </p:grpSpPr>
        <p:sp>
          <p:nvSpPr>
            <p:cNvPr id="68" name="Овал 67"/>
            <p:cNvSpPr/>
            <p:nvPr/>
          </p:nvSpPr>
          <p:spPr>
            <a:xfrm>
              <a:off x="4351867" y="2277533"/>
              <a:ext cx="406400" cy="355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394201" y="2319867"/>
              <a:ext cx="3386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1100" dirty="0"/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1295401" y="3810000"/>
            <a:ext cx="406400" cy="355600"/>
            <a:chOff x="4351867" y="2277533"/>
            <a:chExt cx="406400" cy="355600"/>
          </a:xfrm>
        </p:grpSpPr>
        <p:sp>
          <p:nvSpPr>
            <p:cNvPr id="71" name="Овал 70"/>
            <p:cNvSpPr/>
            <p:nvPr/>
          </p:nvSpPr>
          <p:spPr>
            <a:xfrm>
              <a:off x="4351867" y="2277533"/>
              <a:ext cx="406400" cy="355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394201" y="2319867"/>
              <a:ext cx="3386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1100" dirty="0"/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1092200" y="2412999"/>
            <a:ext cx="406400" cy="355600"/>
            <a:chOff x="4351867" y="2277533"/>
            <a:chExt cx="406400" cy="355600"/>
          </a:xfrm>
        </p:grpSpPr>
        <p:sp>
          <p:nvSpPr>
            <p:cNvPr id="74" name="Овал 73"/>
            <p:cNvSpPr/>
            <p:nvPr/>
          </p:nvSpPr>
          <p:spPr>
            <a:xfrm>
              <a:off x="4351867" y="2277533"/>
              <a:ext cx="406400" cy="355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394201" y="2319867"/>
              <a:ext cx="3386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1100" dirty="0"/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2599268" y="3107267"/>
            <a:ext cx="406400" cy="355600"/>
            <a:chOff x="4351867" y="2277533"/>
            <a:chExt cx="406400" cy="355600"/>
          </a:xfrm>
        </p:grpSpPr>
        <p:sp>
          <p:nvSpPr>
            <p:cNvPr id="77" name="Овал 76"/>
            <p:cNvSpPr/>
            <p:nvPr/>
          </p:nvSpPr>
          <p:spPr>
            <a:xfrm>
              <a:off x="4351867" y="2277533"/>
              <a:ext cx="406400" cy="355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394201" y="2319867"/>
              <a:ext cx="3386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1100" dirty="0"/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2328334" y="2531532"/>
            <a:ext cx="406400" cy="355600"/>
            <a:chOff x="4351867" y="2277533"/>
            <a:chExt cx="406400" cy="355600"/>
          </a:xfrm>
        </p:grpSpPr>
        <p:sp>
          <p:nvSpPr>
            <p:cNvPr id="80" name="Овал 79"/>
            <p:cNvSpPr/>
            <p:nvPr/>
          </p:nvSpPr>
          <p:spPr>
            <a:xfrm>
              <a:off x="4351867" y="2277533"/>
              <a:ext cx="406400" cy="355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394201" y="2319867"/>
              <a:ext cx="3386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1100" dirty="0"/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3098801" y="1676594"/>
            <a:ext cx="338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accent1">
                    <a:lumMod val="50000"/>
                  </a:schemeClr>
                </a:solidFill>
              </a:rPr>
              <a:t>59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3508726" y="3339887"/>
            <a:ext cx="338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accent1">
                    <a:lumMod val="50000"/>
                  </a:schemeClr>
                </a:solidFill>
              </a:rPr>
              <a:t>85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336801" y="2576623"/>
            <a:ext cx="40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accent1">
                    <a:lumMod val="50000"/>
                  </a:schemeClr>
                </a:solidFill>
              </a:rPr>
              <a:t>123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126067" y="2460847"/>
            <a:ext cx="338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accent1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603797" y="3138051"/>
            <a:ext cx="423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accent1">
                    <a:lumMod val="50000"/>
                  </a:schemeClr>
                </a:solidFill>
              </a:rPr>
              <a:t>133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2474276" y="3746928"/>
            <a:ext cx="3994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accent1">
                    <a:lumMod val="50000"/>
                  </a:schemeClr>
                </a:solidFill>
              </a:rPr>
              <a:t>157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292433" y="3849673"/>
            <a:ext cx="417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accent1">
                    <a:lumMod val="50000"/>
                  </a:schemeClr>
                </a:solidFill>
              </a:rPr>
              <a:t>125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629937" y="4529667"/>
            <a:ext cx="338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accent1">
                    <a:lumMod val="50000"/>
                  </a:schemeClr>
                </a:solidFill>
              </a:rPr>
              <a:t>83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144726" y="4239425"/>
            <a:ext cx="338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accent1">
                    <a:lumMod val="50000"/>
                  </a:schemeClr>
                </a:solidFill>
              </a:rPr>
              <a:t>54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847392" y="4244891"/>
            <a:ext cx="338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accent1">
                    <a:lumMod val="50000"/>
                  </a:schemeClr>
                </a:solidFill>
              </a:rPr>
              <a:t>57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4817534" y="4297680"/>
            <a:ext cx="338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accent1">
                    <a:lumMod val="50000"/>
                  </a:schemeClr>
                </a:solidFill>
              </a:rPr>
              <a:t>41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4237342" y="4676456"/>
            <a:ext cx="338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accent1">
                    <a:lumMod val="50000"/>
                  </a:schemeClr>
                </a:solidFill>
              </a:rPr>
              <a:t>57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726267" y="4588076"/>
            <a:ext cx="4417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accent1">
                    <a:lumMod val="50000"/>
                  </a:schemeClr>
                </a:solidFill>
              </a:rPr>
              <a:t>107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294467" y="4987886"/>
            <a:ext cx="338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accent1">
                    <a:lumMod val="50000"/>
                  </a:schemeClr>
                </a:solidFill>
              </a:rPr>
              <a:t>16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611823" y="5401735"/>
            <a:ext cx="436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accent1">
                    <a:lumMod val="50000"/>
                  </a:schemeClr>
                </a:solidFill>
              </a:rPr>
              <a:t>199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2089723" y="5432368"/>
            <a:ext cx="338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accent1">
                    <a:lumMod val="50000"/>
                  </a:schemeClr>
                </a:solidFill>
              </a:rPr>
              <a:t>36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653679" y="5515494"/>
            <a:ext cx="4248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accent1">
                    <a:lumMod val="50000"/>
                  </a:schemeClr>
                </a:solidFill>
              </a:rPr>
              <a:t>217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291548" y="5279395"/>
            <a:ext cx="338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accent1">
                    <a:lumMod val="50000"/>
                  </a:schemeClr>
                </a:solidFill>
              </a:rPr>
              <a:t>21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123267" y="5640681"/>
            <a:ext cx="338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accent1">
                    <a:lumMod val="50000"/>
                  </a:schemeClr>
                </a:solidFill>
              </a:rPr>
              <a:t>58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4790657" y="5267698"/>
            <a:ext cx="338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accent1">
                    <a:lumMod val="50000"/>
                  </a:schemeClr>
                </a:solidFill>
              </a:rPr>
              <a:t>11</a:t>
            </a:r>
          </a:p>
        </p:txBody>
      </p:sp>
      <p:grpSp>
        <p:nvGrpSpPr>
          <p:cNvPr id="103" name="Группа 102"/>
          <p:cNvGrpSpPr/>
          <p:nvPr/>
        </p:nvGrpSpPr>
        <p:grpSpPr>
          <a:xfrm>
            <a:off x="1360542" y="1743380"/>
            <a:ext cx="406400" cy="355600"/>
            <a:chOff x="4351867" y="2277533"/>
            <a:chExt cx="406400" cy="355600"/>
          </a:xfrm>
        </p:grpSpPr>
        <p:sp>
          <p:nvSpPr>
            <p:cNvPr id="104" name="Овал 103"/>
            <p:cNvSpPr/>
            <p:nvPr/>
          </p:nvSpPr>
          <p:spPr>
            <a:xfrm>
              <a:off x="4351867" y="2277533"/>
              <a:ext cx="406400" cy="355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4394201" y="2319867"/>
              <a:ext cx="3386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1100" dirty="0"/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1360542" y="1785149"/>
            <a:ext cx="477864" cy="259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accent1">
                    <a:lumMod val="50000"/>
                  </a:schemeClr>
                </a:solidFill>
              </a:rPr>
              <a:t>264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46051" y="1480654"/>
            <a:ext cx="17073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</a:rPr>
              <a:t>Соловецкий архипелаг</a:t>
            </a:r>
          </a:p>
        </p:txBody>
      </p:sp>
    </p:spTree>
    <p:extLst>
      <p:ext uri="{BB962C8B-B14F-4D97-AF65-F5344CB8AC3E}">
        <p14:creationId xmlns:p14="http://schemas.microsoft.com/office/powerpoint/2010/main" xmlns="" val="3547401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2CD6DFD4-952F-439E-8767-695479A67A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55161214"/>
              </p:ext>
            </p:extLst>
          </p:nvPr>
        </p:nvGraphicFramePr>
        <p:xfrm>
          <a:off x="72705" y="755009"/>
          <a:ext cx="12046590" cy="60407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2729">
                  <a:extLst>
                    <a:ext uri="{9D8B030D-6E8A-4147-A177-3AD203B41FA5}">
                      <a16:colId xmlns:a16="http://schemas.microsoft.com/office/drawing/2014/main" xmlns="" val="3123846081"/>
                    </a:ext>
                  </a:extLst>
                </a:gridCol>
                <a:gridCol w="1887523">
                  <a:extLst>
                    <a:ext uri="{9D8B030D-6E8A-4147-A177-3AD203B41FA5}">
                      <a16:colId xmlns:a16="http://schemas.microsoft.com/office/drawing/2014/main" xmlns="" val="18872615"/>
                    </a:ext>
                  </a:extLst>
                </a:gridCol>
                <a:gridCol w="2793534">
                  <a:extLst>
                    <a:ext uri="{9D8B030D-6E8A-4147-A177-3AD203B41FA5}">
                      <a16:colId xmlns:a16="http://schemas.microsoft.com/office/drawing/2014/main" xmlns="" val="313354539"/>
                    </a:ext>
                  </a:extLst>
                </a:gridCol>
                <a:gridCol w="3219616">
                  <a:extLst>
                    <a:ext uri="{9D8B030D-6E8A-4147-A177-3AD203B41FA5}">
                      <a16:colId xmlns:a16="http://schemas.microsoft.com/office/drawing/2014/main" xmlns="" val="3027770406"/>
                    </a:ext>
                  </a:extLst>
                </a:gridCol>
                <a:gridCol w="1760794">
                  <a:extLst>
                    <a:ext uri="{9D8B030D-6E8A-4147-A177-3AD203B41FA5}">
                      <a16:colId xmlns:a16="http://schemas.microsoft.com/office/drawing/2014/main" xmlns="" val="1244874725"/>
                    </a:ext>
                  </a:extLst>
                </a:gridCol>
                <a:gridCol w="1722394">
                  <a:extLst>
                    <a:ext uri="{9D8B030D-6E8A-4147-A177-3AD203B41FA5}">
                      <a16:colId xmlns:a16="http://schemas.microsoft.com/office/drawing/2014/main" xmlns="" val="149693777"/>
                    </a:ext>
                  </a:extLst>
                </a:gridCol>
              </a:tblGrid>
              <a:tr h="276213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№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п/п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Территория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Количество объектов культурного наследия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14373804"/>
                  </a:ext>
                </a:extLst>
              </a:tr>
              <a:tr h="6214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всего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федерального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значения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регионального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значения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местного (муниципального) значения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 anchor="ctr"/>
                </a:tc>
                <a:extLst>
                  <a:ext uri="{0D108BD9-81ED-4DB2-BD59-A6C34878D82A}">
                    <a16:rowId xmlns:a16="http://schemas.microsoft.com/office/drawing/2014/main" xmlns="" val="2004572910"/>
                  </a:ext>
                </a:extLst>
              </a:tr>
              <a:tr h="1538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1964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519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1443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extLst>
                  <a:ext uri="{0D108BD9-81ED-4DB2-BD59-A6C34878D82A}">
                    <a16:rowId xmlns:a16="http://schemas.microsoft.com/office/drawing/2014/main" xmlns="" val="3584731375"/>
                  </a:ext>
                </a:extLst>
              </a:tr>
              <a:tr h="1603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Вельский район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217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170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extLst>
                  <a:ext uri="{0D108BD9-81ED-4DB2-BD59-A6C34878D82A}">
                    <a16:rowId xmlns:a16="http://schemas.microsoft.com/office/drawing/2014/main" xmlns="" val="1575611316"/>
                  </a:ext>
                </a:extLst>
              </a:tr>
              <a:tr h="3068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Верхнетоемский район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extLst>
                  <a:ext uri="{0D108BD9-81ED-4DB2-BD59-A6C34878D82A}">
                    <a16:rowId xmlns:a16="http://schemas.microsoft.com/office/drawing/2014/main" xmlns="" val="3182047844"/>
                  </a:ext>
                </a:extLst>
              </a:tr>
              <a:tr h="1603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Вилегодский район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extLst>
                  <a:ext uri="{0D108BD9-81ED-4DB2-BD59-A6C34878D82A}">
                    <a16:rowId xmlns:a16="http://schemas.microsoft.com/office/drawing/2014/main" xmlns="" val="3587883000"/>
                  </a:ext>
                </a:extLst>
              </a:tr>
              <a:tr h="3068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Виноградовский район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extLst>
                  <a:ext uri="{0D108BD9-81ED-4DB2-BD59-A6C34878D82A}">
                    <a16:rowId xmlns:a16="http://schemas.microsoft.com/office/drawing/2014/main" xmlns="" val="1638657330"/>
                  </a:ext>
                </a:extLst>
              </a:tr>
              <a:tr h="1603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Каргопольский район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199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167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extLst>
                  <a:ext uri="{0D108BD9-81ED-4DB2-BD59-A6C34878D82A}">
                    <a16:rowId xmlns:a16="http://schemas.microsoft.com/office/drawing/2014/main" xmlns="" val="3014652210"/>
                  </a:ext>
                </a:extLst>
              </a:tr>
              <a:tr h="1603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Коношский район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extLst>
                  <a:ext uri="{0D108BD9-81ED-4DB2-BD59-A6C34878D82A}">
                    <a16:rowId xmlns:a16="http://schemas.microsoft.com/office/drawing/2014/main" xmlns="" val="1982661271"/>
                  </a:ext>
                </a:extLst>
              </a:tr>
              <a:tr h="3280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Котласский район,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Котлас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extLst>
                  <a:ext uri="{0D108BD9-81ED-4DB2-BD59-A6C34878D82A}">
                    <a16:rowId xmlns:a16="http://schemas.microsoft.com/office/drawing/2014/main" xmlns="" val="1447417777"/>
                  </a:ext>
                </a:extLst>
              </a:tr>
              <a:tr h="3068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Красноборский район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extLst>
                  <a:ext uri="{0D108BD9-81ED-4DB2-BD59-A6C34878D82A}">
                    <a16:rowId xmlns:a16="http://schemas.microsoft.com/office/drawing/2014/main" xmlns="" val="1920758647"/>
                  </a:ext>
                </a:extLst>
              </a:tr>
              <a:tr h="1603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Ленский район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extLst>
                  <a:ext uri="{0D108BD9-81ED-4DB2-BD59-A6C34878D82A}">
                    <a16:rowId xmlns:a16="http://schemas.microsoft.com/office/drawing/2014/main" xmlns="" val="681048429"/>
                  </a:ext>
                </a:extLst>
              </a:tr>
              <a:tr h="1603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Лешуконский район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extLst>
                  <a:ext uri="{0D108BD9-81ED-4DB2-BD59-A6C34878D82A}">
                    <a16:rowId xmlns:a16="http://schemas.microsoft.com/office/drawing/2014/main" xmlns="" val="3197669978"/>
                  </a:ext>
                </a:extLst>
              </a:tr>
              <a:tr h="1603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Мезенский район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58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extLst>
                  <a:ext uri="{0D108BD9-81ED-4DB2-BD59-A6C34878D82A}">
                    <a16:rowId xmlns:a16="http://schemas.microsoft.com/office/drawing/2014/main" xmlns="" val="798273656"/>
                  </a:ext>
                </a:extLst>
              </a:tr>
              <a:tr h="1603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Няндомский район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16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extLst>
                  <a:ext uri="{0D108BD9-81ED-4DB2-BD59-A6C34878D82A}">
                    <a16:rowId xmlns:a16="http://schemas.microsoft.com/office/drawing/2014/main" xmlns="" val="60821920"/>
                  </a:ext>
                </a:extLst>
              </a:tr>
              <a:tr h="1603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Онежский район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extLst>
                  <a:ext uri="{0D108BD9-81ED-4DB2-BD59-A6C34878D82A}">
                    <a16:rowId xmlns:a16="http://schemas.microsoft.com/office/drawing/2014/main" xmlns="" val="1349343752"/>
                  </a:ext>
                </a:extLst>
              </a:tr>
              <a:tr h="1603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Пинежский район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extLst>
                  <a:ext uri="{0D108BD9-81ED-4DB2-BD59-A6C34878D82A}">
                    <a16:rowId xmlns:a16="http://schemas.microsoft.com/office/drawing/2014/main" xmlns="" val="3495480687"/>
                  </a:ext>
                </a:extLst>
              </a:tr>
              <a:tr h="1603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Плесецкий район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extLst>
                  <a:ext uri="{0D108BD9-81ED-4DB2-BD59-A6C34878D82A}">
                    <a16:rowId xmlns:a16="http://schemas.microsoft.com/office/drawing/2014/main" xmlns="" val="549105909"/>
                  </a:ext>
                </a:extLst>
              </a:tr>
              <a:tr h="1603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Приморский район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extLst>
                  <a:ext uri="{0D108BD9-81ED-4DB2-BD59-A6C34878D82A}">
                    <a16:rowId xmlns:a16="http://schemas.microsoft.com/office/drawing/2014/main" xmlns="" val="2920719713"/>
                  </a:ext>
                </a:extLst>
              </a:tr>
              <a:tr h="3068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Соловецкий архипелаг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264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240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extLst>
                  <a:ext uri="{0D108BD9-81ED-4DB2-BD59-A6C34878D82A}">
                    <a16:rowId xmlns:a16="http://schemas.microsoft.com/office/drawing/2014/main" xmlns="" val="1699520105"/>
                  </a:ext>
                </a:extLst>
              </a:tr>
              <a:tr h="1603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Устьянский район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extLst>
                  <a:ext uri="{0D108BD9-81ED-4DB2-BD59-A6C34878D82A}">
                    <a16:rowId xmlns:a16="http://schemas.microsoft.com/office/drawing/2014/main" xmlns="" val="1478607586"/>
                  </a:ext>
                </a:extLst>
              </a:tr>
              <a:tr h="1603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Холмогорский район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157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extLst>
                  <a:ext uri="{0D108BD9-81ED-4DB2-BD59-A6C34878D82A}">
                    <a16:rowId xmlns:a16="http://schemas.microsoft.com/office/drawing/2014/main" xmlns="" val="2514546935"/>
                  </a:ext>
                </a:extLst>
              </a:tr>
              <a:tr h="1603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Шенкурский район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extLst>
                  <a:ext uri="{0D108BD9-81ED-4DB2-BD59-A6C34878D82A}">
                    <a16:rowId xmlns:a16="http://schemas.microsoft.com/office/drawing/2014/main" xmlns="" val="4056708859"/>
                  </a:ext>
                </a:extLst>
              </a:tr>
              <a:tr h="1603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Архангельск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133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extLst>
                  <a:ext uri="{0D108BD9-81ED-4DB2-BD59-A6C34878D82A}">
                    <a16:rowId xmlns:a16="http://schemas.microsoft.com/office/drawing/2014/main" xmlns="" val="3303304455"/>
                  </a:ext>
                </a:extLst>
              </a:tr>
              <a:tr h="1603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Коряжма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extLst>
                  <a:ext uri="{0D108BD9-81ED-4DB2-BD59-A6C34878D82A}">
                    <a16:rowId xmlns:a16="http://schemas.microsoft.com/office/drawing/2014/main" xmlns="" val="2536231820"/>
                  </a:ext>
                </a:extLst>
              </a:tr>
              <a:tr h="1603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Мирный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extLst>
                  <a:ext uri="{0D108BD9-81ED-4DB2-BD59-A6C34878D82A}">
                    <a16:rowId xmlns:a16="http://schemas.microsoft.com/office/drawing/2014/main" xmlns="" val="6263718"/>
                  </a:ext>
                </a:extLst>
              </a:tr>
              <a:tr h="1603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Новая Земля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extLst>
                  <a:ext uri="{0D108BD9-81ED-4DB2-BD59-A6C34878D82A}">
                    <a16:rowId xmlns:a16="http://schemas.microsoft.com/office/drawing/2014/main" xmlns="" val="912910557"/>
                  </a:ext>
                </a:extLst>
              </a:tr>
              <a:tr h="1603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Новодвинск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extLst>
                  <a:ext uri="{0D108BD9-81ED-4DB2-BD59-A6C34878D82A}">
                    <a16:rowId xmlns:a16="http://schemas.microsoft.com/office/drawing/2014/main" xmlns="" val="2842473105"/>
                  </a:ext>
                </a:extLst>
              </a:tr>
              <a:tr h="1603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Северодвинск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4" marR="39584" marT="0" marB="0"/>
                </a:tc>
                <a:extLst>
                  <a:ext uri="{0D108BD9-81ED-4DB2-BD59-A6C34878D82A}">
                    <a16:rowId xmlns:a16="http://schemas.microsoft.com/office/drawing/2014/main" xmlns="" val="37521174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86988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70277"/>
            <a:ext cx="3984772" cy="117445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latin typeface="+mn-lt"/>
                <a:ea typeface="+mn-ea"/>
                <a:cs typeface="Times New Roman" panose="02020603050405020304" pitchFamily="18" charset="0"/>
              </a:rPr>
              <a:t>Основными источниками финансирования мероприятий по сохранению объектов культурного наследия является государственная программа Архангельской области «Культура Русского Севера (2013 – 2024 годы)», утвержденная постановлением Правительства Архангельской области от 12 октября 2012 г. № 461-пп, федеральная целевая программа «Культура России (2012 – 2018 годы)», утвержденная постановлением Правительства Российской Федерации от 03 марта 2012 г. № 186, срок реализации которой истек в 2018 году, и государственная программа Российской Федерации «Развитие культуры», утвержденная постановлением Правительства Российской Федерации от 15 апреля 2014 г. № 317.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8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96651"/>
            <a:ext cx="12192000" cy="661349"/>
          </a:xfrm>
          <a:prstGeom prst="rect">
            <a:avLst/>
          </a:prstGeom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xmlns="" id="{BCCFF0CC-E1F3-43CA-A7E1-174F745C4A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11831360"/>
              </p:ext>
            </p:extLst>
          </p:nvPr>
        </p:nvGraphicFramePr>
        <p:xfrm>
          <a:off x="3984772" y="644893"/>
          <a:ext cx="8207227" cy="55517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6560">
                  <a:extLst>
                    <a:ext uri="{9D8B030D-6E8A-4147-A177-3AD203B41FA5}">
                      <a16:colId xmlns:a16="http://schemas.microsoft.com/office/drawing/2014/main" xmlns="" val="770172328"/>
                    </a:ext>
                  </a:extLst>
                </a:gridCol>
                <a:gridCol w="3607266">
                  <a:extLst>
                    <a:ext uri="{9D8B030D-6E8A-4147-A177-3AD203B41FA5}">
                      <a16:colId xmlns:a16="http://schemas.microsoft.com/office/drawing/2014/main" xmlns="" val="4251748885"/>
                    </a:ext>
                  </a:extLst>
                </a:gridCol>
                <a:gridCol w="4113401">
                  <a:extLst>
                    <a:ext uri="{9D8B030D-6E8A-4147-A177-3AD203B41FA5}">
                      <a16:colId xmlns:a16="http://schemas.microsoft.com/office/drawing/2014/main" xmlns="" val="2882340890"/>
                    </a:ext>
                  </a:extLst>
                </a:gridCol>
              </a:tblGrid>
              <a:tr h="4470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80" marR="22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Федеральная целевая программа «Культура России (2012 – 2018 годы)», государственная программа Российской Федерации «Развитие культуры»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80" marR="22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Государственная программа Архангельской области «Культура Русского Севера (2013 – 2024 годы)»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80" marR="22780" marT="0" marB="0"/>
                </a:tc>
                <a:extLst>
                  <a:ext uri="{0D108BD9-81ED-4DB2-BD59-A6C34878D82A}">
                    <a16:rowId xmlns:a16="http://schemas.microsoft.com/office/drawing/2014/main" xmlns="" val="1320742407"/>
                  </a:ext>
                </a:extLst>
              </a:tr>
              <a:tr h="9082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2018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80" marR="227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«Колокольня», дер. Пияла, Онежский район,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«Сретенская церковь (деревянная), дер. Рикасово, Приморский район,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 «Церковь Одигитрии», дер. Кимжа, Мезенский район,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«Троицкая церковь», с. Ненокса, МО «Северодвинск».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80" marR="227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«Дом полковника Карцева (ветеринарная лаборатория)», г. Архангельск,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«Гостиный двор», г. Каргополь,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«Дом-квартира политссыльных», г. Сольвычегодск,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«Жилой дом (В этом доме в 1909 – 1911 гг. находился в ссылке И. Джугашвили)», г. Сольвычегодск,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«Дом книги», г. Вельск.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80" marR="22780" marT="0" marB="0"/>
                </a:tc>
                <a:extLst>
                  <a:ext uri="{0D108BD9-81ED-4DB2-BD59-A6C34878D82A}">
                    <a16:rowId xmlns:a16="http://schemas.microsoft.com/office/drawing/2014/main" xmlns="" val="1544405667"/>
                  </a:ext>
                </a:extLst>
              </a:tr>
              <a:tr h="237252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2019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80" marR="227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«Колокольня», дер. Пияла, Онежский район,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«Сретенская церковь (деревянная), дер. Рикасово, Приморский район,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«Церковь Одигитрии», дер. Кимжа, Мезенский район «Церковь Михаила Архангела», дер. Рикасово, Приморский район,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«Введенский собор Введенского монастыря», г. Сольвычегодск, Котласский район,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«Троицкий собор», дер. Антониево-Сийский Монастырь, Холмогорский район,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«Георгиевская церковь (деревянная)», дер. Придворные Места, Красноборский район.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 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80" marR="227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«Дом полковника Карцева (ветеринарная лаборатория)», г. Архангельск,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«Гостиный двор», г. Каргополь,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«Жилой дом (В этом доме в 1909 – 1911 гг. находился в ссылке И. Джугашвили)», г. Сольвычегодск,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«Дом-квартира политссыльных», г. Сольвычегодск, Котласский район,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Дом книги», г. Вельск,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«Церковь Одигитрии», дер. Кимжа, Мезенский район,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«Гостиный двор», г. Архангельск,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«Церковь Спасс-Преображения», с. Яренск, Ленский район,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«Кинотеатр «Север», бывший кинотеатр «Эдисон», ранее электростанция», г. Архангельск,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«Торговое здание (Октябрьский райисполком», г. Архангельск,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«Торговое здание (областное аптекоуправление)», г. Архангельск,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«Дом художника А.А. Борисова», дер. Городищенская, Красноборский район.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80" marR="22780" marT="0" marB="0"/>
                </a:tc>
                <a:extLst>
                  <a:ext uri="{0D108BD9-81ED-4DB2-BD59-A6C34878D82A}">
                    <a16:rowId xmlns:a16="http://schemas.microsoft.com/office/drawing/2014/main" xmlns="" val="712721889"/>
                  </a:ext>
                </a:extLst>
              </a:tr>
              <a:tr h="18239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2020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80" marR="227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«Церковь Михаила Архангела», дер. Рикасово, Приморский район,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«Введенский собор Введенского монастыря», г. Сольвычегодск, Котласский район,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«Троицкий собор», дер. Антониево-Сийский Монастырь, Холмогорский район.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80" marR="227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«Дом полковника Карцева (ветеринарная лаборатория)», г. Архангельск,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«Кинотеатр «Север», бывший кинотеатр «Эдисон», ранее электростанция», г. Архангельск,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«Торговое здание (Октябрьский райисполком», г. Архангельск,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«Торговое здание (ныне ломбард)», г. Архангельск,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«Дом художника А.А. Борисова», дер. Городищенская, Красноборский район,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«Церковь Одигитрии», дер. Кимжа, Мезенский район,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«Воскресенская церковь», г. Каргополь,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«Спасо-Обыденная церковь, г. Сольвычегодск.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780" marR="22780" marT="0" marB="0"/>
                </a:tc>
                <a:extLst>
                  <a:ext uri="{0D108BD9-81ED-4DB2-BD59-A6C34878D82A}">
                    <a16:rowId xmlns:a16="http://schemas.microsoft.com/office/drawing/2014/main" xmlns="" val="3394901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19052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1A4F60B-8C74-47F0-9553-3C165062D89A}"/>
              </a:ext>
            </a:extLst>
          </p:cNvPr>
          <p:cNvSpPr txBox="1"/>
          <p:nvPr/>
        </p:nvSpPr>
        <p:spPr>
          <a:xfrm>
            <a:off x="117446" y="718740"/>
            <a:ext cx="11804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>
                <a:cs typeface="Times New Roman" panose="02020603050405020304" pitchFamily="18" charset="0"/>
              </a:rPr>
              <a:t>В период с 2018 по 2020 гг. завершен полный цикл ремонтно-реставрационных работ на трех объектах культурного наследия регионального значения: «Дом книги», г. Вельск, «Дом-квартира политссыльных» и «Жилой дом (В этом доме в 1909 – 1911 гг. находился в ссылке И. Джугашвили)», г. Сольвычегодск Котласского района. Завершена в полном объеме научно-проектная документация на реставрацию и приспособление объекта культурного наследия регионального значения «Церковь Спасс-Преображения» с уникальными фресками и пятиярусным иконостасом в селе Яренск Ленского района.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EBD527EE-1660-4946-A3C7-3C1EB91B8284}"/>
              </a:ext>
            </a:extLst>
          </p:cNvPr>
          <p:cNvGrpSpPr/>
          <p:nvPr/>
        </p:nvGrpSpPr>
        <p:grpSpPr>
          <a:xfrm>
            <a:off x="117446" y="2042179"/>
            <a:ext cx="4556695" cy="2254339"/>
            <a:chOff x="342199" y="1977007"/>
            <a:chExt cx="10696757" cy="467261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390F4579-B7BD-46F6-9229-7DD1780DADE1}"/>
                </a:ext>
              </a:extLst>
            </p:cNvPr>
            <p:cNvSpPr txBox="1"/>
            <p:nvPr/>
          </p:nvSpPr>
          <p:spPr>
            <a:xfrm>
              <a:off x="342199" y="1977007"/>
              <a:ext cx="10696757" cy="701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Monotype Corsiva" panose="03010101010201010101" pitchFamily="66" charset="0"/>
                </a:rPr>
                <a:t>«Дом книги», конец </a:t>
              </a:r>
              <a:r>
                <a:rPr lang="en-US" sz="1600" b="1" dirty="0">
                  <a:latin typeface="Monotype Corsiva" panose="03010101010201010101" pitchFamily="66" charset="0"/>
                </a:rPr>
                <a:t>XIX-</a:t>
              </a:r>
              <a:r>
                <a:rPr lang="ru-RU" sz="1600" b="1" dirty="0">
                  <a:latin typeface="Monotype Corsiva" panose="03010101010201010101" pitchFamily="66" charset="0"/>
                </a:rPr>
                <a:t>начало </a:t>
              </a:r>
              <a:r>
                <a:rPr lang="en-US" sz="1600" b="1" dirty="0">
                  <a:latin typeface="Monotype Corsiva" panose="03010101010201010101" pitchFamily="66" charset="0"/>
                </a:rPr>
                <a:t>XX </a:t>
              </a:r>
              <a:r>
                <a:rPr lang="ru-RU" sz="1600" b="1" dirty="0">
                  <a:latin typeface="Monotype Corsiva" panose="03010101010201010101" pitchFamily="66" charset="0"/>
                </a:rPr>
                <a:t>века, г. Вельск </a:t>
              </a:r>
            </a:p>
          </p:txBody>
        </p:sp>
        <p:pic>
          <p:nvPicPr>
            <p:cNvPr id="19" name="Объект 5" descr="\\serviokn\Общая иокн\Правительственный час\Фото. Было-стало\В рамках ГП\Дом книги. Вельск\Было.PNG">
              <a:extLst>
                <a:ext uri="{FF2B5EF4-FFF2-40B4-BE49-F238E27FC236}">
                  <a16:creationId xmlns:a16="http://schemas.microsoft.com/office/drawing/2014/main" xmlns="" id="{00B01C3B-C9B2-4568-AC2A-5B205CBAD4B6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226" y="2769080"/>
              <a:ext cx="5662791" cy="3880540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</p:grpSp>
      <p:pic>
        <p:nvPicPr>
          <p:cNvPr id="20" name="Содержимое 6" descr="\\Serviokn\общая иокн\Правительственный час\Фото. Было-стало\В рамках ГП\Дом книги. Вельск\Стало.JPG">
            <a:extLst>
              <a:ext uri="{FF2B5EF4-FFF2-40B4-BE49-F238E27FC236}">
                <a16:creationId xmlns:a16="http://schemas.microsoft.com/office/drawing/2014/main" xmlns="" id="{166FDD85-22AD-48FD-8B2A-58C2CE38F1A9}"/>
              </a:ext>
            </a:extLst>
          </p:cNvPr>
          <p:cNvPicPr>
            <a:picLocks/>
          </p:cNvPicPr>
          <p:nvPr/>
        </p:nvPicPr>
        <p:blipFill>
          <a:blip r:embed="rId3" cstate="print"/>
          <a:srcRect l="21967" t="9869" b="4087"/>
          <a:stretch>
            <a:fillRect/>
          </a:stretch>
        </p:blipFill>
        <p:spPr bwMode="auto">
          <a:xfrm>
            <a:off x="2618524" y="2416747"/>
            <a:ext cx="2830408" cy="1872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CF73D37-A24B-4D83-BA81-D1217083DFA2}"/>
              </a:ext>
            </a:extLst>
          </p:cNvPr>
          <p:cNvSpPr txBox="1"/>
          <p:nvPr/>
        </p:nvSpPr>
        <p:spPr>
          <a:xfrm>
            <a:off x="5994427" y="2042179"/>
            <a:ext cx="5856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Monotype Corsiva" panose="03010101010201010101" pitchFamily="66" charset="0"/>
              </a:rPr>
              <a:t>«Дом-квартира политссыльных», 1903 г., г. Сольвычегодск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825F2D81-145A-4F06-A5C1-447402AAC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2094" y="2401903"/>
            <a:ext cx="2830408" cy="1872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3" name="Рисунок 22" descr="\\Serviokn\общая иокн\Правительственный час\Фото. Было-стало\В рамках ГП\Дом-квартира политссыльных. Сольвычегодск\стало правки.JPG">
            <a:extLst>
              <a:ext uri="{FF2B5EF4-FFF2-40B4-BE49-F238E27FC236}">
                <a16:creationId xmlns:a16="http://schemas.microsoft.com/office/drawing/2014/main" xmlns="" id="{47E0FC88-70DF-42EB-8862-95171B0C478C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22502" y="2416747"/>
            <a:ext cx="2999549" cy="1872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F5458B7-625C-4EEC-A1C6-CD9E77E751A8}"/>
              </a:ext>
            </a:extLst>
          </p:cNvPr>
          <p:cNvSpPr txBox="1"/>
          <p:nvPr/>
        </p:nvSpPr>
        <p:spPr>
          <a:xfrm>
            <a:off x="117446" y="4288945"/>
            <a:ext cx="5242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Monotype Corsiva" pitchFamily="66" charset="0"/>
              </a:rPr>
              <a:t>«Жилой дом (в этом доме в 1909–1911 гг. находился в ссылке  И.Джугашвили)», 1856 г., г. Сольвычегодск</a:t>
            </a:r>
          </a:p>
        </p:txBody>
      </p:sp>
      <p:pic>
        <p:nvPicPr>
          <p:cNvPr id="25" name="Picture 2" descr="\\Serviokn\общая иокн\Правительственный час\Фото. Было-стало\В рамках ГП\Дом Джугашвили. Сольвычегодск\было_разруха_правки.jpg">
            <a:extLst>
              <a:ext uri="{FF2B5EF4-FFF2-40B4-BE49-F238E27FC236}">
                <a16:creationId xmlns:a16="http://schemas.microsoft.com/office/drawing/2014/main" xmlns="" id="{06047286-4DC7-4D83-8AB7-9C965E2C8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211" y="4873720"/>
            <a:ext cx="2437009" cy="170325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26" name="Picture 5" descr="\\Serviokn\общая иокн\Правительственный час\Фото. Было-стало\В рамках ГП\Дом Джугашвили. Сольвычегодск\Стало_правки 1.jpg">
            <a:extLst>
              <a:ext uri="{FF2B5EF4-FFF2-40B4-BE49-F238E27FC236}">
                <a16:creationId xmlns:a16="http://schemas.microsoft.com/office/drawing/2014/main" xmlns="" id="{D1ADA927-795A-4978-945A-9C8D54603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42220" y="4873720"/>
            <a:ext cx="2806712" cy="170325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6652CB1-CAE8-4FBF-8099-67F27B8A19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2094" y="4873720"/>
            <a:ext cx="2830408" cy="170325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30E50BE-7F90-4B04-950C-0C42970C6756}"/>
              </a:ext>
            </a:extLst>
          </p:cNvPr>
          <p:cNvSpPr txBox="1"/>
          <p:nvPr/>
        </p:nvSpPr>
        <p:spPr>
          <a:xfrm>
            <a:off x="5994427" y="4412055"/>
            <a:ext cx="5856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Monotype Corsiva" panose="03010101010201010101" pitchFamily="66" charset="0"/>
              </a:rPr>
              <a:t>«Церковь Спасс-Преображения», 1745 г., с. Яренск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2B76EC4-148C-48B5-AADA-EA34336D62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2502" y="4873720"/>
            <a:ext cx="2999549" cy="170325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xmlns="" val="2104723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01327" y="1857791"/>
            <a:ext cx="11179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Monotype Corsiva" pitchFamily="66" charset="0"/>
              </a:rPr>
              <a:t>«Жилой дом управляющего Вельским удельным округом Р.Ф. Астафьева», 1910 г., </a:t>
            </a:r>
            <a:br>
              <a:rPr lang="ru-RU" sz="2400" b="1" dirty="0">
                <a:latin typeface="Monotype Corsiva" pitchFamily="66" charset="0"/>
              </a:rPr>
            </a:br>
            <a:r>
              <a:rPr lang="ru-RU" sz="2400" b="1" dirty="0">
                <a:latin typeface="Monotype Corsiva" pitchFamily="66" charset="0"/>
              </a:rPr>
              <a:t>Вельский район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FDA50E0-3BEE-446C-9AFE-34C835B634D4}"/>
              </a:ext>
            </a:extLst>
          </p:cNvPr>
          <p:cNvSpPr txBox="1"/>
          <p:nvPr/>
        </p:nvSpPr>
        <p:spPr>
          <a:xfrm>
            <a:off x="502627" y="716257"/>
            <a:ext cx="111785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accent5">
                    <a:lumMod val="75000"/>
                  </a:schemeClr>
                </a:solidFill>
              </a:rPr>
              <a:t>Сохранение объектов культурного наследия </a:t>
            </a:r>
            <a:br>
              <a:rPr lang="ru-RU" sz="30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000" b="1" dirty="0">
                <a:solidFill>
                  <a:schemeClr val="accent5">
                    <a:lumMod val="75000"/>
                  </a:schemeClr>
                </a:solidFill>
              </a:rPr>
              <a:t>(проведенные мероприятия):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9285D43-09A2-4AD1-BBEA-F1087ADA7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839" y="2688786"/>
            <a:ext cx="5780904" cy="39972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AE51915-9234-4D6A-81E4-8190CD4660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9817" y="2688786"/>
            <a:ext cx="3187817" cy="399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5675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06083" y="783816"/>
            <a:ext cx="11179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Monotype Corsiva" pitchFamily="66" charset="0"/>
              </a:rPr>
              <a:t>«Музей домовых росписей Поважья», «Дом А.В. Кичева», 1890 г., Вельский район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3406586-A54B-42B1-809E-BFB93BEDC0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507" y="1424487"/>
            <a:ext cx="3564756" cy="262769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F4456F5-34BC-49D4-9E50-5506B2651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6271" y="1424487"/>
            <a:ext cx="3564000" cy="262769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33004C3-5E68-42FE-9A3B-D012FEFA6F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37280" y="1424488"/>
            <a:ext cx="3564000" cy="262769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AEC7F26-90C0-4135-9706-6970C20A9E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506" y="4138863"/>
            <a:ext cx="3564756" cy="262769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C87442C-728A-4231-995D-15EEBADC56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6271" y="4137123"/>
            <a:ext cx="3564000" cy="262769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22083AD-865B-4951-8F33-8866B4C75A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37280" y="4137123"/>
            <a:ext cx="3564000" cy="2627697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xmlns="" val="1970331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01327" y="959984"/>
            <a:ext cx="11179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Monotype Corsiva" pitchFamily="66" charset="0"/>
              </a:rPr>
              <a:t>«Мост на реке Тихманьге», 1953 г., Каргопольский район</a:t>
            </a:r>
          </a:p>
        </p:txBody>
      </p:sp>
      <p:pic>
        <p:nvPicPr>
          <p:cNvPr id="21" name="Picture 4" descr="\\Serviokn\общая иокн\Правительственный час\Фото. Было-стало\Мост на р. Тихманьга\Было. апрель2019_правки.jpg">
            <a:extLst>
              <a:ext uri="{FF2B5EF4-FFF2-40B4-BE49-F238E27FC236}">
                <a16:creationId xmlns:a16="http://schemas.microsoft.com/office/drawing/2014/main" xmlns="" id="{0AF25300-5F34-406B-B227-710B50B8E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327" y="2042873"/>
            <a:ext cx="5342311" cy="3692105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22" name="Picture 7" descr="\\Serviokn\общая иокн\Правительственный час\Фото. Было-стало\Мост на р. Тихманьга\Стало ноябрь 2019 правки.jpg">
            <a:extLst>
              <a:ext uri="{FF2B5EF4-FFF2-40B4-BE49-F238E27FC236}">
                <a16:creationId xmlns:a16="http://schemas.microsoft.com/office/drawing/2014/main" xmlns="" id="{47F3ADAF-1974-4EBC-BBC5-7625D8453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5925" y="2042873"/>
            <a:ext cx="5529992" cy="3692104"/>
          </a:xfrm>
          <a:prstGeom prst="rect">
            <a:avLst/>
          </a:prstGeom>
          <a:noFill/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xmlns="" val="1892996143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4899</TotalTime>
  <Words>1343</Words>
  <Application>Microsoft Office PowerPoint</Application>
  <PresentationFormat>Произвольный</PresentationFormat>
  <Paragraphs>299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Специальное оформление</vt:lpstr>
      <vt:lpstr>5_Специальное оформление</vt:lpstr>
      <vt:lpstr>9_Специальное оформление</vt:lpstr>
      <vt:lpstr>Об информации инспекции по охране объектов культурного наследия Архангельской области по вопросу «Сохранение, использование и популяризация объектов культурного наследия регионального значения, находящихся в муниципальной собственности, в Архангельской области» за 2018 – 2020 годы</vt:lpstr>
      <vt:lpstr> - статья 9.3 Федерального закона от 25 июня 2002 г. № 73-ФЗ «Об объектах культурного наследия (памятниках истории и культуры) народов Российской Федерации» (далее – Федеральный закон № 73-ФЗ); - пункт 13 статьи 14, пункт 19.3 статьи 15, пункт 18 статьи 16 Федерального закона от 06 октября 2003 г. № 131-ФЗ «Об общих принципах организации местного самоуправления в Российской Федерации». </vt:lpstr>
      <vt:lpstr>Слайд 3</vt:lpstr>
      <vt:lpstr>Слайд 4</vt:lpstr>
      <vt:lpstr>Основными источниками финансирования мероприятий по сохранению объектов культурного наследия является государственная программа Архангельской области «Культура Русского Севера (2013 – 2024 годы)», утвержденная постановлением Правительства Архангельской области от 12 октября 2012 г. № 461-пп, федеральная целевая программа «Культура России (2012 – 2018 годы)», утвержденная постановлением Правительства Российской Федерации от 03 марта 2012 г. № 186, срок реализации которой истек в 2018 году, и государственная программа Российской Федерации «Развитие культуры», утвержденная постановлением Правительства Российской Федерации от 15 апреля 2014 г. № 317.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Алексеев Сергей Григорьевич</dc:creator>
  <cp:lastModifiedBy>Жиц Ольга Александровна</cp:lastModifiedBy>
  <cp:revision>523</cp:revision>
  <dcterms:created xsi:type="dcterms:W3CDTF">2020-05-11T11:15:50Z</dcterms:created>
  <dcterms:modified xsi:type="dcterms:W3CDTF">2021-06-03T13:25:25Z</dcterms:modified>
</cp:coreProperties>
</file>