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95" r:id="rId2"/>
    <p:sldId id="376" r:id="rId3"/>
    <p:sldId id="361" r:id="rId4"/>
    <p:sldId id="362" r:id="rId5"/>
    <p:sldId id="363" r:id="rId6"/>
    <p:sldId id="382" r:id="rId7"/>
    <p:sldId id="364" r:id="rId8"/>
    <p:sldId id="367" r:id="rId9"/>
    <p:sldId id="377" r:id="rId10"/>
    <p:sldId id="368" r:id="rId11"/>
    <p:sldId id="378" r:id="rId12"/>
    <p:sldId id="379" r:id="rId13"/>
    <p:sldId id="380" r:id="rId14"/>
    <p:sldId id="360" r:id="rId15"/>
    <p:sldId id="381" r:id="rId16"/>
    <p:sldId id="350" r:id="rId1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80" autoAdjust="0"/>
    <p:restoredTop sz="87719" autoAdjust="0"/>
  </p:normalViewPr>
  <p:slideViewPr>
    <p:cSldViewPr>
      <p:cViewPr varScale="1">
        <p:scale>
          <a:sx n="116" d="100"/>
          <a:sy n="11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1.4118102648754655E-2"/>
          <c:y val="7.5818330524141516E-3"/>
          <c:w val="0.97152947918067922"/>
          <c:h val="0.65034821399773168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За счет собственных средств областного бюджета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dLbl>
              <c:idx val="0"/>
              <c:layout>
                <c:manualLayout>
                  <c:x val="-1.5947124858956144E-3"/>
                  <c:y val="-2.274549915724248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5947124858957042E-3"/>
                  <c:y val="-7.0763775155865447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7841374576866377E-3"/>
                  <c:y val="-0.113727495786212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baseline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2021 г. (первоначально)</c:v>
                </c:pt>
                <c:pt idx="1">
                  <c:v>2021 г. (уточненный план)</c:v>
                </c:pt>
                <c:pt idx="2">
                  <c:v>2022 г. (проект)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86391</c:v>
                </c:pt>
                <c:pt idx="1">
                  <c:v>90244</c:v>
                </c:pt>
                <c:pt idx="2">
                  <c:v>96375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 счет целевых средств от бюджетов других уровней (организаций)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dLbls>
            <c:dLbl>
              <c:idx val="0"/>
              <c:layout>
                <c:manualLayout>
                  <c:x val="1.5947124858955561E-3"/>
                  <c:y val="1.010911073655217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2021 г. (первоначально)</c:v>
                </c:pt>
                <c:pt idx="1">
                  <c:v>2021 г. (уточненный план)</c:v>
                </c:pt>
                <c:pt idx="2">
                  <c:v>2022 г. (проект)</c:v>
                </c:pt>
              </c:strCache>
            </c:strRef>
          </c:cat>
          <c:val>
            <c:numRef>
              <c:f>Лист1!$C$2:$C$4</c:f>
              <c:numCache>
                <c:formatCode>#,##0</c:formatCode>
                <c:ptCount val="3"/>
                <c:pt idx="0">
                  <c:v>20360</c:v>
                </c:pt>
                <c:pt idx="1">
                  <c:v>30677</c:v>
                </c:pt>
                <c:pt idx="2">
                  <c:v>24379</c:v>
                </c:pt>
              </c:numCache>
            </c:numRef>
          </c:val>
        </c:ser>
        <c:dLbls>
          <c:showVal val="1"/>
        </c:dLbls>
        <c:gapWidth val="97"/>
        <c:overlap val="100"/>
        <c:axId val="163601792"/>
        <c:axId val="163640448"/>
      </c:barChart>
      <c:catAx>
        <c:axId val="163601792"/>
        <c:scaling>
          <c:orientation val="minMax"/>
        </c:scaling>
        <c:axPos val="b"/>
        <c:numFmt formatCode="General" sourceLinked="0"/>
        <c:tickLblPos val="nextTo"/>
        <c:crossAx val="163640448"/>
        <c:crosses val="autoZero"/>
        <c:auto val="1"/>
        <c:lblAlgn val="ctr"/>
        <c:lblOffset val="100"/>
      </c:catAx>
      <c:valAx>
        <c:axId val="163640448"/>
        <c:scaling>
          <c:orientation val="minMax"/>
        </c:scaling>
        <c:delete val="1"/>
        <c:axPos val="l"/>
        <c:majorGridlines/>
        <c:numFmt formatCode="#,##0" sourceLinked="1"/>
        <c:tickLblPos val="none"/>
        <c:crossAx val="16360179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6.820416639866525E-2"/>
          <c:y val="0.77429434363924032"/>
          <c:w val="0.89516247707369789"/>
          <c:h val="0.19485894936404921"/>
        </c:manualLayout>
      </c:layout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1.1949981291989325E-2"/>
          <c:y val="6.3418879383772412E-4"/>
          <c:w val="0.97630611285846869"/>
          <c:h val="0.60796190995613286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"указные" категории работников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Потребность</c:v>
                </c:pt>
                <c:pt idx="1">
                  <c:v>Распределено по ГРБС и МО</c:v>
                </c:pt>
                <c:pt idx="2">
                  <c:v>Резерв по минфину АО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1756.8</c:v>
                </c:pt>
                <c:pt idx="1">
                  <c:v>771.5</c:v>
                </c:pt>
                <c:pt idx="2">
                  <c:v>985.3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повышение МРОТ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dLbls>
            <c:dLbl>
              <c:idx val="0"/>
              <c:layout>
                <c:manualLayout>
                  <c:x val="2.981948365890383E-3"/>
                  <c:y val="-6.1538797276493133E-3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Потребность</c:v>
                </c:pt>
                <c:pt idx="1">
                  <c:v>Распределено по ГРБС и МО</c:v>
                </c:pt>
                <c:pt idx="2">
                  <c:v>Резерв по минфину АО</c:v>
                </c:pt>
              </c:strCache>
            </c:strRef>
          </c:cat>
          <c:val>
            <c:numRef>
              <c:f>Лист1!$C$2:$C$4</c:f>
              <c:numCache>
                <c:formatCode>#,##0</c:formatCode>
                <c:ptCount val="3"/>
                <c:pt idx="0">
                  <c:v>605.9</c:v>
                </c:pt>
                <c:pt idx="1">
                  <c:v>605.9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индексация фонда оплаты труда с 01.10.2022 на 4%</c:v>
                </c:pt>
              </c:strCache>
            </c:strRef>
          </c:tx>
          <c:spPr>
            <a:pattFill prst="pct70">
              <a:fgClr>
                <a:schemeClr val="bg2">
                  <a:lumMod val="75000"/>
                </a:schemeClr>
              </a:fgClr>
              <a:bgClr>
                <a:schemeClr val="bg1"/>
              </a:bgClr>
            </a:patt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baseline="0">
                    <a:solidFill>
                      <a:schemeClr val="accent2">
                        <a:lumMod val="50000"/>
                      </a:schemeClr>
                    </a:solidFill>
                    <a:latin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Потребность</c:v>
                </c:pt>
                <c:pt idx="1">
                  <c:v>Распределено по ГРБС и МО</c:v>
                </c:pt>
                <c:pt idx="2">
                  <c:v>Резерв по минфину АО</c:v>
                </c:pt>
              </c:strCache>
            </c:strRef>
          </c:cat>
          <c:val>
            <c:numRef>
              <c:f>Лист1!$D$2:$D$4</c:f>
              <c:numCache>
                <c:formatCode>#,##0</c:formatCode>
                <c:ptCount val="3"/>
                <c:pt idx="0">
                  <c:v>705.1</c:v>
                </c:pt>
                <c:pt idx="1">
                  <c:v>705.1</c:v>
                </c:pt>
              </c:numCache>
            </c:numRef>
          </c:val>
        </c:ser>
        <c:dLbls>
          <c:showVal val="1"/>
        </c:dLbls>
        <c:overlap val="100"/>
        <c:axId val="164228096"/>
        <c:axId val="163799808"/>
      </c:barChart>
      <c:catAx>
        <c:axId val="164228096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800" b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3799808"/>
        <c:crosses val="autoZero"/>
        <c:auto val="1"/>
        <c:lblAlgn val="ctr"/>
        <c:lblOffset val="100"/>
      </c:catAx>
      <c:valAx>
        <c:axId val="163799808"/>
        <c:scaling>
          <c:orientation val="minMax"/>
        </c:scaling>
        <c:delete val="1"/>
        <c:axPos val="l"/>
        <c:numFmt formatCode="#,##0" sourceLinked="1"/>
        <c:tickLblPos val="none"/>
        <c:crossAx val="1642280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75827031123525968"/>
          <c:w val="0.9873491068042245"/>
          <c:h val="0.23728573809259312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2.336357055480523E-2"/>
          <c:y val="9.7370811570843402E-3"/>
          <c:w val="0.971529479180679"/>
          <c:h val="0.65034821399773124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За счет собственных средств областного бюджета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dLbl>
              <c:idx val="0"/>
              <c:layout>
                <c:manualLayout>
                  <c:x val="-4.8401677546506833E-3"/>
                  <c:y val="1.2008832670098557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5947124858957027E-3"/>
                  <c:y val="-7.076377515586543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5667167193593387E-3"/>
                  <c:y val="-0.12293537095658034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baseline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2021 г. (первоначальный)</c:v>
                </c:pt>
                <c:pt idx="1">
                  <c:v>2021 г. (уточненный план)</c:v>
                </c:pt>
                <c:pt idx="2">
                  <c:v>2022 г. (проект к 1 чт.)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25567</c:v>
                </c:pt>
                <c:pt idx="1">
                  <c:v>27433</c:v>
                </c:pt>
                <c:pt idx="2">
                  <c:v>28498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 счет целевых средств от бюджетов других уровней (организаций)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</c:spPr>
          <c:dLbls>
            <c:dLbl>
              <c:idx val="0"/>
              <c:layout>
                <c:manualLayout>
                  <c:x val="-1.2757699887164674E-2"/>
                  <c:y val="-8.9325240658364568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2021 г. (первоначальный)</c:v>
                </c:pt>
                <c:pt idx="1">
                  <c:v>2021 г. (уточненный план)</c:v>
                </c:pt>
                <c:pt idx="2">
                  <c:v>2022 г. (проект к 1 чт.)</c:v>
                </c:pt>
              </c:strCache>
            </c:strRef>
          </c:cat>
          <c:val>
            <c:numRef>
              <c:f>Лист1!$C$2:$C$4</c:f>
              <c:numCache>
                <c:formatCode>#,##0</c:formatCode>
                <c:ptCount val="3"/>
                <c:pt idx="0">
                  <c:v>6064</c:v>
                </c:pt>
                <c:pt idx="1">
                  <c:v>10339</c:v>
                </c:pt>
                <c:pt idx="2">
                  <c:v>6061</c:v>
                </c:pt>
              </c:numCache>
            </c:numRef>
          </c:val>
        </c:ser>
        <c:dLbls>
          <c:showVal val="1"/>
        </c:dLbls>
        <c:gapWidth val="97"/>
        <c:overlap val="100"/>
        <c:axId val="173303680"/>
        <c:axId val="173305216"/>
      </c:barChart>
      <c:catAx>
        <c:axId val="173303680"/>
        <c:scaling>
          <c:orientation val="minMax"/>
        </c:scaling>
        <c:axPos val="b"/>
        <c:numFmt formatCode="General" sourceLinked="0"/>
        <c:tickLblPos val="nextTo"/>
        <c:crossAx val="173305216"/>
        <c:crosses val="autoZero"/>
        <c:auto val="1"/>
        <c:lblAlgn val="ctr"/>
        <c:lblOffset val="100"/>
      </c:catAx>
      <c:valAx>
        <c:axId val="173305216"/>
        <c:scaling>
          <c:orientation val="minMax"/>
        </c:scaling>
        <c:delete val="1"/>
        <c:axPos val="l"/>
        <c:majorGridlines/>
        <c:numFmt formatCode="#,##0" sourceLinked="1"/>
        <c:tickLblPos val="none"/>
        <c:crossAx val="17330368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7.4742256595137224E-2"/>
          <c:y val="0.82152486931117841"/>
          <c:w val="0.89202903878598461"/>
          <c:h val="0.15146996690975364"/>
        </c:manualLayout>
      </c:layout>
      <c:txPr>
        <a:bodyPr/>
        <a:lstStyle/>
        <a:p>
          <a:pPr>
            <a:defRPr sz="1600" baseline="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autoTitleDeleted val="1"/>
    <c:plotArea>
      <c:layout>
        <c:manualLayout>
          <c:layoutTarget val="inner"/>
          <c:xMode val="edge"/>
          <c:yMode val="edge"/>
          <c:x val="0.39453396888718201"/>
          <c:y val="8.078068489299416E-3"/>
          <c:w val="0.58547379066925309"/>
          <c:h val="0.94076083107847308"/>
        </c:manualLayout>
      </c:layout>
      <c:barChart>
        <c:barDir val="bar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326064">
                <a:alpha val="84706"/>
              </a:srgbClr>
            </a:solidFill>
            <a:ln w="946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1"/>
          <c:dPt>
            <c:idx val="0"/>
            <c:invertIfNegative val="1"/>
          </c:dPt>
          <c:dPt>
            <c:idx val="1"/>
            <c:invertIfNegative val="1"/>
          </c:dPt>
          <c:dPt>
            <c:idx val="2"/>
            <c:invertIfNegative val="1"/>
          </c:dPt>
          <c:dPt>
            <c:idx val="3"/>
            <c:invertIfNegative val="1"/>
          </c:dPt>
          <c:dPt>
            <c:idx val="4"/>
            <c:invertIfNegative val="1"/>
          </c:dPt>
          <c:dPt>
            <c:idx val="5"/>
            <c:invertIfNegative val="1"/>
          </c:dPt>
          <c:dPt>
            <c:idx val="6"/>
            <c:invertIfNegative val="1"/>
          </c:dPt>
          <c:dPt>
            <c:idx val="7"/>
            <c:invertIfNegative val="1"/>
          </c:dPt>
          <c:dPt>
            <c:idx val="8"/>
            <c:invertIfNegative val="1"/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30</a:t>
                    </a:r>
                    <a:endParaRPr lang="en-US" dirty="0"/>
                  </a:p>
                </c:rich>
              </c:tx>
              <c:dLblPos val="outEnd"/>
              <c:showVal val="1"/>
              <c:showPercent val="1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58</a:t>
                    </a:r>
                  </a:p>
                </c:rich>
              </c:tx>
              <c:dLblPos val="outEnd"/>
              <c:showVal val="1"/>
              <c:showPercent val="1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6387719086104068E-17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70</a:t>
                    </a:r>
                    <a:endParaRPr lang="en-US" dirty="0"/>
                  </a:p>
                </c:rich>
              </c:tx>
              <c:dLblPos val="outEnd"/>
              <c:showVal val="1"/>
              <c:showPercent val="1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 smtClean="0"/>
                      <a:t>123</a:t>
                    </a:r>
                  </a:p>
                </c:rich>
              </c:tx>
              <c:dLblPos val="outEnd"/>
              <c:showVal val="1"/>
              <c:showPercent val="1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 smtClean="0"/>
                      <a:t>167</a:t>
                    </a:r>
                    <a:endParaRPr lang="en-US" dirty="0"/>
                  </a:p>
                </c:rich>
              </c:tx>
              <c:dLblPos val="outEnd"/>
              <c:showVal val="1"/>
              <c:showPercent val="1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 smtClean="0"/>
                      <a:t>920</a:t>
                    </a:r>
                  </a:p>
                </c:rich>
              </c:tx>
              <c:dLblPos val="outEnd"/>
              <c:showVal val="1"/>
              <c:showPercent val="1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 smtClean="0"/>
                      <a:t>1 541</a:t>
                    </a:r>
                    <a:endParaRPr lang="en-US" dirty="0"/>
                  </a:p>
                </c:rich>
              </c:tx>
              <c:dLblPos val="outEnd"/>
              <c:showVal val="1"/>
              <c:showPercent val="1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 smtClean="0"/>
                      <a:t>1 653</a:t>
                    </a:r>
                    <a:endParaRPr lang="en-US" dirty="0"/>
                  </a:p>
                </c:rich>
              </c:tx>
              <c:dLblPos val="outEnd"/>
              <c:showVal val="1"/>
              <c:showPercent val="1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 smtClean="0"/>
                      <a:t>2 880</a:t>
                    </a:r>
                  </a:p>
                </c:rich>
              </c:tx>
              <c:dLblPos val="outEnd"/>
              <c:showVal val="1"/>
              <c:showPercent val="1"/>
              <c:showBubbleSiz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276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1400" b="0" i="0" u="none" strike="noStrike" kern="1200" baseline="0">
                    <a:solidFill>
                      <a:schemeClr val="tx2">
                        <a:lumMod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Val val="1"/>
            <c:showPercent val="1"/>
            <c:showBubbleSize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Лист1!$A$2:$A$12</c:f>
              <c:strCache>
                <c:ptCount val="9"/>
                <c:pt idx="0">
                  <c:v>ЖИЛИЩНОЕ СТРОИТЕЛЬСТВО</c:v>
                </c:pt>
                <c:pt idx="1">
                  <c:v>ПРОЧИЕ</c:v>
                </c:pt>
                <c:pt idx="2">
                  <c:v>ВОПРОСЫ МИГРАЦИИ</c:v>
                </c:pt>
                <c:pt idx="3">
                  <c:v>СПОРТ</c:v>
                </c:pt>
                <c:pt idx="4">
                  <c:v>КУЛЬТУРА</c:v>
                </c:pt>
                <c:pt idx="5">
                  <c:v>ИНЖЕНЕРНАЯ ИНФРАСТРУКТУРА</c:v>
                </c:pt>
                <c:pt idx="6">
                  <c:v>ОБРАЗОВАНИЕ</c:v>
                </c:pt>
                <c:pt idx="7">
                  <c:v>ДОРОЖНОЕ СТРОИТЕЛЬСТВО, ТРАНСПОРТНАЯ ИНФРАСТРУКТУРА</c:v>
                </c:pt>
                <c:pt idx="8">
                  <c:v>ЗДРАВООХРАНЕНИЕ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30.3</c:v>
                </c:pt>
                <c:pt idx="1">
                  <c:v>58</c:v>
                </c:pt>
                <c:pt idx="2">
                  <c:v>70.099999999999994</c:v>
                </c:pt>
                <c:pt idx="3">
                  <c:v>122.7</c:v>
                </c:pt>
                <c:pt idx="4">
                  <c:v>167.3</c:v>
                </c:pt>
                <c:pt idx="5">
                  <c:v>920.1</c:v>
                </c:pt>
                <c:pt idx="6">
                  <c:v>1541.3</c:v>
                </c:pt>
                <c:pt idx="7">
                  <c:v>1652.6</c:v>
                </c:pt>
                <c:pt idx="8">
                  <c:v>2880.1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465" cap="flat" cmpd="sng" algn="ctr">
                    <a:solidFill>
                      <a:schemeClr val="lt1">
                        <a:alpha val="50000"/>
                      </a:schemeClr>
                    </a:solidFill>
                    <a:round/>
                  </a:ln>
                  <a:effectLst/>
                </c14:spPr>
              </c14:invertSolidFillFmt>
            </c:ext>
          </c:extLst>
        </c:ser>
        <c:dLbls/>
        <c:gapWidth val="65"/>
        <c:axId val="174192896"/>
        <c:axId val="174198784"/>
      </c:barChart>
      <c:catAx>
        <c:axId val="174192896"/>
        <c:scaling>
          <c:orientation val="minMax"/>
        </c:scaling>
        <c:axPos val="l"/>
        <c:numFmt formatCode="General" sourceLinked="1"/>
        <c:minorTickMark val="cross"/>
        <c:tickLblPos val="nextTo"/>
        <c:spPr>
          <a:ln>
            <a:noFill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ru-RU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4198784"/>
        <c:crosses val="autoZero"/>
        <c:auto val="1"/>
        <c:lblAlgn val="ctr"/>
        <c:lblOffset val="100"/>
        <c:noMultiLvlLbl val="1"/>
      </c:catAx>
      <c:valAx>
        <c:axId val="174198784"/>
        <c:scaling>
          <c:orientation val="minMax"/>
        </c:scaling>
        <c:delete val="1"/>
        <c:axPos val="b"/>
        <c:majorGridlines>
          <c:spPr>
            <a:ln w="9465" cap="flat" cmpd="sng" algn="ctr">
              <a:noFill/>
              <a:prstDash val="solid"/>
              <a:round/>
            </a:ln>
            <a:effectLst/>
          </c:spPr>
        </c:majorGridlines>
        <c:numFmt formatCode="#,##0.0" sourceLinked="1"/>
        <c:tickLblPos val="none"/>
        <c:crossAx val="174192896"/>
        <c:crosses val="autoZero"/>
        <c:crossBetween val="between"/>
      </c:valAx>
      <c:spPr>
        <a:noFill/>
        <a:ln w="25369">
          <a:noFill/>
        </a:ln>
      </c:spPr>
    </c:plotArea>
    <c:plotVisOnly val="1"/>
    <c:dispBlanksAs val="gap"/>
    <c:showDLblsOverMax val="1"/>
  </c:chart>
  <c:spPr>
    <a:noFill/>
    <a:ln>
      <a:noFill/>
    </a:ln>
  </c:spPr>
  <c:txPr>
    <a:bodyPr/>
    <a:lstStyle/>
    <a:p>
      <a:pPr>
        <a:defRPr lang="ru-RU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0.42166</cdr:x>
      <cdr:y>0</cdr:y>
    </cdr:from>
    <cdr:to>
      <cdr:x>0.5862</cdr:x>
      <cdr:y>0.09623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3358040" y="0"/>
          <a:ext cx="1310314" cy="4835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r"/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120 921</a:t>
          </a:r>
          <a:endParaRPr lang="ru-RU" sz="2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0.73199</cdr:x>
      <cdr:y>0</cdr:y>
    </cdr:from>
    <cdr:to>
      <cdr:x>0.90378</cdr:x>
      <cdr:y>0.09623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5829410" y="0"/>
          <a:ext cx="1368152" cy="4835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r"/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120 754</a:t>
          </a:r>
          <a:endParaRPr lang="ru-RU" sz="2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0.12272</cdr:x>
      <cdr:y>0.88525</cdr:y>
    </cdr:from>
    <cdr:to>
      <cdr:x>0.16758</cdr:x>
      <cdr:y>0.94212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977332" y="4448536"/>
          <a:ext cx="357257" cy="285781"/>
        </a:xfrm>
        <a:prstGeom xmlns:a="http://schemas.openxmlformats.org/drawingml/2006/main" prst="rect">
          <a:avLst/>
        </a:prstGeom>
        <a:solidFill xmlns:a="http://schemas.openxmlformats.org/drawingml/2006/main">
          <a:srgbClr val="326064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0.12272</cdr:x>
      <cdr:y>0.79927</cdr:y>
    </cdr:from>
    <cdr:to>
      <cdr:x>0.16758</cdr:x>
      <cdr:y>0.85614</cdr:y>
    </cdr:to>
    <cdr:sp macro="" textlink="">
      <cdr:nvSpPr>
        <cdr:cNvPr id="11" name="Прямоугольник 10"/>
        <cdr:cNvSpPr/>
      </cdr:nvSpPr>
      <cdr:spPr>
        <a:xfrm xmlns:a="http://schemas.openxmlformats.org/drawingml/2006/main">
          <a:off x="977332" y="4016488"/>
          <a:ext cx="357257" cy="285781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40000"/>
            <a:lumOff val="6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0.52028</cdr:x>
      <cdr:y>0.31275</cdr:y>
    </cdr:from>
    <cdr:to>
      <cdr:x>0.6351</cdr:x>
      <cdr:y>0.38383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143404" y="1571636"/>
          <a:ext cx="91440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2400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0.5819</cdr:x>
      <cdr:y>0.26405</cdr:y>
    </cdr:from>
    <cdr:to>
      <cdr:x>0.74287</cdr:x>
      <cdr:y>0.36547</cdr:y>
    </cdr:to>
    <cdr:cxnSp macro="">
      <cdr:nvCxnSpPr>
        <cdr:cNvPr id="4" name="Прямая со стрелкой 3"/>
        <cdr:cNvCxnSpPr/>
      </cdr:nvCxnSpPr>
      <cdr:spPr>
        <a:xfrm xmlns:a="http://schemas.openxmlformats.org/drawingml/2006/main" flipV="1">
          <a:off x="4634129" y="1326911"/>
          <a:ext cx="1281931" cy="509616"/>
        </a:xfrm>
        <a:prstGeom xmlns:a="http://schemas.openxmlformats.org/drawingml/2006/main" prst="straightConnector1">
          <a:avLst/>
        </a:prstGeom>
        <a:ln xmlns:a="http://schemas.openxmlformats.org/drawingml/2006/main" w="47625">
          <a:solidFill>
            <a:schemeClr val="accent2">
              <a:lumMod val="75000"/>
            </a:schemeClr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0.1027</cdr:x>
      <cdr:y>0.08195</cdr:y>
    </cdr:from>
    <cdr:to>
      <cdr:x>0.26723</cdr:x>
      <cdr:y>0.17818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817880" y="411811"/>
          <a:ext cx="1310314" cy="4835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r"/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106 751</a:t>
          </a:r>
          <a:endParaRPr lang="ru-RU" sz="22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0.41379</cdr:x>
      <cdr:y>0.14286</cdr:y>
    </cdr:from>
    <cdr:to>
      <cdr:x>0.57471</cdr:x>
      <cdr:y>0.21861</cdr:y>
    </cdr:to>
    <cdr:sp macro="" textlink="">
      <cdr:nvSpPr>
        <cdr:cNvPr id="16" name="TextBox 15"/>
        <cdr:cNvSpPr txBox="1"/>
      </cdr:nvSpPr>
      <cdr:spPr>
        <a:xfrm xmlns:a="http://schemas.openxmlformats.org/drawingml/2006/main" flipH="1">
          <a:off x="2592288" y="720080"/>
          <a:ext cx="1008114" cy="3818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2 083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0.25287</cdr:x>
      <cdr:y>0.01429</cdr:y>
    </cdr:from>
    <cdr:to>
      <cdr:x>0.38313</cdr:x>
      <cdr:y>0.09384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1584176" y="72008"/>
          <a:ext cx="816039" cy="4009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3 068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0.73563</cdr:x>
      <cdr:y>0.3</cdr:y>
    </cdr:from>
    <cdr:to>
      <cdr:x>0.89655</cdr:x>
      <cdr:y>0.37575</cdr:y>
    </cdr:to>
    <cdr:sp macro="" textlink="">
      <cdr:nvSpPr>
        <cdr:cNvPr id="6" name="TextBox 1"/>
        <cdr:cNvSpPr txBox="1"/>
      </cdr:nvSpPr>
      <cdr:spPr>
        <a:xfrm xmlns:a="http://schemas.openxmlformats.org/drawingml/2006/main" flipH="1">
          <a:off x="4608512" y="1512168"/>
          <a:ext cx="1008115" cy="3818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985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0.09195</cdr:x>
      <cdr:y>0.77941</cdr:y>
    </cdr:from>
    <cdr:to>
      <cdr:x>0.14943</cdr:x>
      <cdr:y>0.82353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76064" y="3816424"/>
          <a:ext cx="360040" cy="216024"/>
        </a:xfrm>
        <a:prstGeom xmlns:a="http://schemas.openxmlformats.org/drawingml/2006/main" prst="rect">
          <a:avLst/>
        </a:prstGeom>
        <a:pattFill xmlns:a="http://schemas.openxmlformats.org/drawingml/2006/main" prst="pct70">
          <a:fgClr>
            <a:schemeClr val="bg2">
              <a:lumMod val="75000"/>
            </a:schemeClr>
          </a:fgClr>
          <a:bgClr>
            <a:schemeClr val="bg1"/>
          </a:bgClr>
        </a:patt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0.09195</cdr:x>
      <cdr:y>0.85294</cdr:y>
    </cdr:from>
    <cdr:to>
      <cdr:x>0.14943</cdr:x>
      <cdr:y>0.89706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576064" y="4176464"/>
          <a:ext cx="360040" cy="216024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40000"/>
            <a:lumOff val="6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0.09195</cdr:x>
      <cdr:y>0.93067</cdr:y>
    </cdr:from>
    <cdr:to>
      <cdr:x>0.14943</cdr:x>
      <cdr:y>0.97479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576064" y="4557087"/>
          <a:ext cx="360040" cy="216024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75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0.7042</cdr:x>
      <cdr:y>0.01833</cdr:y>
    </cdr:from>
    <cdr:to>
      <cdr:x>0.89</cdr:x>
      <cdr:y>0.11456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5708313" y="96591"/>
          <a:ext cx="1506118" cy="507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r"/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34 559</a:t>
          </a:r>
          <a:endParaRPr lang="ru-RU" sz="2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0.12057</cdr:x>
      <cdr:y>0.90433</cdr:y>
    </cdr:from>
    <cdr:to>
      <cdr:x>0.16543</cdr:x>
      <cdr:y>0.9612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977332" y="4764566"/>
          <a:ext cx="363641" cy="299627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75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0.12057</cdr:x>
      <cdr:y>0.82232</cdr:y>
    </cdr:from>
    <cdr:to>
      <cdr:x>0.16543</cdr:x>
      <cdr:y>0.87919</cdr:y>
    </cdr:to>
    <cdr:sp macro="" textlink="">
      <cdr:nvSpPr>
        <cdr:cNvPr id="11" name="Прямоугольник 10"/>
        <cdr:cNvSpPr/>
      </cdr:nvSpPr>
      <cdr:spPr>
        <a:xfrm xmlns:a="http://schemas.openxmlformats.org/drawingml/2006/main">
          <a:off x="977332" y="4332518"/>
          <a:ext cx="363641" cy="299627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20000"/>
            <a:lumOff val="80000"/>
          </a:schemeClr>
        </a:solidFill>
        <a:ln xmlns:a="http://schemas.openxmlformats.org/drawingml/2006/main">
          <a:solidFill>
            <a:schemeClr val="accent2">
              <a:lumMod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0.52028</cdr:x>
      <cdr:y>0.31275</cdr:y>
    </cdr:from>
    <cdr:to>
      <cdr:x>0.6351</cdr:x>
      <cdr:y>0.38383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143404" y="1571636"/>
          <a:ext cx="91440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2400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0.12057</cdr:x>
      <cdr:y>0.06645</cdr:y>
    </cdr:from>
    <cdr:to>
      <cdr:x>0.23906</cdr:x>
      <cdr:y>0.14823</cdr:y>
    </cdr:to>
    <cdr:sp macro="" textlink="">
      <cdr:nvSpPr>
        <cdr:cNvPr id="9" name="TextBox 4"/>
        <cdr:cNvSpPr txBox="1"/>
      </cdr:nvSpPr>
      <cdr:spPr>
        <a:xfrm xmlns:a="http://schemas.openxmlformats.org/drawingml/2006/main">
          <a:off x="977332" y="350091"/>
          <a:ext cx="960519" cy="43088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31 631</a:t>
          </a:r>
          <a:endParaRPr lang="ru-RU" sz="2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7C30D1-1EE7-4E17-8608-DAB07011FA48}" type="datetime1">
              <a:rPr lang="ru-RU" smtClean="0"/>
              <a:pPr/>
              <a:t>14.12.2021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9F5D2-2C10-4C33-9714-AE7BDD510C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8165878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8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13145-CDF9-49EF-989B-C82765CC5061}" type="datetime1">
              <a:rPr lang="ru-RU" smtClean="0"/>
              <a:pPr/>
              <a:t>14.12.2021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10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8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16408-3EB2-4BF2-BE40-83290DBAC4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8162646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1281652-B8AE-4BAC-9D6E-4FEAF85E69B4}" type="datetime1">
              <a:rPr lang="ru-RU" smtClean="0"/>
              <a:pPr/>
              <a:t>14.12.2021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6408-3EB2-4BF2-BE40-83290DBAC485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01474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3" y="3810002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" y="3675529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9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2D36854-8948-4BA9-8D69-50BC3AB0A157}" type="datetime1">
              <a:rPr lang="ru-RU" smtClean="0"/>
              <a:pPr/>
              <a:t>14.12.2021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9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EFEE-4216-441A-ABC0-AF1E0BE32618}" type="datetime1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222B-EC7F-4A0F-A6B6-B52EDC695DE7}" type="datetime1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6235B03-A1A3-4E94-9992-FA24607EE8D3}" type="datetime1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09ACD69-000A-4DFE-8A40-8645A2C3B0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D051B-297B-4F9E-8CD9-D5BC3BDE4CF1}" type="datetime1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B97E3-1C8E-4E45-A719-FB45CEAA6521}" type="datetime1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C693-4387-42BB-91C8-F3FEDBE368F9}" type="datetime1">
              <a:rPr lang="ru-RU" smtClean="0"/>
              <a:pPr/>
              <a:t>14.12.2021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5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186D99-2670-4F14-AB55-D71658BEF067}" type="datetime1">
              <a:rPr lang="ru-RU" smtClean="0"/>
              <a:pPr/>
              <a:t>14.12.2021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74AD901-78AD-4A6E-8485-07FC25F39CC9}" type="datetime1">
              <a:rPr lang="ru-RU" smtClean="0"/>
              <a:pPr/>
              <a:t>14.12.2021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7BF4-D144-4FB9-9EAD-43A703EE2C82}" type="datetime1">
              <a:rPr lang="ru-RU" smtClean="0"/>
              <a:pPr/>
              <a:t>14.12.2021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75B7-A4FC-4C58-ACE8-5872263D008A}" type="datetime1">
              <a:rPr lang="ru-RU" smtClean="0"/>
              <a:pPr/>
              <a:t>14.12.2021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2E608-4970-4D10-9194-2EF56E93D372}" type="datetime1">
              <a:rPr lang="ru-RU" smtClean="0"/>
              <a:pPr/>
              <a:t>14.12.2021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20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1" y="308278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3" y="360248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1" y="440114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7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A8BD63E-17DF-4A21-B7FF-1545FBDDA8BD}" type="datetime1">
              <a:rPr lang="ru-RU" smtClean="0"/>
              <a:pPr/>
              <a:t>14.12.2021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667690"/>
            <a:ext cx="8820472" cy="22322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Координационный Совет</a:t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представительных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 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образований Архангельской области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Архангельском областном Собрании депутатов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проекте областного закона</a:t>
            </a:r>
            <a:br>
              <a:rPr lang="ru-RU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областном бюджете на 202</a:t>
            </a:r>
            <a:r>
              <a:rPr lang="en-US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</a:t>
            </a:r>
            <a:br>
              <a:rPr lang="ru-RU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на плановый период 202</a:t>
            </a:r>
            <a:r>
              <a:rPr lang="en-US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20</a:t>
            </a:r>
            <a:r>
              <a:rPr lang="en-US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годов</a:t>
            </a:r>
            <a:endParaRPr lang="ru-RU" sz="3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626968" cy="2958062"/>
          </a:xfrm>
        </p:spPr>
        <p:txBody>
          <a:bodyPr>
            <a:normAutofit/>
          </a:bodyPr>
          <a:lstStyle/>
          <a:p>
            <a:endParaRPr lang="ru-RU" dirty="0"/>
          </a:p>
          <a:p>
            <a:pPr marL="0">
              <a:spcBef>
                <a:spcPts val="0"/>
              </a:spcBef>
            </a:pPr>
            <a:r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Министр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 </a:t>
            </a:r>
          </a:p>
          <a:p>
            <a:pPr marL="0"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Архангельской области</a:t>
            </a:r>
          </a:p>
          <a:p>
            <a:pPr marL="0"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Елена Юрьевна Усачева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декабря 202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-151950" y="505098"/>
            <a:ext cx="9144000" cy="48125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Отдельные сопоставимые виды нецелевой финансовой поддержки                               муниципальных образований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4392" name="Group 72"/>
          <p:cNvGraphicFramePr>
            <a:graphicFrameLocks noGrp="1"/>
          </p:cNvGraphicFramePr>
          <p:nvPr>
            <p:ph type="tbl" idx="1"/>
            <p:extLst/>
          </p:nvPr>
        </p:nvGraphicFramePr>
        <p:xfrm>
          <a:off x="323528" y="1340768"/>
          <a:ext cx="8640961" cy="425661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896544"/>
                <a:gridCol w="1368152"/>
                <a:gridCol w="1224136"/>
                <a:gridCol w="1152129"/>
              </a:tblGrid>
              <a:tr h="73285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663" marR="89663" marT="46957" marB="46957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(уточненный план)</a:t>
                      </a:r>
                    </a:p>
                  </a:txBody>
                  <a:tcPr marL="89663" marR="89663" marT="46957" marB="46957" horzOverflow="overflow">
                    <a:solidFill>
                      <a:schemeClr val="accent2">
                        <a:lumMod val="60000"/>
                        <a:lumOff val="40000"/>
                        <a:alpha val="4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(проект)</a:t>
                      </a:r>
                    </a:p>
                  </a:txBody>
                  <a:tcPr marL="89663" marR="89663" marT="46957" marB="46957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Сравнение (2022 г. </a:t>
                      </a:r>
                      <a:b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- 2021 г.)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46957" marB="46957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6441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Дотация </a:t>
                      </a: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выравнивание бюджетной обеспеченности (БО) поселений *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63" marR="89663" marT="46957" marB="46957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-15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</a:tr>
              <a:tr h="9191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Дотация </a:t>
                      </a: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выравнивание БО муниципальных районов (муниципальных округов, городских округов)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63" marR="89663" marT="46957" marB="46957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1 487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1 697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+210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(+ 14 %)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</a:tr>
              <a:tr h="4624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Дотация на сбалансированность бюджетов</a:t>
                      </a:r>
                    </a:p>
                  </a:txBody>
                  <a:tcPr marL="89663" marR="89663" marT="46957" marB="46957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</a:tr>
              <a:tr h="6441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Субсидия </a:t>
                      </a: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kumimoji="0" lang="ru-RU" sz="16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софинансирование</a:t>
                      </a: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вопросов местного значения</a:t>
                      </a:r>
                      <a:endParaRPr kumimoji="0" lang="ru-RU" sz="1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89663" marT="46957" marB="46957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4 449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4 768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+319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(+ 7 %)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</a:tr>
              <a:tr h="7354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средства областного бюджета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6 120</a:t>
                      </a:r>
                      <a:endParaRPr kumimoji="0" lang="ru-RU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6 634</a:t>
                      </a:r>
                      <a:endParaRPr kumimoji="0" lang="ru-RU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+ 514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(+ 8 %)</a:t>
                      </a:r>
                    </a:p>
                  </a:txBody>
                  <a:tcPr marL="0" marR="72000" marT="0" marB="0" anchor="ctr" horzOverflow="overflow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6" name="Номер слайда 9"/>
          <p:cNvSpPr txBox="1">
            <a:spLocks/>
          </p:cNvSpPr>
          <p:nvPr/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EE5C9-CD71-4368-B7D6-7B48A21416D4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20446" y="909604"/>
            <a:ext cx="15716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млн. 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5733256"/>
            <a:ext cx="89644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500" i="1" dirty="0" smtClean="0">
                <a:solidFill>
                  <a:prstClr val="black"/>
                </a:solidFill>
              </a:rPr>
              <a:t>*</a:t>
            </a:r>
            <a:r>
              <a:rPr lang="ru-RU" sz="1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Снижение дотации на выравнивание  поселений обусловлено сокращением численности постоянного населения и исключением трех новых муниципальных округов из получателей дотации</a:t>
            </a:r>
            <a:endParaRPr lang="ru-RU" sz="15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02896" y="56400"/>
            <a:ext cx="2133600" cy="476250"/>
          </a:xfrm>
        </p:spPr>
        <p:txBody>
          <a:bodyPr/>
          <a:lstStyle/>
          <a:p>
            <a:pPr>
              <a:defRPr/>
            </a:pPr>
            <a:fld id="{A2D12270-39D4-466B-96B2-8519A14626EB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1379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-108520" y="127404"/>
            <a:ext cx="9144000" cy="48125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Субвенции бюджетам муниципальных образований, млн. рублей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4392" name="Group 7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2420434398"/>
              </p:ext>
            </p:extLst>
          </p:nvPr>
        </p:nvGraphicFramePr>
        <p:xfrm>
          <a:off x="295775" y="620688"/>
          <a:ext cx="8640961" cy="631194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716385"/>
                <a:gridCol w="1080120"/>
                <a:gridCol w="936104"/>
                <a:gridCol w="908352"/>
              </a:tblGrid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63" marR="89663" marT="46957" marB="46957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г.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(план) </a:t>
                      </a:r>
                    </a:p>
                  </a:txBody>
                  <a:tcPr marL="36000" marR="36000" marT="36000" marB="36000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(проект             к 1 чт.)</a:t>
                      </a:r>
                    </a:p>
                  </a:txBody>
                  <a:tcPr marL="36000" marR="36000" marT="36000" marB="36000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Сравнение (2022 г. -</a:t>
                      </a:r>
                      <a:b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г.)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68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СУБВЕНЦИЙ</a:t>
                      </a:r>
                    </a:p>
                  </a:txBody>
                  <a:tcPr marL="89663" marR="89663" marT="46957" marB="46957" anchor="ctr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19 129</a:t>
                      </a:r>
                    </a:p>
                  </a:txBody>
                  <a:tcPr marL="90129" marR="72000" marT="45452" marB="45452" anchor="ctr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19 685</a:t>
                      </a:r>
                    </a:p>
                  </a:txBody>
                  <a:tcPr marL="90129" marR="72000" marT="45452" marB="45452" anchor="ctr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+ 556</a:t>
                      </a:r>
                    </a:p>
                  </a:txBody>
                  <a:tcPr marL="90129" marR="72000" marT="45452" marB="45452" anchor="ctr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323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т. ч.  за счет собственных средств областного бюджета</a:t>
                      </a:r>
                    </a:p>
                  </a:txBody>
                  <a:tcPr marL="89663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17 870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18 348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+ 478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254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общего объема 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субвенций: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на реализацию общеобразовательных программ</a:t>
                      </a:r>
                    </a:p>
                  </a:txBody>
                  <a:tcPr marL="89663" marR="89663" marT="46957" marB="46957" anchor="ctr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16 010</a:t>
                      </a:r>
                    </a:p>
                  </a:txBody>
                  <a:tcPr marL="90129" marR="72000" marT="45452" marB="45452" anchor="b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16 547</a:t>
                      </a:r>
                    </a:p>
                  </a:txBody>
                  <a:tcPr marL="90129" marR="72000" marT="45452" marB="45452" anchor="b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+ 537</a:t>
                      </a:r>
                    </a:p>
                  </a:txBody>
                  <a:tcPr marL="90129" marR="72000" marT="45452" marB="45452" anchor="b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13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ежемесячное денежное вознаграждение за классное руководство</a:t>
                      </a: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882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881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6291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предоставление жилья детям-сиротам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(в </a:t>
                      </a:r>
                      <a:r>
                        <a:rPr kumimoji="0" lang="ru-RU" sz="1400" b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т.ч</a:t>
                      </a:r>
                      <a:r>
                        <a:rPr kumimoji="0" lang="ru-RU" sz="14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областной бюджет)</a:t>
                      </a: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464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(360)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457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(368)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- 7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(+ 8)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88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компенсацию части родительской платы в дошкольных учреждениях</a:t>
                      </a: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512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538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+ 26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88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исполнение государственных полномочий                     </a:t>
                      </a:r>
                      <a:r>
                        <a:rPr kumimoji="0" lang="ru-RU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(комиссии по делам несовершеннолетних, по охране труда,                     по опеке и попечительству, административные комиссии,                          торговый реестр, выезд из р-нов </a:t>
                      </a:r>
                      <a:r>
                        <a:rPr kumimoji="0" lang="ru-RU" sz="1400" b="0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Кр.Севера</a:t>
                      </a:r>
                      <a:r>
                        <a:rPr kumimoji="0" lang="ru-RU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лицензионный контроль)</a:t>
                      </a: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269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270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88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предоставление </a:t>
                      </a:r>
                      <a:r>
                        <a:rPr kumimoji="0" lang="ru-RU" sz="160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собственникам жилья 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домах,  признанных аварийными и подлежащими сносу или реконструкции, </a:t>
                      </a:r>
                      <a:r>
                        <a:rPr kumimoji="0"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доп.мер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поддержки по обеспечению жилыми помещениями в форме субсидии</a:t>
                      </a:r>
                      <a:endParaRPr kumimoji="0" lang="ru-RU" sz="16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214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325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+111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Номер слайда 9"/>
          <p:cNvSpPr txBox="1">
            <a:spLocks/>
          </p:cNvSpPr>
          <p:nvPr/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EE5C9-CD71-4368-B7D6-7B48A21416D4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037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-170570" y="13105"/>
            <a:ext cx="9144000" cy="48125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Субсидии бюджетам муниципальных образований, млн. рублей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4392" name="Group 7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252323910"/>
              </p:ext>
            </p:extLst>
          </p:nvPr>
        </p:nvGraphicFramePr>
        <p:xfrm>
          <a:off x="328150" y="620689"/>
          <a:ext cx="8640961" cy="613450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828026"/>
                <a:gridCol w="936104"/>
                <a:gridCol w="864096"/>
                <a:gridCol w="1012735"/>
              </a:tblGrid>
              <a:tr h="64807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63" marR="89663" marT="46957" marB="46957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г.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(план) </a:t>
                      </a:r>
                    </a:p>
                  </a:txBody>
                  <a:tcPr marL="36000" marR="36000" marT="36000" marB="36000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(проект к 1 чт.)</a:t>
                      </a:r>
                    </a:p>
                  </a:txBody>
                  <a:tcPr marL="36000" marR="36000" marT="36000" marB="36000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Сравнение (2022 г. -</a:t>
                      </a:r>
                      <a:b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г.)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183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СУБСИДИЙ,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включая инвестиции</a:t>
                      </a:r>
                    </a:p>
                  </a:txBody>
                  <a:tcPr marL="89663" marR="89663" marT="46957" marB="46957" anchor="ctr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13 801</a:t>
                      </a:r>
                    </a:p>
                  </a:txBody>
                  <a:tcPr marL="90129" marR="72000" marT="45452" marB="45452" anchor="ctr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10 740</a:t>
                      </a:r>
                    </a:p>
                  </a:txBody>
                  <a:tcPr marL="90129" marR="72000" marT="45452" marB="45452" anchor="ctr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- 3 061</a:t>
                      </a:r>
                    </a:p>
                  </a:txBody>
                  <a:tcPr marL="90129" marR="72000" marT="45452" marB="45452" anchor="ctr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12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т. ч.  за счет собственных средств областного бюджета</a:t>
                      </a:r>
                    </a:p>
                  </a:txBody>
                  <a:tcPr marL="89663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6 875</a:t>
                      </a:r>
                    </a:p>
                  </a:txBody>
                  <a:tcPr marL="36000" marR="36000" marT="0" marB="0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6 970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+ 95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998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общего объема 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субсидий: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на организацию бесплатного горячего питания школьников</a:t>
                      </a:r>
                    </a:p>
                  </a:txBody>
                  <a:tcPr marL="89663" marR="89663" marT="46957" marB="46957" anchor="ctr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657</a:t>
                      </a:r>
                    </a:p>
                  </a:txBody>
                  <a:tcPr marL="90129" marR="72000" marT="45452" marB="45452" anchor="b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687</a:t>
                      </a:r>
                    </a:p>
                  </a:txBody>
                  <a:tcPr marL="90129" marR="72000" marT="45452" marB="45452" anchor="b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+ 30</a:t>
                      </a:r>
                    </a:p>
                  </a:txBody>
                  <a:tcPr marL="90129" marR="72000" marT="45452" marB="45452" anchor="b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94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</a:t>
                      </a:r>
                      <a:r>
                        <a:rPr kumimoji="0" lang="ru-RU" sz="1600" b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кап.ремонт</a:t>
                      </a:r>
                      <a:r>
                        <a:rPr kumimoji="0" lang="ru-RU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укрепление базы </a:t>
                      </a:r>
                      <a:r>
                        <a:rPr kumimoji="0" lang="ru-RU" sz="1600" b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образоват</a:t>
                      </a:r>
                      <a:r>
                        <a:rPr kumimoji="0" lang="ru-RU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организаций</a:t>
                      </a: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239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151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- 88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06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переселение из аварийного жилого фонда </a:t>
                      </a:r>
                      <a:endParaRPr kumimoji="0" lang="ru-RU" sz="16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1 993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1 209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-784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разработку проектно-сметной документации                              по проекту «Чистая вода» </a:t>
                      </a:r>
                      <a:r>
                        <a:rPr kumimoji="0" lang="ru-RU" sz="16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(областной бюджет)</a:t>
                      </a: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- 41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</a:t>
                      </a:r>
                      <a:r>
                        <a:rPr kumimoji="0" lang="ru-RU" sz="1600" b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софинансирование</a:t>
                      </a:r>
                      <a:r>
                        <a:rPr kumimoji="0" lang="ru-RU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замены лифтов </a:t>
                      </a:r>
                      <a:r>
                        <a:rPr kumimoji="0" lang="ru-RU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(новое)</a:t>
                      </a: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51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+ 51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25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</a:t>
                      </a:r>
                      <a:r>
                        <a:rPr kumimoji="0" lang="ru-RU" sz="1600" b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софинансирование</a:t>
                      </a:r>
                      <a:r>
                        <a:rPr kumimoji="0" lang="ru-RU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дорожной деятельности                                   </a:t>
                      </a:r>
                      <a:r>
                        <a:rPr kumimoji="0" lang="ru-RU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(% от транспортного налога)</a:t>
                      </a: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371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376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+ 5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25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организацию транспортного обслуживания автомобильным транспортом </a:t>
                      </a:r>
                      <a:r>
                        <a:rPr kumimoji="0" lang="ru-RU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(новое)</a:t>
                      </a: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+ 100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60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ремонт дорог </a:t>
                      </a:r>
                      <a:r>
                        <a:rPr kumimoji="0" lang="ru-RU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(на конкурсной основе)</a:t>
                      </a: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211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150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- 61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48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мероприятия в сфере культуры, на ремонт и оснащение учреждений культуры</a:t>
                      </a: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248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+ 123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Номер слайда 9"/>
          <p:cNvSpPr txBox="1">
            <a:spLocks/>
          </p:cNvSpPr>
          <p:nvPr/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EE5C9-CD71-4368-B7D6-7B48A21416D4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931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-207264" y="140786"/>
            <a:ext cx="9144000" cy="48125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Иные целевые межбюджетные трансферты (МБТ) 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бюджетам муниципальных образований, млн. рублей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4392" name="Group 7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4195954255"/>
              </p:ext>
            </p:extLst>
          </p:nvPr>
        </p:nvGraphicFramePr>
        <p:xfrm>
          <a:off x="295775" y="796994"/>
          <a:ext cx="8640961" cy="607706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860401"/>
                <a:gridCol w="936104"/>
                <a:gridCol w="831721"/>
                <a:gridCol w="1012735"/>
              </a:tblGrid>
              <a:tr h="68026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63" marR="89663" marT="46957" marB="46957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г.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(план) </a:t>
                      </a:r>
                    </a:p>
                  </a:txBody>
                  <a:tcPr marL="36000" marR="36000" marT="36000" marB="36000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(проект к 1 чт.)</a:t>
                      </a:r>
                    </a:p>
                  </a:txBody>
                  <a:tcPr marL="36000" marR="36000" marT="36000" marB="36000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Сравнение </a:t>
                      </a: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(2022 г. -</a:t>
                      </a:r>
                      <a:b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г.)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7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ИНЫХ ЦЕЛЕВЫХ МБТ</a:t>
                      </a:r>
                    </a:p>
                  </a:txBody>
                  <a:tcPr marL="89663" marR="89663" marT="46957" marB="46957" anchor="ctr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3 096</a:t>
                      </a:r>
                    </a:p>
                  </a:txBody>
                  <a:tcPr marL="90129" marR="72000" marT="45452" marB="45452" anchor="ctr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2 336</a:t>
                      </a:r>
                    </a:p>
                  </a:txBody>
                  <a:tcPr marL="90129" marR="72000" marT="45452" marB="45452" anchor="ctr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- 761</a:t>
                      </a:r>
                    </a:p>
                  </a:txBody>
                  <a:tcPr marL="90129" marR="72000" marT="45452" marB="45452" anchor="ctr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19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в т. ч.  за счет собственных средств областного бюджета</a:t>
                      </a:r>
                    </a:p>
                  </a:txBody>
                  <a:tcPr marL="89663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1 101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1 382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+ 281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404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общего объема 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иных целевых МБТ: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на обеспечение дорожной деятельности в рамках нацпроекта «Безопасные качественные дороги»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400" b="0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фед</a:t>
                      </a:r>
                      <a:r>
                        <a:rPr kumimoji="0" lang="ru-RU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.+обл.)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63" marR="89663" marT="46957" marB="46957" anchor="ctr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710</a:t>
                      </a:r>
                    </a:p>
                  </a:txBody>
                  <a:tcPr marL="90129" marR="72000" marT="45452" marB="45452" anchor="b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710</a:t>
                      </a:r>
                    </a:p>
                  </a:txBody>
                  <a:tcPr marL="90129" marR="72000" marT="45452" marB="45452" anchor="b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0129" marR="72000" marT="45452" marB="45452" anchor="b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80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финансовое обеспечение дорожной деятельности </a:t>
                      </a:r>
                      <a:r>
                        <a:rPr kumimoji="0" lang="ru-RU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400" b="0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фед</a:t>
                      </a:r>
                      <a:r>
                        <a:rPr kumimoji="0" lang="ru-RU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.+обл.)</a:t>
                      </a: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1 192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800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- 392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80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организацию транспортного обслуживания водным транспортом</a:t>
                      </a:r>
                      <a:endParaRPr kumimoji="0" lang="ru-RU" sz="14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+ 11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80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капитальный ремонт школ</a:t>
                      </a: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190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150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- 40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80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капитальный ремонт организаций дополнительного образования</a:t>
                      </a: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+ 7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5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пожарную безопасность и антитеррористическую защищенность образовательных организаций</a:t>
                      </a: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+ 40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5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мероприятия по соц.-эконом. развитию муниципальных округов (включая  развитие инициативного бюджетирования)</a:t>
                      </a: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169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+ 121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7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за достижение показателей деятельности органов местного самоуправления</a:t>
                      </a: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+ 8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Номер слайда 9"/>
          <p:cNvSpPr txBox="1">
            <a:spLocks/>
          </p:cNvSpPr>
          <p:nvPr/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EE5C9-CD71-4368-B7D6-7B48A21416D4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468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20"/>
          <p:cNvGraphicFramePr>
            <a:graphicFrameLocks noGrp="1"/>
          </p:cNvGraphicFramePr>
          <p:nvPr>
            <p:ph idx="1"/>
            <p:extLst/>
          </p:nvPr>
        </p:nvGraphicFramePr>
        <p:xfrm>
          <a:off x="297532" y="680211"/>
          <a:ext cx="8258204" cy="4716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/>
          <p:cNvSpPr txBox="1">
            <a:spLocks noGrp="1"/>
          </p:cNvSpPr>
          <p:nvPr>
            <p:ph type="title"/>
          </p:nvPr>
        </p:nvSpPr>
        <p:spPr>
          <a:xfrm>
            <a:off x="363664" y="407002"/>
            <a:ext cx="8229600" cy="35719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1. Областная адресная инвестиционная программа на 2022 год 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60005" y="781148"/>
            <a:ext cx="2928750" cy="64294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52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объекта                    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394037" y="659538"/>
            <a:ext cx="4668845" cy="83190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ОАИП, всего -7 442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рублей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них межбюджетные трансферты      местным бюджетам –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2 796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/>
          </p:nvPr>
        </p:nvGraphicFramePr>
        <p:xfrm>
          <a:off x="4644008" y="3429000"/>
          <a:ext cx="4150422" cy="748513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140862"/>
                <a:gridCol w="1009560"/>
              </a:tblGrid>
              <a:tr h="37767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4 785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областного бюджета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2 657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97133" y="3132839"/>
            <a:ext cx="12337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>
                <a:solidFill>
                  <a:schemeClr val="tx1"/>
                </a:solidFill>
              </a:rPr>
              <a:pPr/>
              <a:t>14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-209614" y="5396685"/>
            <a:ext cx="8984245" cy="500829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 Адресная программа «Переселение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аварийного жилищного фонда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 – 2025 годы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/>
          </p:nvPr>
        </p:nvGraphicFramePr>
        <p:xfrm>
          <a:off x="4624209" y="5964153"/>
          <a:ext cx="4150422" cy="70612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140862"/>
                <a:gridCol w="1009560"/>
              </a:tblGrid>
              <a:tr h="21602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Фонда ЖКХ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6 025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областного бюджета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123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Скругленный прямоугольник 11"/>
          <p:cNvSpPr/>
          <p:nvPr/>
        </p:nvSpPr>
        <p:spPr>
          <a:xfrm>
            <a:off x="755576" y="6048134"/>
            <a:ext cx="2969120" cy="52787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6 148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19546" y="5632018"/>
            <a:ext cx="12337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330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323527" y="1484783"/>
          <a:ext cx="8568952" cy="3845938"/>
        </p:xfrm>
        <a:graphic>
          <a:graphicData uri="http://schemas.openxmlformats.org/drawingml/2006/table">
            <a:tbl>
              <a:tblPr/>
              <a:tblGrid>
                <a:gridCol w="371678"/>
                <a:gridCol w="3452483"/>
                <a:gridCol w="778995"/>
                <a:gridCol w="991449"/>
                <a:gridCol w="991449"/>
                <a:gridCol w="991449"/>
                <a:gridCol w="991449"/>
              </a:tblGrid>
              <a:tr h="76568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№ </a:t>
                      </a:r>
                      <a:r>
                        <a:rPr lang="ru-RU" sz="1400" b="0" i="0" u="none" strike="noStrike" dirty="0" err="1">
                          <a:solidFill>
                            <a:schemeClr val="bg1"/>
                          </a:solidFill>
                          <a:latin typeface="Times New Roman"/>
                        </a:rPr>
                        <a:t>п</a:t>
                      </a:r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/</a:t>
                      </a:r>
                      <a:r>
                        <a:rPr lang="ru-RU" sz="1400" b="0" i="0" u="none" strike="noStrike" dirty="0" err="1">
                          <a:solidFill>
                            <a:schemeClr val="bg1"/>
                          </a:solidFill>
                          <a:latin typeface="Times New Roman"/>
                        </a:rPr>
                        <a:t>п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 fontAlgn="ctr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Наименование </a:t>
                      </a:r>
                      <a:endParaRPr lang="ru-RU" sz="1400" b="0" i="0" u="none" strike="noStrike" dirty="0" smtClean="0">
                        <a:solidFill>
                          <a:schemeClr val="bg1"/>
                        </a:solidFill>
                        <a:latin typeface="Times New Roman"/>
                      </a:endParaRPr>
                    </a:p>
                    <a:p>
                      <a:pPr marL="0" indent="0"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инфраструктурного </a:t>
                      </a:r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проекта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Объем инфраструктурного бюджетного кредита (ИБК)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Процентные платежи </a:t>
                      </a:r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                  за </a:t>
                      </a:r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2022 - 2038 </a:t>
                      </a:r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гг.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Итого </a:t>
                      </a:r>
                      <a:endParaRPr lang="ru-RU" sz="1400" b="0" i="0" u="none" strike="noStrike" dirty="0" smtClean="0">
                        <a:solidFill>
                          <a:schemeClr val="bg1"/>
                        </a:solidFill>
                        <a:latin typeface="Times New Roman"/>
                      </a:endParaRP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расходы 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на погашение и </a:t>
                      </a:r>
                      <a:r>
                        <a:rPr lang="ru-RU" sz="1400" b="0" i="0" u="none" strike="noStrike" dirty="0" err="1" smtClean="0">
                          <a:solidFill>
                            <a:schemeClr val="bg1"/>
                          </a:solidFill>
                          <a:latin typeface="Times New Roman"/>
                        </a:rPr>
                        <a:t>обслужива-ние</a:t>
                      </a:r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ИБК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5016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2022 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2023 год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74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88900" indent="0" algn="l" fontAlgn="ctr">
                        <a:tabLst>
                          <a:tab pos="1882775" algn="l"/>
                          <a:tab pos="1971675" algn="l"/>
                        </a:tabLs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Строительство автодорог в рамках комплексной застройки квартала 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88900" indent="0" algn="l" fontAlgn="ctr">
                        <a:tabLst>
                          <a:tab pos="1882775" algn="l"/>
                          <a:tab pos="1971675" algn="l"/>
                        </a:tabLst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152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г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 Архангельске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algn="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860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algn="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035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580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algn="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615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432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Строительство автодорог в рамках комплексной застройки квартала 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88900" indent="0"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85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г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 Северодвинске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546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algn="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573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737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55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406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r" fontAlgn="ctr"/>
                      <a:r>
                        <a:rPr lang="ru-RU" sz="1800" b="1" i="0" u="sng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800" b="1" i="0" u="sng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608</a:t>
                      </a:r>
                      <a:endParaRPr lang="ru-RU" sz="1800" b="1" i="0" u="sng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743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r" fontAlgn="ctr"/>
                      <a:r>
                        <a:rPr lang="ru-RU" sz="1800" b="1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1800" b="1" i="0" u="sng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352</a:t>
                      </a:r>
                      <a:endParaRPr lang="ru-RU" sz="1800" b="1" i="0" u="sng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7504" y="188640"/>
            <a:ext cx="878497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Расходы за счет бюджетного кредита  из федерального бюджета 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lang="ru-RU" sz="20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2022 - 2023 годах на 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финансовое обеспечение реализации инфраструктурных проектов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4408" y="0"/>
            <a:ext cx="762000" cy="365760"/>
          </a:xfrm>
        </p:spPr>
        <p:txBody>
          <a:bodyPr/>
          <a:lstStyle/>
          <a:p>
            <a:fld id="{6A92713B-F09B-4015-8520-55AF9AE3EE9B}" type="slidenum">
              <a:rPr lang="ru-RU" smtClean="0">
                <a:solidFill>
                  <a:schemeClr val="tx1"/>
                </a:solidFill>
              </a:rPr>
              <a:pPr/>
              <a:t>15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510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8032"/>
            <a:ext cx="9144000" cy="48125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Особенности  межбюджетных трансфертов из областного бюджета                              в связи с образованием муниципальных округов (на 2022 год)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9"/>
          <p:cNvSpPr txBox="1">
            <a:spLocks/>
          </p:cNvSpPr>
          <p:nvPr/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EE5C9-CD71-4368-B7D6-7B48A21416D4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ru-RU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408540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36071883"/>
              </p:ext>
            </p:extLst>
          </p:nvPr>
        </p:nvGraphicFramePr>
        <p:xfrm>
          <a:off x="179512" y="980728"/>
          <a:ext cx="8757224" cy="5699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84776"/>
                <a:gridCol w="1772448"/>
              </a:tblGrid>
              <a:tr h="57606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Реализация мероприятий  по социально-экономическому развитию 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муниципальных округов + поддержка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развития инициативного бюджетирования    </a:t>
                      </a:r>
                      <a:r>
                        <a:rPr lang="ru-RU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(иной МБТ)………………..……………………………....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R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169 млн. рублей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0008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Меры социальной поддержки отдельным категориям лиц, замещавшим   муниципальные должности, в связи с досрочным прекращением полномочий </a:t>
                      </a:r>
                      <a:r>
                        <a:rPr lang="ru-RU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(субвенция)…………………………………..…</a:t>
                      </a:r>
                      <a:endParaRPr lang="ru-RU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R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9 млн. рублей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2178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Софинансирование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выплаты выходного пособия  и сохранение среднемесячного заработка на период трудоустройства в связи                          с ликвидацией органов  местного самоуправления  </a:t>
                      </a:r>
                      <a:r>
                        <a:rPr lang="ru-RU" i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(субсидия)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</a:t>
                      </a:r>
                      <a:r>
                        <a:rPr lang="ru-RU" i="1" u="non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</a:t>
                      </a:r>
                      <a:endParaRPr lang="ru-RU" i="1" u="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R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32 млн. рублей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5456">
                <a:tc>
                  <a:txBody>
                    <a:bodyPr/>
                    <a:lstStyle/>
                    <a:p>
                      <a:r>
                        <a:rPr lang="ru-RU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Увеличение с 25 до 40 процентов норматива транспортного                                            налога с физ.</a:t>
                      </a:r>
                      <a:r>
                        <a:rPr lang="ru-RU" i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лиц для расчета </a:t>
                      </a:r>
                      <a:r>
                        <a:rPr lang="ru-RU" i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r>
                        <a:rPr lang="ru-RU" i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 дорожную деятельность …</a:t>
                      </a:r>
                      <a:endParaRPr lang="ru-RU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R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14 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млн.рублей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029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Компенсация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выпадающих доходов от замены дотаций поселения на дополнительный норматив НДФЛ 1,5 % </a:t>
                      </a:r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(в части субсидии                       на </a:t>
                      </a:r>
                      <a:r>
                        <a:rPr kumimoji="0" lang="ru-RU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софинансирование</a:t>
                      </a:r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вопросов местного значения).……………... </a:t>
                      </a:r>
                      <a:endParaRPr lang="ru-RU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R="0"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1 млн. рублей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02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Учет повышающего коэффициента 1,2: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расчете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 на содержание органов местного самоуправления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(ОМСУ) для расчета норматива расходов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содержание (ОМСУ);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при расчете фонда оплаты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труда  работников ОМСУ для учета в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субсидии на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софинансирование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вопросов местного значения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R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R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6792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133072" y="180558"/>
            <a:ext cx="9286908" cy="500069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Динамика налоговых и неналоговых доходов областного  бюджета                         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(исходя из показателей прогноза СЭР Архангельской области и Ненецкого АО)</a:t>
            </a:r>
          </a:p>
        </p:txBody>
      </p:sp>
      <p:graphicFrame>
        <p:nvGraphicFramePr>
          <p:cNvPr id="29898" name="Group 202"/>
          <p:cNvGraphicFramePr>
            <a:graphicFrameLocks noGrp="1"/>
          </p:cNvGraphicFramePr>
          <p:nvPr>
            <p:extLst/>
          </p:nvPr>
        </p:nvGraphicFramePr>
        <p:xfrm>
          <a:off x="142845" y="680630"/>
          <a:ext cx="8715436" cy="6129454"/>
        </p:xfrm>
        <a:graphic>
          <a:graphicData uri="http://schemas.openxmlformats.org/drawingml/2006/table">
            <a:tbl>
              <a:tblPr/>
              <a:tblGrid>
                <a:gridCol w="2558630"/>
                <a:gridCol w="1438477"/>
                <a:gridCol w="1152128"/>
                <a:gridCol w="1152128"/>
                <a:gridCol w="1224136"/>
                <a:gridCol w="1189937"/>
              </a:tblGrid>
              <a:tr h="347091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50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оценка,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прогноз,</a:t>
                      </a:r>
                      <a:b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 оценки 2021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1455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процентов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86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прибыль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24 622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26 720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2 098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3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+ 8,5 %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86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НДФЛ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21 637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22 300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23 434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1 134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3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+ 5,1 %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22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8 403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8 345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8 433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+ 1,1 %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83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3 423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3 423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4 737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1 314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+ 38,3 %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4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имущество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9 315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8 629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8 722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93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3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+ 1,1 %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643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за пользование природными ресурсами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3 009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3 009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+ 2,0 %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49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налоги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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- 5,4 %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86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2 005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2 233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-428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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3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- 19,2 %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62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налоговые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неналоговые доходы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70 933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72 691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77 046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4 355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+ 6,0 %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14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 Дорожный фонд АО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8 393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8 394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8 225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-169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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-2,0 %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55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Справочно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                и неналоговые доходы без Дорожного фонда АО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62 540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64 297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68 821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4 524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+7,0 %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313" name="Rectangle 84"/>
          <p:cNvSpPr>
            <a:spLocks noChangeArrowheads="1"/>
          </p:cNvSpPr>
          <p:nvPr/>
        </p:nvSpPr>
        <p:spPr bwMode="auto">
          <a:xfrm flipV="1">
            <a:off x="323850" y="6811965"/>
            <a:ext cx="8820150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sz="1200" b="1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9314" name="Rectangle 2"/>
          <p:cNvSpPr>
            <a:spLocks noChangeArrowheads="1"/>
          </p:cNvSpPr>
          <p:nvPr/>
        </p:nvSpPr>
        <p:spPr bwMode="auto">
          <a:xfrm rot="10800000" flipV="1">
            <a:off x="251521" y="6309322"/>
            <a:ext cx="84296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>
                <a:solidFill>
                  <a:schemeClr val="tx2"/>
                </a:solidFill>
                <a:latin typeface="Trebuchet MS" pitchFamily="34" charset="0"/>
              </a:rPr>
              <a:t> </a:t>
            </a:r>
            <a:endParaRPr lang="ru-RU" b="1">
              <a:solidFill>
                <a:schemeClr val="tx2"/>
              </a:solidFill>
            </a:endParaRPr>
          </a:p>
          <a:p>
            <a:endParaRPr lang="ru-RU" sz="160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49719" y="0"/>
            <a:ext cx="462854" cy="476250"/>
          </a:xfrm>
        </p:spPr>
        <p:txBody>
          <a:bodyPr/>
          <a:lstStyle/>
          <a:p>
            <a:pPr>
              <a:defRPr/>
            </a:pPr>
            <a:fld id="{A2D12270-39D4-466B-96B2-8519A14626EB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2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886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>
                <a:solidFill>
                  <a:schemeClr val="tx1"/>
                </a:solidFill>
              </a:rPr>
              <a:pPr/>
              <a:t>3</a:t>
            </a:fld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58183825"/>
              </p:ext>
            </p:extLst>
          </p:nvPr>
        </p:nvGraphicFramePr>
        <p:xfrm>
          <a:off x="179510" y="836711"/>
          <a:ext cx="8773122" cy="4576204"/>
        </p:xfrm>
        <a:graphic>
          <a:graphicData uri="http://schemas.openxmlformats.org/drawingml/2006/table">
            <a:tbl>
              <a:tblPr/>
              <a:tblGrid>
                <a:gridCol w="4392490"/>
                <a:gridCol w="1224136"/>
                <a:gridCol w="1152128"/>
                <a:gridCol w="1152128"/>
                <a:gridCol w="852240"/>
              </a:tblGrid>
              <a:tr h="627847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межбюджетных трансфертов</a:t>
                      </a:r>
                      <a:endParaRPr lang="ru-RU" sz="15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 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(уточненный план)</a:t>
                      </a:r>
                    </a:p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</a:p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(проект),</a:t>
                      </a:r>
                    </a:p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 2022 г. -2021 г., млн. рублей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Темп  прироста 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2022/2021</a:t>
                      </a:r>
                    </a:p>
                  </a:txBody>
                  <a:tcPr marL="36000" marR="36000" marT="36000" marB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84241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70 933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77 046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216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+ 6 113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+ 9 %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9365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Безвозмездные поступления, всего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41 845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35 812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216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- 6 033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- 14 %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7376">
                <a:tc>
                  <a:txBody>
                    <a:bodyPr/>
                    <a:lstStyle/>
                    <a:p>
                      <a:r>
                        <a:rPr lang="ru-RU" sz="1200" i="1" dirty="0" smtClean="0"/>
                        <a:t>из них:</a:t>
                      </a:r>
                      <a:endParaRPr lang="ru-RU" sz="1200" i="1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5519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дотации на выравнивание бюджетной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обеспеченности и на повышение оплаты труда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11 341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11 485 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44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+ 144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+ 1 %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7812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субсидии, субвенции и иные целевые межбюджетные трансферты из </a:t>
                      </a:r>
                      <a:r>
                        <a:rPr kumimoji="0" lang="ru-RU" sz="16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фед.бюджета</a:t>
                      </a: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1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24 490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18 151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44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r" fontAlgn="ctr">
                        <a:buFontTx/>
                        <a:buChar char="-"/>
                      </a:pP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6 339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- 26 %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8096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поступления от Фонда ЖКХ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1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2 965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6 025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4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+ 3 060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рост        в 2 раза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0673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поступления от организаций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1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1 233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4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- 1 083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снижение в 8 раз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0673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ВСЕГО ДОХОДОВ</a:t>
                      </a:r>
                      <a:endParaRPr kumimoji="0" lang="ru-RU" sz="18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1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112 778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112 858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+ 80</a:t>
                      </a:r>
                      <a:endParaRPr lang="ru-RU" sz="20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368032"/>
            <a:ext cx="8820472" cy="428628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Доходы  областного бюджета 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2786" y="5301208"/>
            <a:ext cx="85817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к 1 чт. проекта федерального бюджета, предварительные  соглашения </a:t>
            </a: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 2 чт. проекта областного бюджета  доходы от федерального бюджета будут увеличены на 4 567 млн. рублей</a:t>
            </a:r>
            <a:endParaRPr lang="ru-RU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293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71022" y="6093296"/>
            <a:ext cx="8449450" cy="44901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71022" y="386108"/>
            <a:ext cx="8229600" cy="107157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Структура расходов областного бюджета 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(по источникам финансирования), млн. рублей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7" name="Содержимое 3"/>
          <p:cNvGraphicFramePr>
            <a:graphicFrameLocks/>
          </p:cNvGraphicFramePr>
          <p:nvPr>
            <p:extLst/>
          </p:nvPr>
        </p:nvGraphicFramePr>
        <p:xfrm>
          <a:off x="263686" y="1250387"/>
          <a:ext cx="7963818" cy="5025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>
                <a:solidFill>
                  <a:schemeClr val="tx1"/>
                </a:solidFill>
              </a:rPr>
              <a:pPr/>
              <a:t>4</a:t>
            </a:fld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004048" y="1811677"/>
            <a:ext cx="1152128" cy="361413"/>
          </a:xfrm>
          <a:prstGeom prst="straightConnector1">
            <a:avLst/>
          </a:prstGeom>
          <a:ln w="57150">
            <a:solidFill>
              <a:schemeClr val="accent2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305110" y="2252180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+ 7 %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5616" y="3620425"/>
            <a:ext cx="1242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бластные средства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28184" y="2972039"/>
            <a:ext cx="1242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бластные средства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37058" y="1897844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- 21 %</a:t>
            </a:r>
            <a:endParaRPr lang="ru-RU" sz="2000" b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3456" y="6142204"/>
            <a:ext cx="8453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сформированы с дефицитом: 2021 год –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11,5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%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2022 год –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10,2 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61834" y="3250689"/>
            <a:ext cx="1242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бластные средства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831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74281" y="0"/>
            <a:ext cx="1014222" cy="365760"/>
          </a:xfrm>
        </p:spPr>
        <p:txBody>
          <a:bodyPr/>
          <a:lstStyle/>
          <a:p>
            <a:fld id="{6A92713B-F09B-4015-8520-55AF9AE3EE9B}" type="slidenum">
              <a:rPr lang="ru-RU" smtClean="0">
                <a:solidFill>
                  <a:schemeClr val="tx1"/>
                </a:solidFill>
              </a:rPr>
              <a:pPr/>
              <a:t>5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79512" y="548680"/>
            <a:ext cx="8784976" cy="10229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Информация о дополнительной потребности на 2022 год на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повышение заработной платы работников бюджетной сферы Архангельской области –                      </a:t>
            </a:r>
            <a:r>
              <a:rPr kumimoji="0" lang="ru-RU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прирост к  2021 году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млн. рублей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0" name="Содержимое 3"/>
          <p:cNvGraphicFramePr>
            <a:graphicFrameLocks/>
          </p:cNvGraphicFramePr>
          <p:nvPr>
            <p:extLst/>
          </p:nvPr>
        </p:nvGraphicFramePr>
        <p:xfrm>
          <a:off x="2699792" y="1628800"/>
          <a:ext cx="626469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4016" y="1844824"/>
          <a:ext cx="2483768" cy="16276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84"/>
                <a:gridCol w="1399584"/>
              </a:tblGrid>
              <a:tr h="329179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МРОТ, рублей/мес.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01.01.2019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11 280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305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01.01.2020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12 130 (+ 7,5%)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01.01.2021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12 792 (+ 5,5%)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01.01.2022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13 617 (+ 6,4%)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4016" y="3933056"/>
          <a:ext cx="2483768" cy="2468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84"/>
                <a:gridCol w="1399584"/>
              </a:tblGrid>
              <a:tr h="36576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Заработная плата «указных» категорий, рублей/мес.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45 181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48 434 (+ 7,2%)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51 631 (+ 6,6%)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55 090 (+ 6,7%)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58 726 (+ 6,6%)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2529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>
                <a:solidFill>
                  <a:schemeClr val="tx1"/>
                </a:solidFill>
              </a:rPr>
              <a:pPr/>
              <a:t>6</a:t>
            </a:fld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01271" y="35024"/>
            <a:ext cx="8280920" cy="4286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Общие параметры областного бюджета на 2021 - 2022 годы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98778470"/>
              </p:ext>
            </p:extLst>
          </p:nvPr>
        </p:nvGraphicFramePr>
        <p:xfrm>
          <a:off x="107504" y="368032"/>
          <a:ext cx="8568952" cy="6204684"/>
        </p:xfrm>
        <a:graphic>
          <a:graphicData uri="http://schemas.openxmlformats.org/drawingml/2006/table">
            <a:tbl>
              <a:tblPr/>
              <a:tblGrid>
                <a:gridCol w="4464496"/>
                <a:gridCol w="1080120"/>
                <a:gridCol w="1152128"/>
                <a:gridCol w="936104"/>
                <a:gridCol w="936104"/>
              </a:tblGrid>
              <a:tr h="460899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             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(уточненный план),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(проект), млн. рублей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Прирост(+)/снижение(-) к  </a:t>
                      </a:r>
                      <a:r>
                        <a:rPr lang="ru-RU" sz="12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плану 2021г.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398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</a:t>
                      </a:r>
                      <a:r>
                        <a:rPr lang="ru-RU" sz="1200" b="1" i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endParaRPr lang="ru-RU" sz="1200" b="1" i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 b="1" i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24243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ДОХОДЫ, ВСЕГО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112 778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112 858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+ 80</a:t>
                      </a:r>
                      <a:endParaRPr lang="ru-RU" sz="16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22326">
                <a:tc>
                  <a:txBody>
                    <a:bodyPr/>
                    <a:lstStyle/>
                    <a:p>
                      <a:pPr marL="108000" algn="l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70 933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046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+ 6 113</a:t>
                      </a:r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+ 10 %</a:t>
                      </a:r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225">
                <a:tc>
                  <a:txBody>
                    <a:bodyPr/>
                    <a:lstStyle/>
                    <a:p>
                      <a:pPr marL="108000" algn="l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41 845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812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- 6 033</a:t>
                      </a:r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- 14 %</a:t>
                      </a:r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46580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РАСХОДЫ, ВСЕГО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120 921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120 754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6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- 167</a:t>
                      </a:r>
                      <a:endParaRPr lang="ru-RU" sz="16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67346">
                <a:tc>
                  <a:txBody>
                    <a:bodyPr/>
                    <a:lstStyle/>
                    <a:p>
                      <a:pPr algn="r">
                        <a:lnSpc>
                          <a:spcPts val="1720"/>
                        </a:lnSpc>
                      </a:pPr>
                      <a:r>
                        <a:rPr lang="ru-RU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400" b="0" i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lang="ru-RU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4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 счет инфраструктурных бюджетных кредитов </a:t>
                      </a:r>
                      <a:endParaRPr lang="ru-RU" sz="1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20"/>
                        </a:lnSpc>
                      </a:pPr>
                      <a:endParaRPr lang="ru-RU" sz="16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20"/>
                        </a:lnSpc>
                      </a:pPr>
                      <a:r>
                        <a:rPr lang="ru-RU" sz="16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endParaRPr lang="ru-RU" sz="16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20"/>
                        </a:lnSpc>
                      </a:pPr>
                      <a:r>
                        <a:rPr lang="ru-RU" sz="16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+ 202</a:t>
                      </a:r>
                      <a:endParaRPr lang="ru-RU" sz="16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0"/>
                        </a:lnSpc>
                      </a:pPr>
                      <a:endParaRPr lang="ru-RU" sz="16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543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 (-)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- 8 143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- 7 896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+ 247</a:t>
                      </a:r>
                      <a:endParaRPr lang="ru-RU" sz="16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1666"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% дефицита (-)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- 11,5 %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- 10,2 %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+ 1,3 </a:t>
                      </a:r>
                      <a:r>
                        <a:rPr lang="ru-RU" sz="1400" i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п.п</a:t>
                      </a:r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1617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ИСТОЧНИКИ ФИНАНСИРОВАНИЯ ДЕФИЦИТА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8 143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7 896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-247</a:t>
                      </a:r>
                      <a:endParaRPr lang="ru-RU" sz="16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76434">
                <a:tc>
                  <a:txBody>
                    <a:bodyPr/>
                    <a:lstStyle/>
                    <a:p>
                      <a:pPr marL="108000" algn="l">
                        <a:lnSpc>
                          <a:spcPts val="15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сальдо по привлечению/погашению </a:t>
                      </a:r>
                      <a:b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бюджетных кредитов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9 105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Char char="-"/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625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- 9 730</a:t>
                      </a:r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i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6467">
                <a:tc>
                  <a:txBody>
                    <a:bodyPr/>
                    <a:lstStyle/>
                    <a:p>
                      <a:pPr marL="108000" algn="l">
                        <a:lnSpc>
                          <a:spcPts val="15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сальдо по привлечению/погашению кредитов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кредитных организаций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- 3 578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8 521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+ 12 099</a:t>
                      </a:r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2326">
                <a:tc>
                  <a:txBody>
                    <a:bodyPr/>
                    <a:lstStyle/>
                    <a:p>
                      <a:pPr marL="108000" algn="l">
                        <a:lnSpc>
                          <a:spcPts val="16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продажа акций и изменение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остатков средств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2 616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- 2 616</a:t>
                      </a:r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2783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ГОСУДАРСТВЕННЫЙ ДОЛГ 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 конец периода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48 199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56 095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+ 7 896</a:t>
                      </a:r>
                      <a:endParaRPr lang="ru-RU" sz="16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+ 16 %</a:t>
                      </a:r>
                      <a:endParaRPr lang="ru-RU" sz="16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1666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государственного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долга (%)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68 %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73 %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+ 5 п.п.</a:t>
                      </a:r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0469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>
                <a:solidFill>
                  <a:schemeClr val="tx1"/>
                </a:solidFill>
              </a:rPr>
              <a:pPr/>
              <a:t>7</a:t>
            </a:fld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70982378"/>
              </p:ext>
            </p:extLst>
          </p:nvPr>
        </p:nvGraphicFramePr>
        <p:xfrm>
          <a:off x="214281" y="1268760"/>
          <a:ext cx="8501123" cy="6152895"/>
        </p:xfrm>
        <a:graphic>
          <a:graphicData uri="http://schemas.openxmlformats.org/drawingml/2006/table">
            <a:tbl>
              <a:tblPr/>
              <a:tblGrid>
                <a:gridCol w="4484697"/>
                <a:gridCol w="1358528"/>
                <a:gridCol w="1226130"/>
                <a:gridCol w="1431768"/>
              </a:tblGrid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 01.11.2020,               млн. руб.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 01.11.202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млн. руб.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Темп прироста, % 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65570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ДОХОДЫ, ВСЕГО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38 594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42 575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+ 10 %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01040">
                <a:tc>
                  <a:txBody>
                    <a:bodyPr/>
                    <a:lstStyle/>
                    <a:p>
                      <a:pPr marL="108000" algn="l"/>
                      <a:r>
                        <a:rPr lang="ru-RU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11 850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13 079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+ 10 %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l"/>
                      <a:r>
                        <a:rPr lang="ru-RU" sz="20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безвозмездные поступления</a:t>
                      </a:r>
                      <a:endParaRPr lang="ru-RU" sz="20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26 744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29 496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+ 10 %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66518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РАСХОДЫ, ВСЕГО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38 242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42 754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+12 %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3125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 (-), ПРОФИЦИТ (+)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352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- 178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/>
                      <a:endParaRPr lang="ru-RU" sz="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8131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Муниципальный долг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3 338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3 120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- 7 %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04525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Просроченная кредиторская задолженность муниципальных учреждений </a:t>
                      </a: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за счет средств местного бюджета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+ 13 %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153471">
                <a:tc gridSpan="4">
                  <a:txBody>
                    <a:bodyPr/>
                    <a:lstStyle/>
                    <a:p>
                      <a:endParaRPr kumimoji="0" lang="ru-RU" sz="17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14282" y="479956"/>
            <a:ext cx="8501122" cy="42862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Отдельные показатели исполнения  местных бюджетов</a:t>
            </a:r>
          </a:p>
        </p:txBody>
      </p:sp>
    </p:spTree>
    <p:extLst>
      <p:ext uri="{BB962C8B-B14F-4D97-AF65-F5344CB8AC3E}">
        <p14:creationId xmlns:p14="http://schemas.microsoft.com/office/powerpoint/2010/main" xmlns="" val="395614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2844" y="285728"/>
            <a:ext cx="9001156" cy="500069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Динамика налоговых и неналоговых доходов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местных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бюджетов</a:t>
            </a:r>
            <a:endParaRPr lang="ru-RU" sz="1900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9898" name="Group 202"/>
          <p:cNvGraphicFramePr>
            <a:graphicFrameLocks noGrp="1"/>
          </p:cNvGraphicFramePr>
          <p:nvPr>
            <p:extLst/>
          </p:nvPr>
        </p:nvGraphicFramePr>
        <p:xfrm>
          <a:off x="285720" y="1000108"/>
          <a:ext cx="8536462" cy="5484970"/>
        </p:xfrm>
        <a:graphic>
          <a:graphicData uri="http://schemas.openxmlformats.org/drawingml/2006/table">
            <a:tbl>
              <a:tblPr/>
              <a:tblGrid>
                <a:gridCol w="2558630"/>
                <a:gridCol w="1335152"/>
                <a:gridCol w="1142218"/>
                <a:gridCol w="1114237"/>
                <a:gridCol w="1171779"/>
                <a:gridCol w="1214446"/>
              </a:tblGrid>
              <a:tr h="118586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42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(на 01.10.2021 ),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оценка, млн. руб. 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проект, млн. руб.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отклонение 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от оценки 2021 г.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3571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процентов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372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НДФЛ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11 025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11 728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12 398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670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+ 5,7 %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 (нефтепродукты)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41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+10,5 %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93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1 188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104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+ 9,6 %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5441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имущество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15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+ 1,8 %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9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+ 4,0 %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-207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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- 9,6 %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629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налоговые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неналоговые 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15 585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16 404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17 036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632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+ 3,9 %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524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Темпы роста к пред. году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5,7 %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9313" name="Rectangle 84"/>
          <p:cNvSpPr>
            <a:spLocks noChangeArrowheads="1"/>
          </p:cNvSpPr>
          <p:nvPr/>
        </p:nvSpPr>
        <p:spPr bwMode="auto">
          <a:xfrm flipV="1">
            <a:off x="323850" y="6811965"/>
            <a:ext cx="8820150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sz="1200" b="1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9314" name="Rectangle 2"/>
          <p:cNvSpPr>
            <a:spLocks noChangeArrowheads="1"/>
          </p:cNvSpPr>
          <p:nvPr/>
        </p:nvSpPr>
        <p:spPr bwMode="auto">
          <a:xfrm rot="10800000" flipV="1">
            <a:off x="251521" y="6309322"/>
            <a:ext cx="84296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>
                <a:solidFill>
                  <a:schemeClr val="tx2"/>
                </a:solidFill>
                <a:latin typeface="Trebuchet MS" pitchFamily="34" charset="0"/>
              </a:rPr>
              <a:t> </a:t>
            </a:r>
            <a:endParaRPr lang="ru-RU" b="1">
              <a:solidFill>
                <a:schemeClr val="tx2"/>
              </a:solidFill>
            </a:endParaRPr>
          </a:p>
          <a:p>
            <a:endParaRPr lang="ru-RU" sz="1600">
              <a:solidFill>
                <a:schemeClr val="tx2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48264" y="71417"/>
            <a:ext cx="2133600" cy="476250"/>
          </a:xfrm>
        </p:spPr>
        <p:txBody>
          <a:bodyPr/>
          <a:lstStyle/>
          <a:p>
            <a:pPr>
              <a:defRPr/>
            </a:pPr>
            <a:fld id="{A2D12270-39D4-466B-96B2-8519A14626EB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8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261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7036817" y="729735"/>
            <a:ext cx="1998031" cy="5269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>
                <a:solidFill>
                  <a:schemeClr val="tx1"/>
                </a:solidFill>
              </a:rPr>
              <a:pPr/>
              <a:t>9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95536" y="49149"/>
            <a:ext cx="8229600" cy="107157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Структура межбюджетных трансфертов (МБТ)                       муниципальным образованиям 2021-2022 гг., млн. рублей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7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19627732"/>
              </p:ext>
            </p:extLst>
          </p:nvPr>
        </p:nvGraphicFramePr>
        <p:xfrm>
          <a:off x="714348" y="1256722"/>
          <a:ext cx="8106124" cy="5268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987392" y="698929"/>
            <a:ext cx="2096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94 %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объема МБТ-2022г. распределено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55976" y="1078404"/>
            <a:ext cx="9605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37 772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5508104" y="1844824"/>
            <a:ext cx="1296144" cy="216024"/>
          </a:xfrm>
          <a:prstGeom prst="straightConnector1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5508104" y="2852936"/>
            <a:ext cx="1296144" cy="360040"/>
          </a:xfrm>
          <a:prstGeom prst="straightConnector1">
            <a:avLst/>
          </a:prstGeom>
          <a:ln w="444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3490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10410</TotalTime>
  <Words>2108</Words>
  <Application>Microsoft Office PowerPoint</Application>
  <PresentationFormat>Экран (4:3)</PresentationFormat>
  <Paragraphs>603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Городская</vt:lpstr>
      <vt:lpstr>           Координационный Совет представительных органов  муниципальных образований Архангельской области  при Архангельском областном Собрании депутатов    О проекте областного закона «Об областном бюджете на 2022 год  и на плановый период 2023 и 2024 годов</vt:lpstr>
      <vt:lpstr> Динамика налоговых и неналоговых доходов областного  бюджета                          (исходя из показателей прогноза СЭР Архангельской области и Ненецкого АО)</vt:lpstr>
      <vt:lpstr>Доходы  областного бюджета </vt:lpstr>
      <vt:lpstr>Слайд 4</vt:lpstr>
      <vt:lpstr>Слайд 5</vt:lpstr>
      <vt:lpstr>Общие параметры областного бюджета на 2021 - 2022 годы </vt:lpstr>
      <vt:lpstr>Отдельные показатели исполнения  местных бюджетов</vt:lpstr>
      <vt:lpstr> Динамика налоговых и неналоговых доходов местных бюджетов</vt:lpstr>
      <vt:lpstr>Слайд 9</vt:lpstr>
      <vt:lpstr>Отдельные сопоставимые виды нецелевой финансовой поддержки                               муниципальных образований</vt:lpstr>
      <vt:lpstr>Субвенции бюджетам муниципальных образований, млн. рублей</vt:lpstr>
      <vt:lpstr>Субсидии бюджетам муниципальных образований, млн. рублей</vt:lpstr>
      <vt:lpstr>Иные целевые межбюджетные трансферты (МБТ)  бюджетам муниципальных образований, млн. рублей</vt:lpstr>
      <vt:lpstr>1. Областная адресная инвестиционная программа на 2022 год  </vt:lpstr>
      <vt:lpstr>Слайд 15</vt:lpstr>
      <vt:lpstr>Особенности  межбюджетных трансфертов из областного бюджета                              в связи с образованием муниципальных округов (на 2022 год)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Материалы к докладу о проекте областного бюджета на 2014-2016 годы</dc:title>
  <dc:creator>Usacheva</dc:creator>
  <cp:lastModifiedBy>toporischeva</cp:lastModifiedBy>
  <cp:revision>1120</cp:revision>
  <cp:lastPrinted>2021-12-01T06:43:35Z</cp:lastPrinted>
  <dcterms:created xsi:type="dcterms:W3CDTF">2013-10-05T06:58:27Z</dcterms:created>
  <dcterms:modified xsi:type="dcterms:W3CDTF">2021-12-14T14:26:25Z</dcterms:modified>
</cp:coreProperties>
</file>