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14"/>
  </p:notesMasterIdLst>
  <p:sldIdLst>
    <p:sldId id="256" r:id="rId2"/>
    <p:sldId id="281" r:id="rId3"/>
    <p:sldId id="282" r:id="rId4"/>
    <p:sldId id="274" r:id="rId5"/>
    <p:sldId id="283" r:id="rId6"/>
    <p:sldId id="285" r:id="rId7"/>
    <p:sldId id="284" r:id="rId8"/>
    <p:sldId id="257" r:id="rId9"/>
    <p:sldId id="273" r:id="rId10"/>
    <p:sldId id="278" r:id="rId11"/>
    <p:sldId id="275" r:id="rId12"/>
    <p:sldId id="268" r:id="rId13"/>
  </p:sldIdLst>
  <p:sldSz cx="13004800" cy="9753600"/>
  <p:notesSz cx="9928225" cy="6797675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3F313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8" y="-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7826086956521743E-2"/>
          <c:y val="2.4390243902439032E-2"/>
          <c:w val="0.66802621819011943"/>
          <c:h val="0.91480346968824022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Льготный тариф (экономически обоснованный тариф)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35,6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1.01.2021-30.06.2021</c:v>
                </c:pt>
                <c:pt idx="1">
                  <c:v>1.07.2021-31.12.2021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520</c:v>
                </c:pt>
                <c:pt idx="1">
                  <c:v>535.6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Межтарифная разница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1.01.2021-30.06.2021</c:v>
                </c:pt>
                <c:pt idx="1">
                  <c:v>1.07.2021-31.12.2021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0.45</c:v>
                </c:pt>
                <c:pt idx="1">
                  <c:v>127.33</c:v>
                </c:pt>
              </c:numCache>
            </c:numRef>
          </c:val>
        </c:ser>
        <c:overlap val="100"/>
        <c:axId val="87504768"/>
        <c:axId val="87506304"/>
      </c:barChart>
      <c:catAx>
        <c:axId val="875047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506304"/>
        <c:crosses val="autoZero"/>
        <c:auto val="1"/>
        <c:lblAlgn val="ctr"/>
        <c:lblOffset val="100"/>
      </c:catAx>
      <c:valAx>
        <c:axId val="87506304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87504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036107465733445"/>
          <c:y val="1.4126496383074068E-2"/>
          <c:w val="0.27963892534266638"/>
          <c:h val="0.37621855194929993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392" cy="339663"/>
          </a:xfrm>
          <a:prstGeom prst="rect">
            <a:avLst/>
          </a:prstGeom>
        </p:spPr>
        <p:txBody>
          <a:bodyPr vert="horz" lIns="67199" tIns="33600" rIns="67199" bIns="33600" rtlCol="0"/>
          <a:lstStyle>
            <a:lvl1pPr algn="l" defTabSz="671890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409" y="0"/>
            <a:ext cx="4302392" cy="339663"/>
          </a:xfrm>
          <a:prstGeom prst="rect">
            <a:avLst/>
          </a:prstGeom>
        </p:spPr>
        <p:txBody>
          <a:bodyPr vert="horz" lIns="67199" tIns="33600" rIns="67199" bIns="33600" rtlCol="0"/>
          <a:lstStyle>
            <a:lvl1pPr algn="r" defTabSz="671890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4CAC56C7-CC91-43BE-916D-FC92B31C3A4C}" type="datetimeFigureOut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7199" tIns="33600" rIns="67199" bIns="3360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581" y="3228453"/>
            <a:ext cx="7943065" cy="3059175"/>
          </a:xfrm>
          <a:prstGeom prst="rect">
            <a:avLst/>
          </a:prstGeom>
        </p:spPr>
        <p:txBody>
          <a:bodyPr vert="horz" lIns="67199" tIns="33600" rIns="67199" bIns="3360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906"/>
            <a:ext cx="4302392" cy="339663"/>
          </a:xfrm>
          <a:prstGeom prst="rect">
            <a:avLst/>
          </a:prstGeom>
        </p:spPr>
        <p:txBody>
          <a:bodyPr vert="horz" lIns="67199" tIns="33600" rIns="67199" bIns="33600" rtlCol="0" anchor="b"/>
          <a:lstStyle>
            <a:lvl1pPr algn="l" defTabSz="671890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409" y="6456906"/>
            <a:ext cx="4302392" cy="339663"/>
          </a:xfrm>
          <a:prstGeom prst="rect">
            <a:avLst/>
          </a:prstGeom>
        </p:spPr>
        <p:txBody>
          <a:bodyPr vert="horz" lIns="67199" tIns="33600" rIns="67199" bIns="33600" rtlCol="0" anchor="b"/>
          <a:lstStyle>
            <a:lvl1pPr algn="r" defTabSz="671890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ED2A578A-764F-4B0D-951F-7B66ADDBD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650" algn="l" defTabSz="914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778" algn="l" defTabSz="914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909" algn="l" defTabSz="914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F887-39E0-483B-A933-80B09A59AE1B}" type="datetimeFigureOut">
              <a:rPr lang="en-US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11817-B4C2-4930-9971-CE80F9053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408943" y="555421"/>
            <a:ext cx="4161084" cy="11835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25689" y="555421"/>
            <a:ext cx="12266507" cy="11835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A4AF-5AC6-4554-8DC4-18350CC6408A}" type="datetimeFigureOut">
              <a:rPr lang="en-US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6C35A-6376-4DC0-A547-E78993126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3BB497-977D-423C-BDA0-E1CE872DB895}" type="datetimeFigureOut">
              <a:rPr lang="en-US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97C7F6-AF55-41B4-A910-038578E5CBB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5AA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52527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52527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A55511-86DC-41D9-8F3C-CAA8D601BFEF}" type="datetimeFigureOut">
              <a:rPr lang="en-US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0B13C9-723B-4C26-B5F2-25C752ABB9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290" y="626759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290" y="413400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06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1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1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2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3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3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4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05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FB99C-D70C-4BFC-8600-ECA4A270FF79}" type="datetimeFigureOut">
              <a:rPr lang="en-US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17F7-8CC6-4025-BC79-E327B09A3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5689" y="3237661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356233" y="3237661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1C167-46BB-4D04-A75B-97731ABBC817}" type="datetimeFigureOut">
              <a:rPr lang="en-US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BDE81-F835-4263-9E95-022610628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62" indent="0">
              <a:buNone/>
              <a:defRPr sz="2800" b="1"/>
            </a:lvl2pPr>
            <a:lvl3pPr marL="1300125" indent="0">
              <a:buNone/>
              <a:defRPr sz="2600" b="1"/>
            </a:lvl3pPr>
            <a:lvl4pPr marL="1950192" indent="0">
              <a:buNone/>
              <a:defRPr sz="2300" b="1"/>
            </a:lvl4pPr>
            <a:lvl5pPr marL="2600254" indent="0">
              <a:buNone/>
              <a:defRPr sz="2300" b="1"/>
            </a:lvl5pPr>
            <a:lvl6pPr marL="3250317" indent="0">
              <a:buNone/>
              <a:defRPr sz="2300" b="1"/>
            </a:lvl6pPr>
            <a:lvl7pPr marL="3900384" indent="0">
              <a:buNone/>
              <a:defRPr sz="2300" b="1"/>
            </a:lvl7pPr>
            <a:lvl8pPr marL="4550443" indent="0">
              <a:buNone/>
              <a:defRPr sz="2300" b="1"/>
            </a:lvl8pPr>
            <a:lvl9pPr marL="5200509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62" indent="0">
              <a:buNone/>
              <a:defRPr sz="2800" b="1"/>
            </a:lvl2pPr>
            <a:lvl3pPr marL="1300125" indent="0">
              <a:buNone/>
              <a:defRPr sz="2600" b="1"/>
            </a:lvl3pPr>
            <a:lvl4pPr marL="1950192" indent="0">
              <a:buNone/>
              <a:defRPr sz="2300" b="1"/>
            </a:lvl4pPr>
            <a:lvl5pPr marL="2600254" indent="0">
              <a:buNone/>
              <a:defRPr sz="2300" b="1"/>
            </a:lvl5pPr>
            <a:lvl6pPr marL="3250317" indent="0">
              <a:buNone/>
              <a:defRPr sz="2300" b="1"/>
            </a:lvl6pPr>
            <a:lvl7pPr marL="3900384" indent="0">
              <a:buNone/>
              <a:defRPr sz="2300" b="1"/>
            </a:lvl7pPr>
            <a:lvl8pPr marL="4550443" indent="0">
              <a:buNone/>
              <a:defRPr sz="2300" b="1"/>
            </a:lvl8pPr>
            <a:lvl9pPr marL="5200509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87AEC-CFE4-40F3-B260-626EB1B944F0}" type="datetimeFigureOut">
              <a:rPr lang="en-US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B0305-EF3B-40CA-9A7E-77D16E9D5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84BE5-9F07-421B-A612-5118353663E2}" type="datetimeFigureOut">
              <a:rPr lang="en-US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EDCA1-15F0-4A5F-BA82-276A62955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1AD85-1584-407E-A7E2-F9099076CBCD}" type="datetimeFigureOut">
              <a:rPr lang="en-US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757B5-4A1D-49CF-A12C-AD39231B4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516" y="388346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62" indent="0">
              <a:buNone/>
              <a:defRPr sz="1700"/>
            </a:lvl2pPr>
            <a:lvl3pPr marL="1300125" indent="0">
              <a:buNone/>
              <a:defRPr sz="1400"/>
            </a:lvl3pPr>
            <a:lvl4pPr marL="1950192" indent="0">
              <a:buNone/>
              <a:defRPr sz="1300"/>
            </a:lvl4pPr>
            <a:lvl5pPr marL="2600254" indent="0">
              <a:buNone/>
              <a:defRPr sz="1300"/>
            </a:lvl5pPr>
            <a:lvl6pPr marL="3250317" indent="0">
              <a:buNone/>
              <a:defRPr sz="1300"/>
            </a:lvl6pPr>
            <a:lvl7pPr marL="3900384" indent="0">
              <a:buNone/>
              <a:defRPr sz="1300"/>
            </a:lvl7pPr>
            <a:lvl8pPr marL="4550443" indent="0">
              <a:buNone/>
              <a:defRPr sz="1300"/>
            </a:lvl8pPr>
            <a:lvl9pPr marL="52005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6CB4F-BAC9-446A-A2DF-040CF3BCD471}" type="datetimeFigureOut">
              <a:rPr lang="en-US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E8848-1FF0-4FE1-B7CB-65C912227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0062" indent="0">
              <a:buNone/>
              <a:defRPr sz="4000"/>
            </a:lvl2pPr>
            <a:lvl3pPr marL="1300125" indent="0">
              <a:buNone/>
              <a:defRPr sz="3400"/>
            </a:lvl3pPr>
            <a:lvl4pPr marL="1950192" indent="0">
              <a:buNone/>
              <a:defRPr sz="2800"/>
            </a:lvl4pPr>
            <a:lvl5pPr marL="2600254" indent="0">
              <a:buNone/>
              <a:defRPr sz="2800"/>
            </a:lvl5pPr>
            <a:lvl6pPr marL="3250317" indent="0">
              <a:buNone/>
              <a:defRPr sz="2800"/>
            </a:lvl6pPr>
            <a:lvl7pPr marL="3900384" indent="0">
              <a:buNone/>
              <a:defRPr sz="2800"/>
            </a:lvl7pPr>
            <a:lvl8pPr marL="4550443" indent="0">
              <a:buNone/>
              <a:defRPr sz="2800"/>
            </a:lvl8pPr>
            <a:lvl9pPr marL="5200509" indent="0">
              <a:buNone/>
              <a:defRPr sz="2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62" indent="0">
              <a:buNone/>
              <a:defRPr sz="1700"/>
            </a:lvl2pPr>
            <a:lvl3pPr marL="1300125" indent="0">
              <a:buNone/>
              <a:defRPr sz="1400"/>
            </a:lvl3pPr>
            <a:lvl4pPr marL="1950192" indent="0">
              <a:buNone/>
              <a:defRPr sz="1300"/>
            </a:lvl4pPr>
            <a:lvl5pPr marL="2600254" indent="0">
              <a:buNone/>
              <a:defRPr sz="1300"/>
            </a:lvl5pPr>
            <a:lvl6pPr marL="3250317" indent="0">
              <a:buNone/>
              <a:defRPr sz="1300"/>
            </a:lvl6pPr>
            <a:lvl7pPr marL="3900384" indent="0">
              <a:buNone/>
              <a:defRPr sz="1300"/>
            </a:lvl7pPr>
            <a:lvl8pPr marL="4550443" indent="0">
              <a:buNone/>
              <a:defRPr sz="1300"/>
            </a:lvl8pPr>
            <a:lvl9pPr marL="52005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881B6-B724-4C01-ACC6-C7145E91A370}" type="datetimeFigureOut">
              <a:rPr lang="en-US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AA95-1715-4781-8E5B-141EE450E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68BEB-56C6-4326-9CB3-58E1437DB5F6}" type="datetimeFigureOut">
              <a:rPr lang="en-US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B744A-E07C-4214-A5BC-746569FFE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12" tIns="65007" rIns="130012" bIns="650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50875" y="2276475"/>
            <a:ext cx="11703050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130012" tIns="65007" rIns="130012" bIns="65007" rtlCol="0" anchor="ctr"/>
          <a:lstStyle>
            <a:lvl1pPr algn="l" defTabSz="91426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BA9B8E-68C7-4B86-BDEA-9938C7BB31E0}" type="datetimeFigureOut">
              <a:rPr lang="en-US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130012" tIns="65007" rIns="130012" bIns="65007" rtlCol="0" anchor="ctr"/>
          <a:lstStyle>
            <a:lvl1pPr algn="ctr" defTabSz="91426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130012" tIns="65007" rIns="130012" bIns="65007" rtlCol="0" anchor="ctr"/>
          <a:lstStyle>
            <a:lvl1pPr algn="r" defTabSz="91426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8FC5E3-17EC-473E-9722-DF779B6E8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ctr" defTabSz="1298575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98575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2pPr>
      <a:lvl3pPr algn="ctr" defTabSz="1298575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3pPr>
      <a:lvl4pPr algn="ctr" defTabSz="1298575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4pPr>
      <a:lvl5pPr algn="ctr" defTabSz="1298575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5pPr>
      <a:lvl6pPr marL="457200" algn="ctr" defTabSz="1298575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6pPr>
      <a:lvl7pPr marL="914400" algn="ctr" defTabSz="1298575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7pPr>
      <a:lvl8pPr marL="1371600" algn="ctr" defTabSz="1298575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8pPr>
      <a:lvl9pPr marL="1828800" algn="ctr" defTabSz="1298575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9pPr>
    </p:titleStyle>
    <p:bodyStyle>
      <a:lvl1pPr marL="487363" indent="-487363" algn="l" defTabSz="12985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688" indent="-404813" algn="l" defTabSz="12985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013" indent="-323850" algn="l" defTabSz="12985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888" indent="-323850" algn="l" defTabSz="12985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5" indent="-323850" algn="l" defTabSz="12985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352" indent="-325031" algn="l" defTabSz="13001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413" indent="-325031" algn="l" defTabSz="13001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478" indent="-325031" algn="l" defTabSz="13001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539" indent="-325031" algn="l" defTabSz="13001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62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25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192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254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317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384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443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509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bject 2"/>
          <p:cNvSpPr txBox="1">
            <a:spLocks noChangeArrowheads="1"/>
          </p:cNvSpPr>
          <p:nvPr/>
        </p:nvSpPr>
        <p:spPr bwMode="auto">
          <a:xfrm>
            <a:off x="1590675" y="2740025"/>
            <a:ext cx="10563225" cy="245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969" rIns="0" bIns="0">
            <a:spAutoFit/>
          </a:bodyPr>
          <a:lstStyle/>
          <a:p>
            <a:pPr marL="11113" algn="ctr">
              <a:lnSpc>
                <a:spcPct val="110000"/>
              </a:lnSpc>
              <a:spcBef>
                <a:spcPts val="113"/>
              </a:spcBef>
              <a:tabLst>
                <a:tab pos="4176713" algn="l"/>
                <a:tab pos="6416675" algn="l"/>
                <a:tab pos="7558088" algn="l"/>
              </a:tabLst>
            </a:pPr>
            <a:r>
              <a:rPr lang="ru-RU" sz="3600" b="1" dirty="0"/>
              <a:t>О </a:t>
            </a:r>
            <a:r>
              <a:rPr lang="ru-RU" sz="3600" b="1" dirty="0" smtClean="0"/>
              <a:t>реализации мероприятий </a:t>
            </a:r>
            <a:r>
              <a:rPr lang="ru-RU" sz="3600" b="1" dirty="0"/>
              <a:t>в сфере обращения с твердыми коммунальными отходами на территории Архангельской области</a:t>
            </a:r>
          </a:p>
        </p:txBody>
      </p:sp>
      <p:pic>
        <p:nvPicPr>
          <p:cNvPr id="15362" name="objec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2800" y="533400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object 5"/>
          <p:cNvSpPr txBox="1">
            <a:spLocks noChangeArrowheads="1"/>
          </p:cNvSpPr>
          <p:nvPr/>
        </p:nvSpPr>
        <p:spPr bwMode="auto">
          <a:xfrm>
            <a:off x="2159000" y="6172200"/>
            <a:ext cx="8991600" cy="79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3967" rIns="0" bIns="0">
            <a:spAutoFit/>
          </a:bodyPr>
          <a:lstStyle/>
          <a:p>
            <a:pPr marL="798513" indent="-787400" algn="ctr"/>
            <a:r>
              <a:rPr lang="ru-RU" sz="2400" b="1" dirty="0" smtClean="0"/>
              <a:t>Заместитель министра</a:t>
            </a:r>
          </a:p>
          <a:p>
            <a:pPr marL="798513" indent="-787400" algn="ctr"/>
            <a:r>
              <a:rPr lang="ru-RU" sz="2400" b="1" dirty="0" smtClean="0"/>
              <a:t>Шаповалов Кирилл Александрович</a:t>
            </a:r>
            <a:endParaRPr lang="ru-RU" sz="2400" b="1" dirty="0"/>
          </a:p>
        </p:txBody>
      </p:sp>
      <p:sp>
        <p:nvSpPr>
          <p:cNvPr id="6" name="object 6"/>
          <p:cNvSpPr txBox="1"/>
          <p:nvPr/>
        </p:nvSpPr>
        <p:spPr>
          <a:xfrm>
            <a:off x="5435600" y="8610600"/>
            <a:ext cx="2393950" cy="603250"/>
          </a:xfrm>
          <a:prstGeom prst="rect">
            <a:avLst/>
          </a:prstGeom>
        </p:spPr>
        <p:txBody>
          <a:bodyPr lIns="0" tIns="12699" rIns="0" bIns="0">
            <a:spAutoFit/>
          </a:bodyPr>
          <a:lstStyle/>
          <a:p>
            <a:pPr algn="ctr" defTabSz="914260" fontAlgn="auto">
              <a:lnSpc>
                <a:spcPts val="2280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sz="2000" b="1" dirty="0">
                <a:latin typeface="Arial"/>
                <a:cs typeface="Arial"/>
              </a:rPr>
              <a:t>АРХАНГЕЛЬСК</a:t>
            </a:r>
            <a:endParaRPr sz="2000" dirty="0">
              <a:latin typeface="Arial"/>
              <a:cs typeface="Arial"/>
            </a:endParaRPr>
          </a:p>
          <a:p>
            <a:pPr algn="ctr" defTabSz="914260" fontAlgn="auto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6" dirty="0">
                <a:latin typeface="Arial"/>
                <a:cs typeface="Arial"/>
              </a:rPr>
              <a:t>202</a:t>
            </a:r>
            <a:r>
              <a:rPr lang="ru-RU" sz="2000" b="1" spc="-6" dirty="0">
                <a:latin typeface="Arial"/>
                <a:cs typeface="Arial"/>
              </a:rPr>
              <a:t>1 </a:t>
            </a:r>
            <a:r>
              <a:rPr sz="2000" b="1" dirty="0" err="1">
                <a:latin typeface="Arial"/>
                <a:cs typeface="Arial"/>
              </a:rPr>
              <a:t>год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365" name="object 7"/>
          <p:cNvSpPr>
            <a:spLocks/>
          </p:cNvSpPr>
          <p:nvPr/>
        </p:nvSpPr>
        <p:spPr bwMode="auto">
          <a:xfrm flipV="1">
            <a:off x="2540000" y="5410200"/>
            <a:ext cx="8839200" cy="46038"/>
          </a:xfrm>
          <a:custGeom>
            <a:avLst/>
            <a:gdLst>
              <a:gd name="T0" fmla="*/ 0 w 7486015"/>
              <a:gd name="T1" fmla="*/ 154403 h 13335"/>
              <a:gd name="T2" fmla="*/ 10436287 w 7486015"/>
              <a:gd name="T3" fmla="*/ 0 h 13335"/>
              <a:gd name="T4" fmla="*/ 0 60000 65536"/>
              <a:gd name="T5" fmla="*/ 0 60000 65536"/>
              <a:gd name="T6" fmla="*/ 0 w 7486015"/>
              <a:gd name="T7" fmla="*/ 0 h 13335"/>
              <a:gd name="T8" fmla="*/ 7486015 w 7486015"/>
              <a:gd name="T9" fmla="*/ 13335 h 133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486015" h="13335">
                <a:moveTo>
                  <a:pt x="0" y="12954"/>
                </a:moveTo>
                <a:lnTo>
                  <a:pt x="7485507" y="0"/>
                </a:ln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bject 2"/>
          <p:cNvSpPr>
            <a:spLocks noGrp="1"/>
          </p:cNvSpPr>
          <p:nvPr>
            <p:ph type="title" idx="4294967295"/>
          </p:nvPr>
        </p:nvSpPr>
        <p:spPr>
          <a:xfrm>
            <a:off x="787400" y="93663"/>
            <a:ext cx="12050713" cy="987425"/>
          </a:xfrm>
        </p:spPr>
        <p:txBody>
          <a:bodyPr lIns="0" tIns="12699" rIns="0" bIns="0">
            <a:spAutoFit/>
          </a:bodyPr>
          <a:lstStyle/>
          <a:p>
            <a:pPr eaLnBrk="1" hangingPunct="1"/>
            <a:r>
              <a:rPr lang="ru-RU" sz="3200" b="1" smtClean="0">
                <a:latin typeface="Arial" charset="0"/>
                <a:cs typeface="Arial" charset="0"/>
              </a:rPr>
              <a:t>Ликвидация полигонов для захоронения ТКО </a:t>
            </a:r>
            <a:br>
              <a:rPr lang="ru-RU" sz="3200" b="1" smtClean="0">
                <a:latin typeface="Arial" charset="0"/>
                <a:cs typeface="Arial" charset="0"/>
              </a:rPr>
            </a:br>
            <a:r>
              <a:rPr lang="ru-RU" sz="3200" b="1" smtClean="0">
                <a:latin typeface="Arial" charset="0"/>
                <a:cs typeface="Arial" charset="0"/>
              </a:rPr>
              <a:t>в г. Архангельск, г. Новодвинск, г. Северодвинск</a:t>
            </a:r>
          </a:p>
        </p:txBody>
      </p:sp>
      <p:pic>
        <p:nvPicPr>
          <p:cNvPr id="21506" name="object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1371600"/>
            <a:ext cx="11506200" cy="460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1507" name="object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2556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2" descr="https://xn-----clcjfanibt5a3ayab4byb7i9a.xn--p1ai/wp-content/uploads/2020/11/unnam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522201" y="9415462"/>
            <a:ext cx="482600" cy="338137"/>
          </a:xfrm>
          <a:prstGeom prst="rect">
            <a:avLst/>
          </a:prstGeom>
          <a:solidFill>
            <a:srgbClr val="0000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9216" tIns="54608" rIns="109216" bIns="54608" anchor="ctr"/>
          <a:lstStyle/>
          <a:p>
            <a:pPr algn="ctr"/>
            <a:r>
              <a:rPr lang="ru-RU" sz="1700" b="1" dirty="0" smtClean="0">
                <a:solidFill>
                  <a:srgbClr val="FFFFFF"/>
                </a:solidFill>
                <a:cs typeface="Arial" charset="0"/>
              </a:rPr>
              <a:t>10</a:t>
            </a:r>
            <a:endParaRPr lang="ru-RU" sz="17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1510" name="Picture 15" descr="2sj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9200" y="2514600"/>
            <a:ext cx="609600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16"/>
          <p:cNvSpPr txBox="1">
            <a:spLocks noChangeArrowheads="1"/>
          </p:cNvSpPr>
          <p:nvPr/>
        </p:nvSpPr>
        <p:spPr bwMode="auto">
          <a:xfrm>
            <a:off x="939800" y="3200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/>
              <a:t>г. Архангельск</a:t>
            </a:r>
          </a:p>
        </p:txBody>
      </p:sp>
      <p:sp>
        <p:nvSpPr>
          <p:cNvPr id="21512" name="Text Box 17"/>
          <p:cNvSpPr txBox="1">
            <a:spLocks noChangeArrowheads="1"/>
          </p:cNvSpPr>
          <p:nvPr/>
        </p:nvSpPr>
        <p:spPr bwMode="auto">
          <a:xfrm>
            <a:off x="10083800" y="3276600"/>
            <a:ext cx="261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/>
              <a:t>г. Северодвинск</a:t>
            </a:r>
          </a:p>
        </p:txBody>
      </p:sp>
      <p:sp>
        <p:nvSpPr>
          <p:cNvPr id="21513" name="Text Box 18"/>
          <p:cNvSpPr txBox="1">
            <a:spLocks noChangeArrowheads="1"/>
          </p:cNvSpPr>
          <p:nvPr/>
        </p:nvSpPr>
        <p:spPr bwMode="auto">
          <a:xfrm>
            <a:off x="5054600" y="594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2400"/>
              <a:t>г. Новодвинск</a:t>
            </a:r>
          </a:p>
        </p:txBody>
      </p:sp>
      <p:sp>
        <p:nvSpPr>
          <p:cNvPr id="21514" name="AutoShape 19"/>
          <p:cNvSpPr>
            <a:spLocks noChangeArrowheads="1"/>
          </p:cNvSpPr>
          <p:nvPr/>
        </p:nvSpPr>
        <p:spPr bwMode="auto">
          <a:xfrm>
            <a:off x="1549400" y="4800600"/>
            <a:ext cx="1447800" cy="3124200"/>
          </a:xfrm>
          <a:prstGeom prst="curvedRightArrow">
            <a:avLst>
              <a:gd name="adj1" fmla="val 43158"/>
              <a:gd name="adj2" fmla="val 8631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AutoShape 20"/>
          <p:cNvSpPr>
            <a:spLocks noChangeArrowheads="1"/>
          </p:cNvSpPr>
          <p:nvPr/>
        </p:nvSpPr>
        <p:spPr bwMode="auto">
          <a:xfrm>
            <a:off x="10464800" y="4724400"/>
            <a:ext cx="1066800" cy="3124200"/>
          </a:xfrm>
          <a:prstGeom prst="curvedLeftArrow">
            <a:avLst>
              <a:gd name="adj1" fmla="val 58571"/>
              <a:gd name="adj2" fmla="val 11714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AutoShape 21"/>
          <p:cNvSpPr>
            <a:spLocks noChangeArrowheads="1"/>
          </p:cNvSpPr>
          <p:nvPr/>
        </p:nvSpPr>
        <p:spPr bwMode="auto">
          <a:xfrm>
            <a:off x="5816600" y="7010400"/>
            <a:ext cx="1447800" cy="1295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1016000" y="8305800"/>
            <a:ext cx="11506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Вывод из эксплуатации, ликвидация и рекультивация полигонов для захоронения ТКО  в 2024 году. Необходимый объем инвестиций на рекультивацию полигонов составляет  4 млрд. рублей.</a:t>
            </a:r>
          </a:p>
          <a:p>
            <a:pPr algn="ctr" defTabSz="914400">
              <a:spcBef>
                <a:spcPct val="50000"/>
              </a:spcBef>
            </a:pPr>
            <a:endParaRPr 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18" name="TextBox 14"/>
          <p:cNvSpPr txBox="1">
            <a:spLocks noChangeArrowheads="1"/>
          </p:cNvSpPr>
          <p:nvPr/>
        </p:nvSpPr>
        <p:spPr bwMode="auto">
          <a:xfrm>
            <a:off x="1244600" y="37338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</a:t>
            </a:r>
            <a:r>
              <a:rPr lang="ru-RU"/>
              <a:t> объекта – 28,2 га</a:t>
            </a:r>
          </a:p>
        </p:txBody>
      </p:sp>
      <p:sp>
        <p:nvSpPr>
          <p:cNvPr id="21519" name="TextBox 15"/>
          <p:cNvSpPr txBox="1">
            <a:spLocks noChangeArrowheads="1"/>
          </p:cNvSpPr>
          <p:nvPr/>
        </p:nvSpPr>
        <p:spPr bwMode="auto">
          <a:xfrm>
            <a:off x="10312400" y="38862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</a:t>
            </a:r>
            <a:r>
              <a:rPr lang="ru-RU"/>
              <a:t> объекта – 28,8 га</a:t>
            </a:r>
          </a:p>
        </p:txBody>
      </p:sp>
      <p:sp>
        <p:nvSpPr>
          <p:cNvPr id="21520" name="TextBox 16"/>
          <p:cNvSpPr txBox="1">
            <a:spLocks noChangeArrowheads="1"/>
          </p:cNvSpPr>
          <p:nvPr/>
        </p:nvSpPr>
        <p:spPr bwMode="auto">
          <a:xfrm>
            <a:off x="5740400" y="64008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</a:t>
            </a:r>
            <a:r>
              <a:rPr lang="ru-RU"/>
              <a:t> объекта – 18,9га</a:t>
            </a:r>
          </a:p>
        </p:txBody>
      </p:sp>
      <p:sp>
        <p:nvSpPr>
          <p:cNvPr id="21521" name="TextBox 17"/>
          <p:cNvSpPr txBox="1">
            <a:spLocks noChangeArrowheads="1"/>
          </p:cNvSpPr>
          <p:nvPr/>
        </p:nvSpPr>
        <p:spPr bwMode="auto">
          <a:xfrm>
            <a:off x="711200" y="9144000"/>
            <a:ext cx="1196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u="sng"/>
              <a:t>Общий объем накопленного экологического ущерба составляет  10 344,00 тыс. отходов</a:t>
            </a:r>
          </a:p>
        </p:txBody>
      </p:sp>
      <p:sp>
        <p:nvSpPr>
          <p:cNvPr id="21522" name="TextBox 18"/>
          <p:cNvSpPr txBox="1">
            <a:spLocks noChangeArrowheads="1"/>
          </p:cNvSpPr>
          <p:nvPr/>
        </p:nvSpPr>
        <p:spPr bwMode="auto">
          <a:xfrm>
            <a:off x="1117600" y="1676400"/>
            <a:ext cx="11887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На проектно-сметную документацию по рекультивации  полигонов Архангельск, Северодвинск, Новодвинск  из областного бюджета выделено </a:t>
            </a:r>
            <a:r>
              <a:rPr lang="ru-RU" b="1" i="1"/>
              <a:t>72 979,5 </a:t>
            </a:r>
            <a:r>
              <a:rPr lang="ru-RU"/>
              <a:t>тыс. рублей. Срок окончания работ по разработке ПСД –</a:t>
            </a:r>
            <a:br>
              <a:rPr lang="ru-RU"/>
            </a:br>
            <a:r>
              <a:rPr lang="ru-RU"/>
              <a:t> май 2022 года.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bject 2"/>
          <p:cNvSpPr>
            <a:spLocks noGrp="1"/>
          </p:cNvSpPr>
          <p:nvPr>
            <p:ph type="title" idx="4294967295"/>
          </p:nvPr>
        </p:nvSpPr>
        <p:spPr>
          <a:xfrm>
            <a:off x="954088" y="228600"/>
            <a:ext cx="12050712" cy="1111250"/>
          </a:xfrm>
        </p:spPr>
        <p:txBody>
          <a:bodyPr lIns="0" tIns="12699" rIns="0" bIns="0">
            <a:spAutoFit/>
          </a:bodyPr>
          <a:lstStyle/>
          <a:p>
            <a:pPr eaLnBrk="1" hangingPunct="1"/>
            <a:r>
              <a:rPr lang="ru-RU" sz="3600" b="1" smtClean="0">
                <a:latin typeface="Arial" charset="0"/>
                <a:cs typeface="Arial" charset="0"/>
              </a:rPr>
              <a:t>Цифровизация системы </a:t>
            </a:r>
            <a:br>
              <a:rPr lang="ru-RU" sz="3600" b="1" smtClean="0">
                <a:latin typeface="Arial" charset="0"/>
                <a:cs typeface="Arial" charset="0"/>
              </a:rPr>
            </a:br>
            <a:r>
              <a:rPr lang="ru-RU" sz="3600" b="1" smtClean="0">
                <a:latin typeface="Arial" charset="0"/>
                <a:cs typeface="Arial" charset="0"/>
              </a:rPr>
              <a:t>обращения с отходами ТКО</a:t>
            </a:r>
          </a:p>
        </p:txBody>
      </p:sp>
      <p:pic>
        <p:nvPicPr>
          <p:cNvPr id="22530" name="object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1371600"/>
            <a:ext cx="11506200" cy="460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2531" name="object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2556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AutoShape 2" descr="https://xn-----clcjfanibt5a3ayab4byb7i9a.xn--p1ai/wp-content/uploads/2020/11/unnam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369800" y="9372600"/>
            <a:ext cx="635000" cy="379413"/>
          </a:xfrm>
          <a:prstGeom prst="rect">
            <a:avLst/>
          </a:prstGeom>
          <a:solidFill>
            <a:srgbClr val="0000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9216" tIns="54608" rIns="109216" bIns="54608" anchor="ctr"/>
          <a:lstStyle/>
          <a:p>
            <a:pPr algn="ctr"/>
            <a:r>
              <a:rPr lang="ru-RU" sz="1700" b="1" dirty="0" smtClean="0">
                <a:solidFill>
                  <a:srgbClr val="FFFFFF"/>
                </a:solidFill>
                <a:cs typeface="Arial" charset="0"/>
              </a:rPr>
              <a:t>11</a:t>
            </a:r>
            <a:endParaRPr lang="ru-RU" sz="17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2534" name="Picture 8" descr="кадаст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1981200"/>
            <a:ext cx="125222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object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1371600"/>
            <a:ext cx="11506200" cy="460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object 2"/>
          <p:cNvSpPr txBox="1">
            <a:spLocks noChangeArrowheads="1"/>
          </p:cNvSpPr>
          <p:nvPr/>
        </p:nvSpPr>
        <p:spPr bwMode="auto">
          <a:xfrm>
            <a:off x="1590675" y="2740025"/>
            <a:ext cx="10563225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969" rIns="0" bIns="0">
            <a:spAutoFit/>
          </a:bodyPr>
          <a:lstStyle/>
          <a:p>
            <a:pPr marL="11113" algn="ctr">
              <a:lnSpc>
                <a:spcPct val="110000"/>
              </a:lnSpc>
              <a:spcBef>
                <a:spcPts val="113"/>
              </a:spcBef>
              <a:tabLst>
                <a:tab pos="4176713" algn="l"/>
                <a:tab pos="6416675" algn="l"/>
                <a:tab pos="7558088" algn="l"/>
              </a:tabLst>
            </a:pPr>
            <a:r>
              <a:rPr lang="ru-RU" sz="3600" b="1" dirty="0" smtClean="0"/>
              <a:t>О реализации мероприятий в сфере обращения с твердыми коммунальными отходами на территории Архангельской области</a:t>
            </a:r>
            <a:endParaRPr lang="ru-RU" sz="3600" b="1" dirty="0"/>
          </a:p>
        </p:txBody>
      </p:sp>
      <p:pic>
        <p:nvPicPr>
          <p:cNvPr id="26626" name="objec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2800" y="53340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object 6"/>
          <p:cNvSpPr txBox="1">
            <a:spLocks noChangeArrowheads="1"/>
          </p:cNvSpPr>
          <p:nvPr/>
        </p:nvSpPr>
        <p:spPr bwMode="auto">
          <a:xfrm>
            <a:off x="5664200" y="8686800"/>
            <a:ext cx="23955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99" rIns="0" bIns="0">
            <a:spAutoFit/>
          </a:bodyPr>
          <a:lstStyle/>
          <a:p>
            <a:pPr algn="ctr">
              <a:lnSpc>
                <a:spcPts val="2275"/>
              </a:lnSpc>
              <a:spcBef>
                <a:spcPts val="100"/>
              </a:spcBef>
            </a:pPr>
            <a:r>
              <a:rPr lang="ru-RU" sz="2000" b="1"/>
              <a:t>АРХАНГЕЛЬСК</a:t>
            </a:r>
            <a:endParaRPr lang="ru-RU" sz="2000"/>
          </a:p>
          <a:p>
            <a:pPr algn="ctr">
              <a:lnSpc>
                <a:spcPts val="2275"/>
              </a:lnSpc>
            </a:pPr>
            <a:r>
              <a:rPr lang="ru-RU" sz="2000" b="1"/>
              <a:t>2021 год</a:t>
            </a:r>
            <a:endParaRPr lang="ru-RU" sz="2000"/>
          </a:p>
        </p:txBody>
      </p:sp>
      <p:sp>
        <p:nvSpPr>
          <p:cNvPr id="26629" name="object 7"/>
          <p:cNvSpPr>
            <a:spLocks/>
          </p:cNvSpPr>
          <p:nvPr/>
        </p:nvSpPr>
        <p:spPr bwMode="auto">
          <a:xfrm>
            <a:off x="2997200" y="5943600"/>
            <a:ext cx="7486650" cy="14288"/>
          </a:xfrm>
          <a:custGeom>
            <a:avLst/>
            <a:gdLst>
              <a:gd name="T0" fmla="*/ 0 w 7486015"/>
              <a:gd name="T1" fmla="*/ 14872 h 13335"/>
              <a:gd name="T2" fmla="*/ 7486778 w 7486015"/>
              <a:gd name="T3" fmla="*/ 0 h 13335"/>
              <a:gd name="T4" fmla="*/ 0 60000 65536"/>
              <a:gd name="T5" fmla="*/ 0 60000 65536"/>
              <a:gd name="T6" fmla="*/ 0 w 7486015"/>
              <a:gd name="T7" fmla="*/ 0 h 13335"/>
              <a:gd name="T8" fmla="*/ 7486015 w 7486015"/>
              <a:gd name="T9" fmla="*/ 13335 h 133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486015" h="13335">
                <a:moveTo>
                  <a:pt x="0" y="12954"/>
                </a:moveTo>
                <a:lnTo>
                  <a:pt x="7485507" y="0"/>
                </a:lnTo>
              </a:path>
            </a:pathLst>
          </a:custGeom>
          <a:noFill/>
          <a:ln w="25400">
            <a:solidFill>
              <a:srgbClr val="F3F31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object 5"/>
          <p:cNvSpPr txBox="1">
            <a:spLocks noChangeArrowheads="1"/>
          </p:cNvSpPr>
          <p:nvPr/>
        </p:nvSpPr>
        <p:spPr bwMode="auto">
          <a:xfrm>
            <a:off x="2082800" y="6248400"/>
            <a:ext cx="8991600" cy="79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3967" rIns="0" bIns="0">
            <a:spAutoFit/>
          </a:bodyPr>
          <a:lstStyle/>
          <a:p>
            <a:pPr marL="798513" indent="-787400" algn="ctr"/>
            <a:r>
              <a:rPr lang="ru-RU" sz="2400" b="1" dirty="0" smtClean="0"/>
              <a:t>Заместитель министра </a:t>
            </a:r>
          </a:p>
          <a:p>
            <a:pPr marL="798513" indent="-787400" algn="ctr"/>
            <a:r>
              <a:rPr lang="ru-RU" sz="2400" b="1" dirty="0" smtClean="0"/>
              <a:t>Шаповалов Кирилл Александрович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2"/>
          <p:cNvSpPr>
            <a:spLocks noGrp="1"/>
          </p:cNvSpPr>
          <p:nvPr>
            <p:ph type="title" idx="4294967295"/>
          </p:nvPr>
        </p:nvSpPr>
        <p:spPr>
          <a:xfrm>
            <a:off x="1397000" y="46038"/>
            <a:ext cx="10972800" cy="1293812"/>
          </a:xfrm>
        </p:spPr>
        <p:txBody>
          <a:bodyPr lIns="0" tIns="12699" rIns="0" bIns="0">
            <a:spAutoFit/>
          </a:bodyPr>
          <a:lstStyle/>
          <a:p>
            <a:pPr eaLnBrk="1" hangingPunct="1"/>
            <a:r>
              <a:rPr lang="ru-RU" sz="2800" b="1" smtClean="0">
                <a:latin typeface="Arial" charset="0"/>
                <a:cs typeface="Arial" charset="0"/>
              </a:rPr>
              <a:t>Ликвидация и рекультивация свалок в границах городов Архангельск, Няндома в  рамках федерального проекта «Чистая страна»</a:t>
            </a:r>
          </a:p>
        </p:txBody>
      </p:sp>
      <p:pic>
        <p:nvPicPr>
          <p:cNvPr id="29699" name="object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1371600"/>
            <a:ext cx="11506200" cy="460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9700" name="object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2556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2" descr="https://xn-----clcjfanibt5a3ayab4byb7i9a.xn--p1ai/wp-content/uploads/2020/11/unnam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614275" y="9417050"/>
            <a:ext cx="390525" cy="336550"/>
          </a:xfrm>
          <a:prstGeom prst="rect">
            <a:avLst/>
          </a:prstGeom>
          <a:solidFill>
            <a:srgbClr val="0000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9216" tIns="54608" rIns="109216" bIns="54608" anchor="ctr"/>
          <a:lstStyle/>
          <a:p>
            <a:pPr algn="ctr" defTabSz="9142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solidFill>
                  <a:prstClr val="white"/>
                </a:solidFill>
              </a:rPr>
              <a:t>2</a:t>
            </a:r>
            <a:endParaRPr lang="ru-RU" sz="1700" b="1" dirty="0">
              <a:solidFill>
                <a:prstClr val="white"/>
              </a:solidFill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863600" y="1422400"/>
            <a:ext cx="1173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/>
            <a:r>
              <a:rPr lang="ru-RU" altLang="ru-RU" sz="2000" i="1"/>
              <a:t>Мероприятие проекта – </a:t>
            </a:r>
            <a:br>
              <a:rPr lang="ru-RU" altLang="ru-RU" sz="2000" i="1"/>
            </a:br>
            <a:r>
              <a:rPr lang="ru-RU" altLang="ru-RU" sz="2000" i="1"/>
              <a:t>ликвидация и рекультивация несанкционированных свалок в границах городов</a:t>
            </a:r>
            <a:br>
              <a:rPr lang="ru-RU" altLang="ru-RU" sz="2000" i="1"/>
            </a:br>
            <a:r>
              <a:rPr lang="ru-RU" altLang="ru-RU" sz="2000" i="1"/>
              <a:t> </a:t>
            </a:r>
            <a:r>
              <a:rPr lang="ru-RU" sz="2000"/>
              <a:t/>
            </a:r>
            <a:br>
              <a:rPr lang="ru-RU" sz="2000"/>
            </a:br>
            <a:endParaRPr lang="ru-RU" sz="2000"/>
          </a:p>
        </p:txBody>
      </p:sp>
      <p:graphicFrame>
        <p:nvGraphicFramePr>
          <p:cNvPr id="29785" name="Group 89"/>
          <p:cNvGraphicFramePr>
            <a:graphicFrameLocks noGrp="1"/>
          </p:cNvGraphicFramePr>
          <p:nvPr/>
        </p:nvGraphicFramePr>
        <p:xfrm>
          <a:off x="254000" y="2133600"/>
          <a:ext cx="12257088" cy="3581401"/>
        </p:xfrm>
        <a:graphic>
          <a:graphicData uri="http://schemas.openxmlformats.org/drawingml/2006/table">
            <a:tbl>
              <a:tblPr/>
              <a:tblGrid>
                <a:gridCol w="4179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38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Целевые 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2019 г.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2020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2021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2022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2023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2024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0925">
                <a:tc gridSpan="9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" pitchFamily="18" charset="0"/>
                        </a:rPr>
                        <a:t>Задача проекта: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" pitchFamily="18" charset="0"/>
                        </a:rPr>
                        <a:t/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" pitchFamily="18" charset="0"/>
                        </a:rPr>
                      </a:b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" pitchFamily="18" charset="0"/>
                        </a:rPr>
                        <a:t>Создание и функционирование федеральной государственной информационной системы общественного контроля в области охраны окружающей среды и природопользования, направленной на выявление и ликвидацию несанкционированных свалок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977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" pitchFamily="18" charset="0"/>
                        </a:rPr>
                        <a:t>1. Количество ликвидированных несанкционированных свалок в городах, шт.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" pitchFamily="18" charset="0"/>
                        </a:rPr>
                        <a:t>Реализация мероприятия запланирована к 2024 году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6366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" pitchFamily="18" charset="0"/>
                        </a:rPr>
                        <a:t>2. Численность населения, качество жизни которого улучшится в связи с ликвидацией и рекультивацией несанкционированных свалок, тыс. чел.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" pitchFamily="18" charset="0"/>
                        </a:rPr>
                        <a:t>Реализация мероприятия запланирована к 2024 году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" pitchFamily="18" charset="0"/>
                        </a:rPr>
                        <a:t>363,7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786" name="TextBox 16"/>
          <p:cNvSpPr txBox="1">
            <a:spLocks noChangeArrowheads="1"/>
          </p:cNvSpPr>
          <p:nvPr/>
        </p:nvSpPr>
        <p:spPr bwMode="auto">
          <a:xfrm>
            <a:off x="330200" y="5791200"/>
            <a:ext cx="54117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200" b="1" dirty="0">
                <a:solidFill>
                  <a:srgbClr val="008C6E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25" name="Пятиугольник 24"/>
          <p:cNvSpPr>
            <a:spLocks noChangeArrowheads="1"/>
          </p:cNvSpPr>
          <p:nvPr/>
        </p:nvSpPr>
        <p:spPr bwMode="auto">
          <a:xfrm>
            <a:off x="254000" y="6172200"/>
            <a:ext cx="6069013" cy="1374775"/>
          </a:xfrm>
          <a:prstGeom prst="homePlate">
            <a:avLst>
              <a:gd name="adj" fmla="val 37524"/>
            </a:avLst>
          </a:prstGeom>
          <a:solidFill>
            <a:srgbClr val="B4C7E7"/>
          </a:solidFill>
          <a:ln w="6350" algn="ctr">
            <a:noFill/>
            <a:miter lim="800000"/>
            <a:headEnd/>
            <a:tailEnd/>
          </a:ln>
        </p:spPr>
        <p:txBody>
          <a:bodyPr lIns="109234" tIns="54617" rIns="109234" bIns="54617" anchor="ctr"/>
          <a:lstStyle/>
          <a:p>
            <a:pPr algn="ctr" defTabSz="109220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Ликвидация и рекультивация</a:t>
            </a:r>
          </a:p>
          <a:p>
            <a:pPr algn="ctr" defTabSz="109220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6 несанкционированных свалок в границах городов Архангельской области к 2024 году</a:t>
            </a:r>
          </a:p>
        </p:txBody>
      </p:sp>
      <p:grpSp>
        <p:nvGrpSpPr>
          <p:cNvPr id="29788" name="Группа 8"/>
          <p:cNvGrpSpPr>
            <a:grpSpLocks/>
          </p:cNvGrpSpPr>
          <p:nvPr/>
        </p:nvGrpSpPr>
        <p:grpSpPr bwMode="auto">
          <a:xfrm>
            <a:off x="6426200" y="5867400"/>
            <a:ext cx="214313" cy="1892300"/>
            <a:chOff x="3952706" y="694664"/>
            <a:chExt cx="73352" cy="3785392"/>
          </a:xfrm>
        </p:grpSpPr>
        <p:grpSp>
          <p:nvGrpSpPr>
            <p:cNvPr id="29789" name="Группа 9"/>
            <p:cNvGrpSpPr>
              <a:grpSpLocks/>
            </p:cNvGrpSpPr>
            <p:nvPr/>
          </p:nvGrpSpPr>
          <p:grpSpPr bwMode="auto">
            <a:xfrm>
              <a:off x="3952706" y="694664"/>
              <a:ext cx="73352" cy="1961399"/>
              <a:chOff x="5270275" y="217864"/>
              <a:chExt cx="97802" cy="2615198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5270275" y="217864"/>
                <a:ext cx="0" cy="2438910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5270275" y="2648306"/>
                <a:ext cx="97802" cy="97388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5270275" y="2737226"/>
                <a:ext cx="97802" cy="97386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953793" y="2654050"/>
              <a:ext cx="0" cy="1826006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94" name="TextBox 23"/>
          <p:cNvSpPr txBox="1">
            <a:spLocks noChangeArrowheads="1"/>
          </p:cNvSpPr>
          <p:nvPr/>
        </p:nvSpPr>
        <p:spPr bwMode="auto">
          <a:xfrm>
            <a:off x="7264400" y="5791200"/>
            <a:ext cx="44561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234" tIns="54617" rIns="109234" bIns="54617">
            <a:spAutoFit/>
          </a:bodyPr>
          <a:lstStyle/>
          <a:p>
            <a:pPr algn="ctr" defTabSz="1092200"/>
            <a:r>
              <a:rPr lang="ru-RU" sz="2200" b="1" dirty="0">
                <a:solidFill>
                  <a:srgbClr val="008C6E"/>
                </a:solidFill>
                <a:latin typeface="Times New Roman" pitchFamily="18" charset="0"/>
                <a:cs typeface="Times New Roman" pitchFamily="18" charset="0"/>
              </a:rPr>
              <a:t>РЕЗУЛЬТАТЫ к 2024 г.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7188200" y="6172200"/>
            <a:ext cx="4684713" cy="1389063"/>
          </a:xfrm>
          <a:prstGeom prst="rect">
            <a:avLst/>
          </a:prstGeom>
          <a:solidFill>
            <a:srgbClr val="B4C7E7"/>
          </a:solidFill>
          <a:ln w="6350" algn="ctr">
            <a:noFill/>
            <a:miter lim="800000"/>
            <a:headEnd/>
            <a:tailEnd/>
          </a:ln>
        </p:spPr>
        <p:txBody>
          <a:bodyPr lIns="109234" tIns="54617" rIns="109234" bIns="54617" anchor="ctr"/>
          <a:lstStyle/>
          <a:p>
            <a:pPr algn="ctr" defTabSz="109220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Улучшение качества жизни</a:t>
            </a:r>
          </a:p>
          <a:p>
            <a:pPr algn="ctr" defTabSz="109220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363,7 тысяч человек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2600" y="792480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Для целей разработки проектно-сметной документации в период 2021-2022 годов по рекультивации (ликвидации) 5 свалок выделены средства из областного бюджета в размере 109 374,5 тыс. рублей.</a:t>
            </a:r>
          </a:p>
          <a:p>
            <a:pPr algn="ctr"/>
            <a:endParaRPr lang="ru-RU" sz="1600" b="1" i="1" dirty="0" smtClean="0"/>
          </a:p>
          <a:p>
            <a:pPr algn="ctr"/>
            <a:r>
              <a:rPr lang="ru-RU" sz="1600" b="1" i="1" dirty="0" smtClean="0"/>
              <a:t>Заключен государственный контракт от 11.11.2021 № 0124200000621005683 между ГБУ АО «Центр природопользования и охраны окружающей среды» и ООО «Малое инновационное предприятие почвенного института им. В.В. Докучаева».</a:t>
            </a:r>
            <a:endParaRPr lang="ru-RU" sz="16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2"/>
          <p:cNvSpPr>
            <a:spLocks noGrp="1"/>
          </p:cNvSpPr>
          <p:nvPr>
            <p:ph type="title" idx="4294967295"/>
          </p:nvPr>
        </p:nvSpPr>
        <p:spPr>
          <a:xfrm>
            <a:off x="787400" y="31750"/>
            <a:ext cx="12050713" cy="1111250"/>
          </a:xfrm>
        </p:spPr>
        <p:txBody>
          <a:bodyPr lIns="0" tIns="12699" rIns="0" bIns="0">
            <a:spAutoFit/>
          </a:bodyPr>
          <a:lstStyle/>
          <a:p>
            <a:pPr eaLnBrk="1" hangingPunct="1"/>
            <a:r>
              <a:rPr lang="ru-RU" sz="3600" b="1" smtClean="0">
                <a:latin typeface="Arial" charset="0"/>
                <a:cs typeface="Arial" charset="0"/>
              </a:rPr>
              <a:t>Участие в федеральном проекте «Генеральная уборка»</a:t>
            </a:r>
          </a:p>
        </p:txBody>
      </p:sp>
      <p:pic>
        <p:nvPicPr>
          <p:cNvPr id="30723" name="object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1371600"/>
            <a:ext cx="11506200" cy="460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24" name="object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2556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2" descr="https://xn-----clcjfanibt5a3ayab4byb7i9a.xn--p1ai/wp-content/uploads/2020/11/unnam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614275" y="9415463"/>
            <a:ext cx="390525" cy="336550"/>
          </a:xfrm>
          <a:prstGeom prst="rect">
            <a:avLst/>
          </a:prstGeom>
          <a:solidFill>
            <a:srgbClr val="0000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9216" tIns="54608" rIns="109216" bIns="54608" anchor="ctr"/>
          <a:lstStyle/>
          <a:p>
            <a:pPr algn="ctr"/>
            <a:r>
              <a:rPr lang="ru-RU" sz="1700" b="1" dirty="0" smtClean="0">
                <a:solidFill>
                  <a:srgbClr val="FFFFFF"/>
                </a:solidFill>
                <a:cs typeface="Arial" charset="0"/>
              </a:rPr>
              <a:t>3</a:t>
            </a:r>
            <a:endParaRPr lang="ru-RU" sz="17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734" name="Text Box 16"/>
          <p:cNvSpPr txBox="1">
            <a:spLocks noChangeArrowheads="1"/>
          </p:cNvSpPr>
          <p:nvPr/>
        </p:nvSpPr>
        <p:spPr bwMode="auto">
          <a:xfrm>
            <a:off x="939800" y="8153400"/>
            <a:ext cx="11201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400" i="1" dirty="0" err="1"/>
              <a:t>Роспотребнадзором</a:t>
            </a:r>
            <a:r>
              <a:rPr lang="ru-RU" sz="2400" i="1" dirty="0"/>
              <a:t> РФ </a:t>
            </a:r>
            <a:br>
              <a:rPr lang="ru-RU" sz="2400" i="1" dirty="0"/>
            </a:br>
            <a:r>
              <a:rPr lang="ru-RU" sz="2400" i="1" dirty="0"/>
              <a:t>и </a:t>
            </a:r>
            <a:r>
              <a:rPr lang="ru-RU" sz="2400" i="1" dirty="0" err="1"/>
              <a:t>Росприроднадзором</a:t>
            </a:r>
            <a:r>
              <a:rPr lang="ru-RU" sz="2400" i="1" dirty="0"/>
              <a:t> РФ будет проведено инвентаризация объектов </a:t>
            </a:r>
            <a:br>
              <a:rPr lang="ru-RU" sz="2400" i="1" dirty="0"/>
            </a:br>
            <a:r>
              <a:rPr lang="ru-RU" sz="2400" i="1" dirty="0"/>
              <a:t>для принятия решения по их включению в проект.</a:t>
            </a:r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1701800" y="1676400"/>
            <a:ext cx="9829800" cy="2590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ru-RU" sz="2000" b="1"/>
              <a:t>ДЛЯ ВКЛЮЧЕНИЯ В ПРОЕКТ НАПРАВЛЕН ПЕРЕЧЕНЬ </a:t>
            </a:r>
          </a:p>
          <a:p>
            <a:pPr algn="ctr" defTabSz="914400"/>
            <a:r>
              <a:rPr lang="ru-RU" sz="2000" b="1"/>
              <a:t>ИЗ 131 ОБЪЕКТА НАКОПЛЕННОГО ЭКОЛОГИЧЕСКОГО УЩЕРБА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683000" y="41910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2311400" y="42672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2000" b="1"/>
              <a:t>Предварительно включено 5 объектов накопленного экологического ущерба</a:t>
            </a:r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1092200" y="4953000"/>
            <a:ext cx="762000" cy="838200"/>
          </a:xfrm>
          <a:prstGeom prst="downArrow">
            <a:avLst>
              <a:gd name="adj1" fmla="val 50000"/>
              <a:gd name="adj2" fmla="val 2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AutoShape 19"/>
          <p:cNvSpPr>
            <a:spLocks noChangeArrowheads="1"/>
          </p:cNvSpPr>
          <p:nvPr/>
        </p:nvSpPr>
        <p:spPr bwMode="auto">
          <a:xfrm>
            <a:off x="3530600" y="5029200"/>
            <a:ext cx="762000" cy="838200"/>
          </a:xfrm>
          <a:prstGeom prst="downArrow">
            <a:avLst>
              <a:gd name="adj1" fmla="val 50000"/>
              <a:gd name="adj2" fmla="val 2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AutoShape 20"/>
          <p:cNvSpPr>
            <a:spLocks noChangeArrowheads="1"/>
          </p:cNvSpPr>
          <p:nvPr/>
        </p:nvSpPr>
        <p:spPr bwMode="auto">
          <a:xfrm>
            <a:off x="6197600" y="5105400"/>
            <a:ext cx="762000" cy="838200"/>
          </a:xfrm>
          <a:prstGeom prst="downArrow">
            <a:avLst>
              <a:gd name="adj1" fmla="val 50000"/>
              <a:gd name="adj2" fmla="val 2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AutoShape 21"/>
          <p:cNvSpPr>
            <a:spLocks noChangeArrowheads="1"/>
          </p:cNvSpPr>
          <p:nvPr/>
        </p:nvSpPr>
        <p:spPr bwMode="auto">
          <a:xfrm>
            <a:off x="8940800" y="5029200"/>
            <a:ext cx="762000" cy="838200"/>
          </a:xfrm>
          <a:prstGeom prst="downArrow">
            <a:avLst>
              <a:gd name="adj1" fmla="val 50000"/>
              <a:gd name="adj2" fmla="val 2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2" name="AutoShape 22"/>
          <p:cNvSpPr>
            <a:spLocks noChangeArrowheads="1"/>
          </p:cNvSpPr>
          <p:nvPr/>
        </p:nvSpPr>
        <p:spPr bwMode="auto">
          <a:xfrm>
            <a:off x="11150600" y="4953000"/>
            <a:ext cx="762000" cy="838200"/>
          </a:xfrm>
          <a:prstGeom prst="downArrow">
            <a:avLst>
              <a:gd name="adj1" fmla="val 50000"/>
              <a:gd name="adj2" fmla="val 2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254000" y="6096000"/>
            <a:ext cx="2819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/>
              <a:t>Приморский район, дер. Лахта (территория бывшей котельной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3073400" y="6096000"/>
            <a:ext cx="2133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/>
              <a:t>г. Мирный (территория бывшего завода железобетонных изделий)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5359400" y="6096000"/>
            <a:ext cx="2667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/>
              <a:t>Приморский район,пос. Красное (нефтезагрязненный участок)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8178800" y="6096000"/>
            <a:ext cx="2286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/>
              <a:t>г. Архангельск (земельный участок, загрязненный нефтепродуктами)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10312400" y="6019800"/>
            <a:ext cx="2286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/>
              <a:t>Приморский район, дер. Ластола (свалка твердых коммунальных отходов)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2"/>
          <p:cNvSpPr>
            <a:spLocks noGrp="1"/>
          </p:cNvSpPr>
          <p:nvPr>
            <p:ph type="title" idx="4294967295"/>
          </p:nvPr>
        </p:nvSpPr>
        <p:spPr>
          <a:xfrm>
            <a:off x="787400" y="306388"/>
            <a:ext cx="12050713" cy="561975"/>
          </a:xfrm>
        </p:spPr>
        <p:txBody>
          <a:bodyPr lIns="0" tIns="12699" rIns="0" bIns="0">
            <a:spAutoFit/>
          </a:bodyPr>
          <a:lstStyle/>
          <a:p>
            <a:pPr eaLnBrk="1" hangingPunct="1"/>
            <a:r>
              <a:rPr lang="ru-RU" sz="3600" b="1" smtClean="0">
                <a:latin typeface="Arial" charset="0"/>
                <a:cs typeface="Arial" charset="0"/>
              </a:rPr>
              <a:t>Ликвидация несанкционированных свалок</a:t>
            </a:r>
          </a:p>
        </p:txBody>
      </p:sp>
      <p:pic>
        <p:nvPicPr>
          <p:cNvPr id="20482" name="object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1371600"/>
            <a:ext cx="11506200" cy="460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483" name="object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2556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utoShape 2" descr="https://xn-----clcjfanibt5a3ayab4byb7i9a.xn--p1ai/wp-content/uploads/2020/11/unnam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614275" y="9415463"/>
            <a:ext cx="390525" cy="336550"/>
          </a:xfrm>
          <a:prstGeom prst="rect">
            <a:avLst/>
          </a:prstGeom>
          <a:solidFill>
            <a:srgbClr val="0000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9216" tIns="54608" rIns="109216" bIns="54608" anchor="ctr"/>
          <a:lstStyle/>
          <a:p>
            <a:pPr algn="ctr"/>
            <a:r>
              <a:rPr lang="ru-RU" sz="1700" b="1" dirty="0" smtClean="0">
                <a:solidFill>
                  <a:srgbClr val="FFFFFF"/>
                </a:solidFill>
                <a:cs typeface="Arial" charset="0"/>
              </a:rPr>
              <a:t>4</a:t>
            </a:r>
            <a:endParaRPr lang="ru-RU" sz="17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0486" name="Picture 8" descr="сал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5800" y="1600200"/>
            <a:ext cx="64770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9398000" y="3048000"/>
            <a:ext cx="3911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2000" b="1" dirty="0"/>
              <a:t>В 2019-2020 годах ликвидировано 125 несанкционированных свалок на землях муниципальных образований и лесного фонда</a:t>
            </a:r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711200" y="7696200"/>
            <a:ext cx="1127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ts val="0"/>
              </a:spcBef>
            </a:pPr>
            <a:r>
              <a:rPr lang="ru-RU" sz="2000" b="1" dirty="0"/>
              <a:t>На 2022 год из областного бюджета выделено порядка 50 млн. рублей на </a:t>
            </a:r>
            <a:r>
              <a:rPr lang="ru-RU" sz="2000" b="1" dirty="0" smtClean="0"/>
              <a:t>ликвидацию</a:t>
            </a:r>
          </a:p>
          <a:p>
            <a:pPr algn="ctr" defTabSz="914400">
              <a:spcBef>
                <a:spcPts val="0"/>
              </a:spcBef>
            </a:pPr>
            <a:r>
              <a:rPr lang="ru-RU" sz="2000" b="1" dirty="0" smtClean="0"/>
              <a:t> </a:t>
            </a:r>
          </a:p>
          <a:p>
            <a:pPr algn="ctr" defTabSz="914400">
              <a:spcBef>
                <a:spcPts val="0"/>
              </a:spcBef>
            </a:pPr>
            <a:r>
              <a:rPr lang="ru-RU" sz="2000" b="1" dirty="0" smtClean="0"/>
              <a:t>В </a:t>
            </a:r>
            <a:r>
              <a:rPr lang="ru-RU" sz="2000" b="1" dirty="0"/>
              <a:t>2022 году планируется ликвидировать 168 свалок на землях лесного </a:t>
            </a:r>
            <a:r>
              <a:rPr lang="ru-RU" sz="2000" b="1" dirty="0" smtClean="0"/>
              <a:t>фонда </a:t>
            </a:r>
            <a:endParaRPr lang="ru-RU" sz="2000" b="1" dirty="0"/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330200" y="3276600"/>
            <a:ext cx="28956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2000" b="1" dirty="0"/>
              <a:t>По состоянию на 11.10.2021 </a:t>
            </a:r>
            <a:br>
              <a:rPr lang="ru-RU" sz="2000" b="1" dirty="0"/>
            </a:br>
            <a:r>
              <a:rPr lang="ru-RU" sz="2000" b="1" dirty="0"/>
              <a:t>на территории Архангельской области – </a:t>
            </a:r>
            <a:r>
              <a:rPr lang="ru-RU" sz="2000" b="1" dirty="0" smtClean="0"/>
              <a:t>более 800 свалок,</a:t>
            </a:r>
          </a:p>
          <a:p>
            <a:pPr algn="ctr" defTabSz="914400">
              <a:spcBef>
                <a:spcPct val="50000"/>
              </a:spcBef>
            </a:pPr>
            <a:r>
              <a:rPr lang="ru-RU" sz="2000" b="1" dirty="0" smtClean="0"/>
              <a:t>в т. ч. 357 – на землях лесного фонда</a:t>
            </a:r>
            <a:endParaRPr lang="ru-RU" sz="2000" b="1" dirty="0"/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711200" y="8763000"/>
            <a:ext cx="1203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2400" b="1" i="1" dirty="0"/>
              <a:t>Остаточная потребность по ликвидации </a:t>
            </a:r>
            <a:r>
              <a:rPr lang="ru-RU" sz="2400" b="1" i="1" dirty="0" smtClean="0"/>
              <a:t>716 свалок </a:t>
            </a:r>
            <a:r>
              <a:rPr lang="ru-RU" sz="2400" b="1" i="1" dirty="0"/>
              <a:t>≈ 10 млрд. рублей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2"/>
          <p:cNvSpPr>
            <a:spLocks/>
          </p:cNvSpPr>
          <p:nvPr/>
        </p:nvSpPr>
        <p:spPr bwMode="auto">
          <a:xfrm>
            <a:off x="330200" y="3200400"/>
            <a:ext cx="12249150" cy="2906713"/>
          </a:xfrm>
          <a:custGeom>
            <a:avLst/>
            <a:gdLst>
              <a:gd name="T0" fmla="*/ 12248894 w 12249785"/>
              <a:gd name="T1" fmla="*/ 0 h 2907029"/>
              <a:gd name="T2" fmla="*/ 0 w 12249785"/>
              <a:gd name="T3" fmla="*/ 0 h 2907029"/>
              <a:gd name="T4" fmla="*/ 0 w 12249785"/>
              <a:gd name="T5" fmla="*/ 2906333 h 2907029"/>
              <a:gd name="T6" fmla="*/ 12248894 w 12249785"/>
              <a:gd name="T7" fmla="*/ 2906333 h 2907029"/>
              <a:gd name="T8" fmla="*/ 12248894 w 12249785"/>
              <a:gd name="T9" fmla="*/ 0 h 29070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49785"/>
              <a:gd name="T16" fmla="*/ 0 h 2907029"/>
              <a:gd name="T17" fmla="*/ 12249785 w 12249785"/>
              <a:gd name="T18" fmla="*/ 2907029 h 29070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49785" h="2907029">
                <a:moveTo>
                  <a:pt x="12249531" y="0"/>
                </a:moveTo>
                <a:lnTo>
                  <a:pt x="0" y="0"/>
                </a:lnTo>
                <a:lnTo>
                  <a:pt x="0" y="2906649"/>
                </a:lnTo>
                <a:lnTo>
                  <a:pt x="12249531" y="2906649"/>
                </a:lnTo>
                <a:lnTo>
                  <a:pt x="12249531" y="0"/>
                </a:lnTo>
                <a:close/>
              </a:path>
            </a:pathLst>
          </a:custGeom>
          <a:solidFill>
            <a:srgbClr val="EBF1F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2771" name="object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0225" y="1719263"/>
            <a:ext cx="10763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object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75" y="1528763"/>
            <a:ext cx="1154113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object 8"/>
          <p:cNvSpPr txBox="1">
            <a:spLocks noChangeArrowheads="1"/>
          </p:cNvSpPr>
          <p:nvPr/>
        </p:nvSpPr>
        <p:spPr bwMode="auto">
          <a:xfrm>
            <a:off x="4533900" y="2633663"/>
            <a:ext cx="52451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7618" rIns="0" bIns="0">
            <a:spAutoFit/>
          </a:bodyPr>
          <a:lstStyle/>
          <a:p>
            <a:pPr marL="11113">
              <a:lnSpc>
                <a:spcPts val="2163"/>
              </a:lnSpc>
              <a:spcBef>
                <a:spcPts val="375"/>
              </a:spcBef>
            </a:pPr>
            <a:r>
              <a:rPr lang="ru-RU" sz="2000" b="1" dirty="0">
                <a:solidFill>
                  <a:srgbClr val="7E7E7E"/>
                </a:solidFill>
              </a:rPr>
              <a:t>ПЛАНИРУЕМЫЙ ОБЪЕМ  </a:t>
            </a:r>
            <a:br>
              <a:rPr lang="ru-RU" sz="2000" b="1" dirty="0">
                <a:solidFill>
                  <a:srgbClr val="7E7E7E"/>
                </a:solidFill>
              </a:rPr>
            </a:br>
            <a:r>
              <a:rPr lang="ru-RU" sz="2000" b="1" dirty="0">
                <a:solidFill>
                  <a:srgbClr val="7E7E7E"/>
                </a:solidFill>
              </a:rPr>
              <a:t>ИНВЕСТИЦИЙ </a:t>
            </a:r>
            <a:r>
              <a:rPr lang="ru-RU" sz="1600" b="1" dirty="0">
                <a:solidFill>
                  <a:srgbClr val="7E7E7E"/>
                </a:solidFill>
              </a:rPr>
              <a:t>(по расчетам ППК «РЭО»)</a:t>
            </a:r>
            <a:endParaRPr lang="ru-RU" sz="1600" dirty="0"/>
          </a:p>
        </p:txBody>
      </p:sp>
      <p:sp>
        <p:nvSpPr>
          <p:cNvPr id="32774" name="object 9"/>
          <p:cNvSpPr txBox="1">
            <a:spLocks noChangeArrowheads="1"/>
          </p:cNvSpPr>
          <p:nvPr/>
        </p:nvSpPr>
        <p:spPr bwMode="auto">
          <a:xfrm>
            <a:off x="4724400" y="1349375"/>
            <a:ext cx="13493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99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ru-RU" sz="7500" b="1" dirty="0" smtClean="0"/>
              <a:t>6</a:t>
            </a:r>
            <a:endParaRPr lang="ru-RU" sz="7500" dirty="0"/>
          </a:p>
        </p:txBody>
      </p:sp>
      <p:sp>
        <p:nvSpPr>
          <p:cNvPr id="32775" name="object 10"/>
          <p:cNvSpPr txBox="1">
            <a:spLocks noChangeArrowheads="1"/>
          </p:cNvSpPr>
          <p:nvPr/>
        </p:nvSpPr>
        <p:spPr bwMode="auto">
          <a:xfrm>
            <a:off x="1244600" y="1676400"/>
            <a:ext cx="26543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1113">
              <a:spcBef>
                <a:spcPts val="1038"/>
              </a:spcBef>
            </a:pPr>
            <a:r>
              <a:rPr lang="ru-RU" sz="7500" b="1" dirty="0" smtClean="0"/>
              <a:t>5</a:t>
            </a:r>
            <a:endParaRPr lang="ru-RU" sz="7500" dirty="0"/>
          </a:p>
          <a:p>
            <a:pPr marL="11113">
              <a:spcBef>
                <a:spcPts val="250"/>
              </a:spcBef>
            </a:pPr>
            <a:r>
              <a:rPr lang="ru-RU" sz="2100" b="1" dirty="0">
                <a:solidFill>
                  <a:srgbClr val="7E7E7E"/>
                </a:solidFill>
              </a:rPr>
              <a:t>ОБЪЕКТОВ</a:t>
            </a:r>
            <a:endParaRPr lang="ru-RU" sz="2100" dirty="0"/>
          </a:p>
        </p:txBody>
      </p:sp>
      <p:sp>
        <p:nvSpPr>
          <p:cNvPr id="32776" name="object 11"/>
          <p:cNvSpPr>
            <a:spLocks/>
          </p:cNvSpPr>
          <p:nvPr/>
        </p:nvSpPr>
        <p:spPr bwMode="auto">
          <a:xfrm>
            <a:off x="4516438" y="2520950"/>
            <a:ext cx="3309937" cy="0"/>
          </a:xfrm>
          <a:custGeom>
            <a:avLst/>
            <a:gdLst>
              <a:gd name="T0" fmla="*/ 0 w 3308984"/>
              <a:gd name="T1" fmla="*/ 3309683 w 3308984"/>
              <a:gd name="T2" fmla="*/ 0 60000 65536"/>
              <a:gd name="T3" fmla="*/ 0 60000 65536"/>
              <a:gd name="T4" fmla="*/ 0 w 3308984"/>
              <a:gd name="T5" fmla="*/ 3308984 w 330898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308984">
                <a:moveTo>
                  <a:pt x="0" y="0"/>
                </a:moveTo>
                <a:lnTo>
                  <a:pt x="3308731" y="0"/>
                </a:lnTo>
              </a:path>
            </a:pathLst>
          </a:custGeom>
          <a:noFill/>
          <a:ln w="57150">
            <a:solidFill>
              <a:srgbClr val="52A24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2777" name="object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275" y="1671638"/>
            <a:ext cx="107315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bject 20"/>
          <p:cNvSpPr txBox="1"/>
          <p:nvPr/>
        </p:nvSpPr>
        <p:spPr>
          <a:xfrm>
            <a:off x="6142038" y="1631950"/>
            <a:ext cx="1476375" cy="7826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699" defTabSz="914260" fontAlgn="auto">
              <a:lnSpc>
                <a:spcPts val="3025"/>
              </a:lnSpc>
              <a:spcBef>
                <a:spcPts val="95"/>
              </a:spcBef>
              <a:spcAft>
                <a:spcPts val="0"/>
              </a:spcAft>
              <a:defRPr/>
            </a:pPr>
            <a:r>
              <a:rPr sz="2800" b="1" spc="-6" dirty="0">
                <a:solidFill>
                  <a:srgbClr val="52A243"/>
                </a:solidFill>
                <a:latin typeface="Arial"/>
                <a:cs typeface="Arial"/>
              </a:rPr>
              <a:t>МЛД</a:t>
            </a:r>
            <a:endParaRPr sz="2800" dirty="0">
              <a:latin typeface="Arial"/>
              <a:cs typeface="Arial"/>
            </a:endParaRPr>
          </a:p>
          <a:p>
            <a:pPr marL="12699" defTabSz="914260" fontAlgn="auto">
              <a:lnSpc>
                <a:spcPts val="30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6" dirty="0">
                <a:solidFill>
                  <a:srgbClr val="52A243"/>
                </a:solidFill>
                <a:latin typeface="Arial"/>
                <a:cs typeface="Arial"/>
              </a:rPr>
              <a:t>РУ</a:t>
            </a:r>
            <a:r>
              <a:rPr sz="2800" b="1" spc="-20" dirty="0">
                <a:solidFill>
                  <a:srgbClr val="52A243"/>
                </a:solidFill>
                <a:latin typeface="Arial"/>
                <a:cs typeface="Arial"/>
              </a:rPr>
              <a:t>Б</a:t>
            </a:r>
            <a:r>
              <a:rPr sz="2800" b="1" spc="-6" dirty="0">
                <a:solidFill>
                  <a:srgbClr val="52A243"/>
                </a:solidFill>
                <a:latin typeface="Arial"/>
                <a:cs typeface="Arial"/>
              </a:rPr>
              <a:t>Л</a:t>
            </a:r>
            <a:r>
              <a:rPr sz="2800" b="1" spc="-20" dirty="0">
                <a:solidFill>
                  <a:srgbClr val="52A243"/>
                </a:solidFill>
                <a:latin typeface="Arial"/>
                <a:cs typeface="Arial"/>
              </a:rPr>
              <a:t>Е</a:t>
            </a:r>
            <a:r>
              <a:rPr sz="2800" b="1" spc="-6" dirty="0">
                <a:solidFill>
                  <a:srgbClr val="52A243"/>
                </a:solidFill>
                <a:latin typeface="Arial"/>
                <a:cs typeface="Arial"/>
              </a:rPr>
              <a:t>Й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44038" y="911225"/>
            <a:ext cx="3132137" cy="2065338"/>
          </a:xfrm>
          <a:prstGeom prst="rect">
            <a:avLst/>
          </a:prstGeom>
        </p:spPr>
        <p:txBody>
          <a:bodyPr lIns="0" tIns="470461" rIns="0" bIns="0">
            <a:spAutoFit/>
          </a:bodyPr>
          <a:lstStyle/>
          <a:p>
            <a:pPr marL="185391" defTabSz="914260" fontAlgn="auto">
              <a:spcBef>
                <a:spcPts val="3703"/>
              </a:spcBef>
              <a:spcAft>
                <a:spcPts val="0"/>
              </a:spcAft>
              <a:defRPr/>
            </a:pPr>
            <a:r>
              <a:rPr sz="7500" b="1" dirty="0">
                <a:solidFill>
                  <a:srgbClr val="52A243"/>
                </a:solidFill>
                <a:latin typeface="Arial"/>
                <a:cs typeface="Arial"/>
              </a:rPr>
              <a:t>535</a:t>
            </a:r>
            <a:endParaRPr sz="7500" dirty="0">
              <a:latin typeface="Arial"/>
              <a:cs typeface="Arial"/>
            </a:endParaRPr>
          </a:p>
          <a:p>
            <a:pPr marL="12699" defTabSz="914260" fontAlgn="auto">
              <a:spcBef>
                <a:spcPts val="964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НОВЫХ</a:t>
            </a:r>
            <a:r>
              <a:rPr sz="2000" b="1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РАБОЧИХ</a:t>
            </a:r>
            <a:r>
              <a:rPr sz="2000" b="1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МЕСТ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6400" y="3359150"/>
            <a:ext cx="11695113" cy="29083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87313" algn="ctr">
              <a:lnSpc>
                <a:spcPts val="2550"/>
              </a:lnSpc>
              <a:spcBef>
                <a:spcPts val="100"/>
              </a:spcBef>
            </a:pPr>
            <a:r>
              <a:rPr lang="ru-RU" sz="2100" b="1" dirty="0">
                <a:solidFill>
                  <a:srgbClr val="7E7E7E"/>
                </a:solidFill>
              </a:rPr>
              <a:t>                                Значения показателей:</a:t>
            </a:r>
            <a:endParaRPr lang="ru-RU" sz="2100" dirty="0"/>
          </a:p>
          <a:p>
            <a:pPr marL="87313" algn="ctr">
              <a:lnSpc>
                <a:spcPts val="5063"/>
              </a:lnSpc>
            </a:pPr>
            <a:r>
              <a:rPr lang="ru-RU" sz="6400" b="1" baseline="-8000" dirty="0">
                <a:solidFill>
                  <a:srgbClr val="52A243"/>
                </a:solidFill>
              </a:rPr>
              <a:t>                                   51,3% </a:t>
            </a:r>
            <a:r>
              <a:rPr lang="ru-RU" sz="2100" b="1" dirty="0">
                <a:solidFill>
                  <a:srgbClr val="7E7E7E"/>
                </a:solidFill>
              </a:rPr>
              <a:t>доля перерабатываемых отходов</a:t>
            </a:r>
          </a:p>
          <a:p>
            <a:pPr marL="87313" algn="ctr">
              <a:lnSpc>
                <a:spcPts val="5063"/>
              </a:lnSpc>
            </a:pPr>
            <a:r>
              <a:rPr lang="ru-RU" sz="6400" b="1" baseline="-8000" dirty="0">
                <a:solidFill>
                  <a:srgbClr val="52A243"/>
                </a:solidFill>
              </a:rPr>
              <a:t>                               93,1 % </a:t>
            </a:r>
            <a:r>
              <a:rPr lang="ru-RU" sz="2100" b="1" dirty="0">
                <a:solidFill>
                  <a:srgbClr val="7E7E7E"/>
                </a:solidFill>
              </a:rPr>
              <a:t>доля сортируемых отходов</a:t>
            </a:r>
          </a:p>
          <a:p>
            <a:pPr marL="87313" algn="ctr">
              <a:lnSpc>
                <a:spcPts val="5063"/>
              </a:lnSpc>
            </a:pPr>
            <a:r>
              <a:rPr lang="ru-RU" sz="6400" b="1" baseline="-8000" dirty="0">
                <a:solidFill>
                  <a:srgbClr val="52A243"/>
                </a:solidFill>
              </a:rPr>
              <a:t>                                  48,7 % </a:t>
            </a:r>
            <a:r>
              <a:rPr lang="ru-RU" sz="2100" b="1" dirty="0">
                <a:solidFill>
                  <a:srgbClr val="7E7E7E"/>
                </a:solidFill>
              </a:rPr>
              <a:t>доля </a:t>
            </a:r>
            <a:r>
              <a:rPr lang="ru-RU" sz="2100" b="1" dirty="0" err="1">
                <a:solidFill>
                  <a:srgbClr val="7E7E7E"/>
                </a:solidFill>
              </a:rPr>
              <a:t>захораниваемых</a:t>
            </a:r>
            <a:r>
              <a:rPr lang="ru-RU" sz="2100" b="1" dirty="0">
                <a:solidFill>
                  <a:srgbClr val="7E7E7E"/>
                </a:solidFill>
              </a:rPr>
              <a:t> отходов</a:t>
            </a:r>
          </a:p>
          <a:p>
            <a:pPr marL="87313">
              <a:lnSpc>
                <a:spcPts val="5063"/>
              </a:lnSpc>
            </a:pPr>
            <a:endParaRPr lang="ru-RU" sz="2100" b="1" dirty="0">
              <a:solidFill>
                <a:srgbClr val="7E7E7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293600" y="9415463"/>
            <a:ext cx="711200" cy="336550"/>
          </a:xfrm>
          <a:prstGeom prst="rect">
            <a:avLst/>
          </a:prstGeom>
          <a:solidFill>
            <a:srgbClr val="0000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9216" tIns="54608" rIns="109216" bIns="54608" anchor="ctr"/>
          <a:lstStyle/>
          <a:p>
            <a:pPr algn="ctr"/>
            <a:r>
              <a:rPr lang="ru-RU" sz="1700" b="1" dirty="0" smtClean="0">
                <a:solidFill>
                  <a:srgbClr val="FFFFFF"/>
                </a:solidFill>
                <a:cs typeface="Arial" charset="0"/>
              </a:rPr>
              <a:t>5</a:t>
            </a:r>
            <a:endParaRPr lang="ru-RU" sz="17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2782" name="object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2556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3" name="object 2"/>
          <p:cNvSpPr>
            <a:spLocks/>
          </p:cNvSpPr>
          <p:nvPr/>
        </p:nvSpPr>
        <p:spPr bwMode="auto">
          <a:xfrm>
            <a:off x="954088" y="533400"/>
            <a:ext cx="120507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99" rIns="0" bIns="0" anchor="ctr">
            <a:spAutoFit/>
          </a:bodyPr>
          <a:lstStyle/>
          <a:p>
            <a:pPr algn="ctr" defTabSz="1298575"/>
            <a:r>
              <a:rPr lang="ru-RU" sz="3600" b="1"/>
              <a:t>Перспективные объекты обращения с ТКО</a:t>
            </a:r>
          </a:p>
        </p:txBody>
      </p:sp>
      <p:pic>
        <p:nvPicPr>
          <p:cNvPr id="32784" name="object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8400" y="1143000"/>
            <a:ext cx="11506200" cy="460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2786" name="TextBox 17"/>
          <p:cNvSpPr txBox="1">
            <a:spLocks noChangeArrowheads="1"/>
          </p:cNvSpPr>
          <p:nvPr/>
        </p:nvSpPr>
        <p:spPr bwMode="auto">
          <a:xfrm>
            <a:off x="330200" y="6172200"/>
            <a:ext cx="4033838" cy="121602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Публично-правовая компания «Российский экологический оператор»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787" name="TextBox 18"/>
          <p:cNvSpPr txBox="1">
            <a:spLocks noChangeArrowheads="1"/>
          </p:cNvSpPr>
          <p:nvPr/>
        </p:nvSpPr>
        <p:spPr bwMode="auto">
          <a:xfrm>
            <a:off x="9093200" y="6172200"/>
            <a:ext cx="2951163" cy="121602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400">
                <a:latin typeface="Times New Roman" pitchFamily="18" charset="0"/>
                <a:cs typeface="Times New Roman" pitchFamily="18" charset="0"/>
              </a:rPr>
              <a:t>Правительство Архангельской области</a:t>
            </a:r>
          </a:p>
        </p:txBody>
      </p:sp>
      <p:sp>
        <p:nvSpPr>
          <p:cNvPr id="32788" name="AutoShape 35"/>
          <p:cNvSpPr>
            <a:spLocks noChangeArrowheads="1"/>
          </p:cNvSpPr>
          <p:nvPr/>
        </p:nvSpPr>
        <p:spPr bwMode="auto">
          <a:xfrm>
            <a:off x="5664200" y="6477000"/>
            <a:ext cx="2286000" cy="762000"/>
          </a:xfrm>
          <a:custGeom>
            <a:avLst/>
            <a:gdLst>
              <a:gd name="T0" fmla="*/ 1714500 w 21600"/>
              <a:gd name="T1" fmla="*/ 0 h 21600"/>
              <a:gd name="T2" fmla="*/ 0 w 21600"/>
              <a:gd name="T3" fmla="*/ 381000 h 21600"/>
              <a:gd name="T4" fmla="*/ 1714500 w 21600"/>
              <a:gd name="T5" fmla="*/ 762000 h 21600"/>
              <a:gd name="T6" fmla="*/ 22860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9" name="TextBox 19"/>
          <p:cNvSpPr txBox="1">
            <a:spLocks noChangeArrowheads="1"/>
          </p:cNvSpPr>
          <p:nvPr/>
        </p:nvSpPr>
        <p:spPr bwMode="auto">
          <a:xfrm>
            <a:off x="406400" y="7391400"/>
            <a:ext cx="381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Выделение федерального финансирования</a:t>
            </a:r>
          </a:p>
        </p:txBody>
      </p:sp>
      <p:sp>
        <p:nvSpPr>
          <p:cNvPr id="32790" name="TextBox 24"/>
          <p:cNvSpPr txBox="1">
            <a:spLocks noChangeArrowheads="1"/>
          </p:cNvSpPr>
          <p:nvPr/>
        </p:nvSpPr>
        <p:spPr bwMode="auto">
          <a:xfrm>
            <a:off x="8255000" y="74676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Разработка ПСД на строительство объектов </a:t>
            </a:r>
            <a:br>
              <a:rPr lang="ru-RU" sz="1600" b="1" i="1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в 2022 году</a:t>
            </a:r>
          </a:p>
        </p:txBody>
      </p:sp>
      <p:sp>
        <p:nvSpPr>
          <p:cNvPr id="32791" name="TextBox 13"/>
          <p:cNvSpPr txBox="1">
            <a:spLocks noChangeArrowheads="1"/>
          </p:cNvSpPr>
          <p:nvPr/>
        </p:nvSpPr>
        <p:spPr bwMode="auto">
          <a:xfrm>
            <a:off x="1016000" y="7924800"/>
            <a:ext cx="1082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Общая потребность в денежных средствах по разработке ПСД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на строительство трех опорных объектов по обращению с ТКО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составляет 116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32792" name="TextBox 23"/>
          <p:cNvSpPr txBox="1">
            <a:spLocks noChangeArrowheads="1"/>
          </p:cNvSpPr>
          <p:nvPr/>
        </p:nvSpPr>
        <p:spPr bwMode="auto">
          <a:xfrm>
            <a:off x="330200" y="37338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/>
              <a:t>3 МСК мощностью </a:t>
            </a:r>
            <a:br>
              <a:rPr lang="ru-RU" sz="2000" dirty="0"/>
            </a:br>
            <a:r>
              <a:rPr lang="ru-RU" sz="2000" dirty="0"/>
              <a:t>405 тыс. т/год</a:t>
            </a:r>
          </a:p>
        </p:txBody>
      </p:sp>
      <p:sp>
        <p:nvSpPr>
          <p:cNvPr id="32793" name="TextBox 24"/>
          <p:cNvSpPr txBox="1">
            <a:spLocks noChangeArrowheads="1"/>
          </p:cNvSpPr>
          <p:nvPr/>
        </p:nvSpPr>
        <p:spPr bwMode="auto">
          <a:xfrm>
            <a:off x="635000" y="4648200"/>
            <a:ext cx="434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/>
              <a:t>2 полигона для захоронения ТКО мощностью 195 тыс. тонн/год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2369801" y="9417051"/>
            <a:ext cx="634999" cy="336550"/>
          </a:xfrm>
          <a:prstGeom prst="rect">
            <a:avLst/>
          </a:prstGeom>
          <a:solidFill>
            <a:srgbClr val="0000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9211" tIns="54605" rIns="109211" bIns="54605" anchor="ctr"/>
          <a:lstStyle/>
          <a:p>
            <a:pPr algn="ctr"/>
            <a:r>
              <a:rPr lang="ru-RU" sz="1700" b="1" dirty="0" smtClean="0">
                <a:solidFill>
                  <a:srgbClr val="FFFFFF"/>
                </a:solidFill>
                <a:cs typeface="Arial" charset="0"/>
              </a:rPr>
              <a:t>13</a:t>
            </a:r>
          </a:p>
        </p:txBody>
      </p:sp>
      <p:pic>
        <p:nvPicPr>
          <p:cNvPr id="24578" name="object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132556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object 2"/>
          <p:cNvSpPr>
            <a:spLocks/>
          </p:cNvSpPr>
          <p:nvPr/>
        </p:nvSpPr>
        <p:spPr bwMode="auto">
          <a:xfrm>
            <a:off x="954089" y="228600"/>
            <a:ext cx="12050712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99" rIns="0" bIns="0" anchor="ctr">
            <a:spAutoFit/>
          </a:bodyPr>
          <a:lstStyle/>
          <a:p>
            <a:pPr algn="ctr" defTabSz="1298508"/>
            <a:r>
              <a:rPr lang="ru-RU" sz="3600" b="1" dirty="0"/>
              <a:t>Создание вспомогательных</a:t>
            </a:r>
            <a:br>
              <a:rPr lang="ru-RU" sz="3600" b="1" dirty="0"/>
            </a:br>
            <a:r>
              <a:rPr lang="ru-RU" sz="3600" b="1" dirty="0"/>
              <a:t> объектов по обращению с ТКО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2463800" y="2286000"/>
            <a:ext cx="4648201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 defTabSz="914354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</a:rPr>
              <a:t>площадки перегрузки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168400" y="2971800"/>
            <a:ext cx="1143000" cy="101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 defTabSz="914354">
              <a:spcBef>
                <a:spcPct val="50000"/>
              </a:spcBef>
              <a:defRPr/>
            </a:pPr>
            <a:r>
              <a:rPr lang="ru-RU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583" name="Text Box 15"/>
          <p:cNvSpPr txBox="1">
            <a:spLocks noChangeArrowheads="1"/>
          </p:cNvSpPr>
          <p:nvPr/>
        </p:nvSpPr>
        <p:spPr bwMode="auto">
          <a:xfrm>
            <a:off x="2692400" y="3200400"/>
            <a:ext cx="41910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 defTabSz="914354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</a:rPr>
              <a:t>мусороперегрузочные станции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24584" name="AutoShape 17"/>
          <p:cNvSpPr>
            <a:spLocks/>
          </p:cNvSpPr>
          <p:nvPr/>
        </p:nvSpPr>
        <p:spPr bwMode="auto">
          <a:xfrm>
            <a:off x="7035801" y="1981199"/>
            <a:ext cx="838199" cy="2590800"/>
          </a:xfrm>
          <a:prstGeom prst="rightBrace">
            <a:avLst>
              <a:gd name="adj1" fmla="val 25758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defTabSz="914354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4585" name="Text Box 19"/>
          <p:cNvSpPr txBox="1">
            <a:spLocks noChangeArrowheads="1"/>
          </p:cNvSpPr>
          <p:nvPr/>
        </p:nvSpPr>
        <p:spPr bwMode="auto">
          <a:xfrm>
            <a:off x="7950202" y="2133600"/>
            <a:ext cx="4495799" cy="195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 defTabSz="914354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Создание централизованной системы обращения с отходами </a:t>
            </a:r>
            <a:br>
              <a:rPr lang="ru-RU" sz="2400" b="1" dirty="0">
                <a:latin typeface="Times New Roman" pitchFamily="18" charset="0"/>
              </a:rPr>
            </a:br>
            <a:r>
              <a:rPr lang="ru-RU" sz="2400" b="1" dirty="0">
                <a:latin typeface="Times New Roman" pitchFamily="18" charset="0"/>
              </a:rPr>
              <a:t>в  труднодоступных </a:t>
            </a:r>
            <a:br>
              <a:rPr lang="ru-RU" sz="2400" b="1" dirty="0">
                <a:latin typeface="Times New Roman" pitchFamily="18" charset="0"/>
              </a:rPr>
            </a:br>
            <a:r>
              <a:rPr lang="ru-RU" sz="2400" b="1" dirty="0">
                <a:latin typeface="Times New Roman" pitchFamily="18" charset="0"/>
              </a:rPr>
              <a:t>и малонаселенных пунктах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863600" y="5562600"/>
            <a:ext cx="4953000" cy="92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algn="ctr" defTabSz="914354">
              <a:spcBef>
                <a:spcPct val="50000"/>
              </a:spcBef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Правовой статус объектов перегрузки или площадок временного накопления </a:t>
            </a:r>
            <a:b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не определен</a:t>
            </a:r>
          </a:p>
        </p:txBody>
      </p:sp>
      <p:pic>
        <p:nvPicPr>
          <p:cNvPr id="24587" name="object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4600" y="1371600"/>
            <a:ext cx="11506200" cy="460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4588" name="AutoShape 23"/>
          <p:cNvSpPr>
            <a:spLocks noChangeArrowheads="1"/>
          </p:cNvSpPr>
          <p:nvPr/>
        </p:nvSpPr>
        <p:spPr bwMode="auto">
          <a:xfrm>
            <a:off x="6121401" y="5791200"/>
            <a:ext cx="1447799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ru-RU"/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7797800" y="5486401"/>
            <a:ext cx="4648201" cy="92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algn="ctr" defTabSz="914354">
              <a:spcBef>
                <a:spcPct val="50000"/>
              </a:spcBef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Возникновение вопросов по определению ответственных лиц за создание, содержание и эксплуатацию объектов</a:t>
            </a:r>
          </a:p>
        </p:txBody>
      </p:sp>
      <p:pic>
        <p:nvPicPr>
          <p:cNvPr id="24590" name="Picture 25" descr="b7215e7dbd710b20757cfcf40a8b87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2400" y="6629400"/>
            <a:ext cx="7086601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object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132556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TextBox 16"/>
          <p:cNvSpPr txBox="1">
            <a:spLocks noChangeArrowheads="1"/>
          </p:cNvSpPr>
          <p:nvPr/>
        </p:nvSpPr>
        <p:spPr bwMode="auto">
          <a:xfrm>
            <a:off x="1244600" y="4876800"/>
            <a:ext cx="114300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/>
            <a:r>
              <a:rPr lang="ru-RU" b="1" i="1" dirty="0"/>
              <a:t>Общая прогнозная стоимость создания объектов составляет порядка 1,4 млрд. рублей 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016000" y="2057400"/>
            <a:ext cx="1371600" cy="101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ctr" defTabSz="914354">
              <a:spcBef>
                <a:spcPct val="50000"/>
              </a:spcBef>
              <a:defRPr/>
            </a:pPr>
            <a:r>
              <a:rPr lang="ru-RU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52</a:t>
            </a:r>
            <a:endParaRPr lang="ru-RU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244600" y="3810000"/>
            <a:ext cx="685800" cy="101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 defTabSz="914354">
              <a:spcBef>
                <a:spcPct val="50000"/>
              </a:spcBef>
              <a:defRPr/>
            </a:pPr>
            <a:r>
              <a:rPr lang="ru-RU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692400" y="4114800"/>
            <a:ext cx="41910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 defTabSz="914354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</a:rPr>
              <a:t>мусоросортировочные станции</a:t>
            </a:r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" y="6705600"/>
            <a:ext cx="4027488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object 3"/>
          <p:cNvSpPr txBox="1">
            <a:spLocks noChangeArrowheads="1"/>
          </p:cNvSpPr>
          <p:nvPr/>
        </p:nvSpPr>
        <p:spPr bwMode="auto">
          <a:xfrm>
            <a:off x="7502525" y="1804988"/>
            <a:ext cx="37306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4124" rIns="0" bIns="0">
            <a:spAutoFit/>
          </a:bodyPr>
          <a:lstStyle/>
          <a:p>
            <a:pPr marL="11113">
              <a:lnSpc>
                <a:spcPts val="3238"/>
              </a:lnSpc>
              <a:spcBef>
                <a:spcPts val="500"/>
              </a:spcBef>
            </a:pPr>
            <a:r>
              <a:rPr lang="ru-RU" sz="3000" b="1" dirty="0"/>
              <a:t>Создание пунктов  приема вторичного  сырья</a:t>
            </a:r>
            <a:endParaRPr lang="ru-RU" sz="3000" dirty="0"/>
          </a:p>
        </p:txBody>
      </p:sp>
      <p:sp>
        <p:nvSpPr>
          <p:cNvPr id="25603" name="object 4"/>
          <p:cNvSpPr txBox="1">
            <a:spLocks noChangeArrowheads="1"/>
          </p:cNvSpPr>
          <p:nvPr/>
        </p:nvSpPr>
        <p:spPr bwMode="auto">
          <a:xfrm>
            <a:off x="892175" y="1804988"/>
            <a:ext cx="5495925" cy="129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4124" rIns="0" bIns="0">
            <a:spAutoFit/>
          </a:bodyPr>
          <a:lstStyle/>
          <a:p>
            <a:pPr marL="11113">
              <a:lnSpc>
                <a:spcPts val="3238"/>
              </a:lnSpc>
              <a:spcBef>
                <a:spcPts val="500"/>
              </a:spcBef>
            </a:pPr>
            <a:r>
              <a:rPr lang="ru-RU" sz="3000" b="1" dirty="0" err="1"/>
              <a:t>пилотные</a:t>
            </a:r>
            <a:r>
              <a:rPr lang="ru-RU" sz="3000" b="1" dirty="0"/>
              <a:t> города  Архангельск, Северодвинск, </a:t>
            </a:r>
            <a:r>
              <a:rPr lang="ru-RU" sz="3000" b="1" dirty="0" smtClean="0"/>
              <a:t>Приморский </a:t>
            </a:r>
            <a:r>
              <a:rPr lang="ru-RU" sz="3000" b="1" dirty="0"/>
              <a:t>район</a:t>
            </a:r>
            <a:endParaRPr lang="ru-RU" sz="3000" dirty="0"/>
          </a:p>
        </p:txBody>
      </p:sp>
      <p:pic>
        <p:nvPicPr>
          <p:cNvPr id="25604" name="object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6019800"/>
            <a:ext cx="54165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8"/>
          <p:cNvSpPr txBox="1"/>
          <p:nvPr/>
        </p:nvSpPr>
        <p:spPr>
          <a:xfrm>
            <a:off x="285750" y="1911350"/>
            <a:ext cx="293688" cy="534988"/>
          </a:xfrm>
          <a:prstGeom prst="rect">
            <a:avLst/>
          </a:prstGeom>
          <a:solidFill>
            <a:srgbClr val="EBF1F9"/>
          </a:solidFill>
        </p:spPr>
        <p:txBody>
          <a:bodyPr lIns="0" tIns="74283" rIns="0" bIns="0">
            <a:spAutoFit/>
          </a:bodyPr>
          <a:lstStyle/>
          <a:p>
            <a:pPr marL="39999" defTabSz="914260" fontAlgn="auto">
              <a:spcBef>
                <a:spcPts val="585"/>
              </a:spcBef>
              <a:spcAft>
                <a:spcPts val="0"/>
              </a:spcAft>
              <a:defRPr/>
            </a:pPr>
            <a:r>
              <a:rPr sz="3000" spc="-6" dirty="0">
                <a:solidFill>
                  <a:srgbClr val="454D56"/>
                </a:solidFill>
                <a:latin typeface="Microsoft Sans Serif"/>
                <a:cs typeface="Microsoft Sans Serif"/>
              </a:rPr>
              <a:t>1</a:t>
            </a:r>
            <a:endParaRPr sz="30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16763" y="1828800"/>
            <a:ext cx="293687" cy="534988"/>
          </a:xfrm>
          <a:prstGeom prst="rect">
            <a:avLst/>
          </a:prstGeom>
          <a:solidFill>
            <a:srgbClr val="EBF1F9"/>
          </a:solidFill>
        </p:spPr>
        <p:txBody>
          <a:bodyPr lIns="0" tIns="74283" rIns="0" bIns="0">
            <a:spAutoFit/>
          </a:bodyPr>
          <a:lstStyle/>
          <a:p>
            <a:pPr marL="40635" defTabSz="914260" fontAlgn="auto">
              <a:spcBef>
                <a:spcPts val="585"/>
              </a:spcBef>
              <a:spcAft>
                <a:spcPts val="0"/>
              </a:spcAft>
              <a:defRPr/>
            </a:pPr>
            <a:r>
              <a:rPr sz="3000" spc="-6" dirty="0">
                <a:solidFill>
                  <a:srgbClr val="454D56"/>
                </a:solidFill>
                <a:latin typeface="Microsoft Sans Serif"/>
                <a:cs typeface="Microsoft Sans Serif"/>
              </a:rPr>
              <a:t>2</a:t>
            </a:r>
            <a:endParaRPr sz="3000" dirty="0">
              <a:latin typeface="Microsoft Sans Serif"/>
              <a:cs typeface="Microsoft Sans Serif"/>
            </a:endParaRPr>
          </a:p>
        </p:txBody>
      </p:sp>
      <p:sp>
        <p:nvSpPr>
          <p:cNvPr id="25607" name="object 10"/>
          <p:cNvSpPr>
            <a:spLocks/>
          </p:cNvSpPr>
          <p:nvPr/>
        </p:nvSpPr>
        <p:spPr bwMode="auto">
          <a:xfrm>
            <a:off x="6721475" y="1911350"/>
            <a:ext cx="0" cy="1738313"/>
          </a:xfrm>
          <a:custGeom>
            <a:avLst/>
            <a:gdLst>
              <a:gd name="T0" fmla="*/ 0 h 1737995"/>
              <a:gd name="T1" fmla="*/ 1738504 h 1737995"/>
              <a:gd name="T2" fmla="*/ 0 60000 65536"/>
              <a:gd name="T3" fmla="*/ 0 60000 65536"/>
              <a:gd name="T4" fmla="*/ 0 h 1737995"/>
              <a:gd name="T5" fmla="*/ 1737995 h 173799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737995">
                <a:moveTo>
                  <a:pt x="0" y="0"/>
                </a:moveTo>
                <a:lnTo>
                  <a:pt x="0" y="1737868"/>
                </a:lnTo>
              </a:path>
            </a:pathLst>
          </a:custGeom>
          <a:noFill/>
          <a:ln w="28575">
            <a:solidFill>
              <a:srgbClr val="52A24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object 11"/>
          <p:cNvSpPr txBox="1"/>
          <p:nvPr/>
        </p:nvSpPr>
        <p:spPr>
          <a:xfrm>
            <a:off x="314325" y="4102100"/>
            <a:ext cx="292100" cy="534988"/>
          </a:xfrm>
          <a:prstGeom prst="rect">
            <a:avLst/>
          </a:prstGeom>
          <a:solidFill>
            <a:srgbClr val="EBF1F9"/>
          </a:solidFill>
        </p:spPr>
        <p:txBody>
          <a:bodyPr lIns="0" tIns="74917" rIns="0" bIns="0">
            <a:spAutoFit/>
          </a:bodyPr>
          <a:lstStyle/>
          <a:p>
            <a:pPr marL="39999" defTabSz="914260" fontAlgn="auto">
              <a:spcBef>
                <a:spcPts val="590"/>
              </a:spcBef>
              <a:spcAft>
                <a:spcPts val="0"/>
              </a:spcAft>
              <a:defRPr/>
            </a:pPr>
            <a:r>
              <a:rPr sz="3000" spc="-6" dirty="0">
                <a:solidFill>
                  <a:srgbClr val="454D56"/>
                </a:solidFill>
                <a:latin typeface="Microsoft Sans Serif"/>
                <a:cs typeface="Microsoft Sans Serif"/>
              </a:rPr>
              <a:t>3</a:t>
            </a:r>
            <a:endParaRPr sz="3000" dirty="0">
              <a:latin typeface="Microsoft Sans Serif"/>
              <a:cs typeface="Microsoft Sans Serif"/>
            </a:endParaRPr>
          </a:p>
        </p:txBody>
      </p:sp>
      <p:sp>
        <p:nvSpPr>
          <p:cNvPr id="25609" name="object 12"/>
          <p:cNvSpPr txBox="1">
            <a:spLocks noChangeArrowheads="1"/>
          </p:cNvSpPr>
          <p:nvPr/>
        </p:nvSpPr>
        <p:spPr bwMode="auto">
          <a:xfrm>
            <a:off x="852488" y="3802063"/>
            <a:ext cx="39925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3967" rIns="0" bIns="0">
            <a:spAutoFit/>
          </a:bodyPr>
          <a:lstStyle/>
          <a:p>
            <a:pPr marL="11113">
              <a:lnSpc>
                <a:spcPct val="90000"/>
              </a:lnSpc>
              <a:spcBef>
                <a:spcPts val="425"/>
              </a:spcBef>
            </a:pPr>
            <a:r>
              <a:rPr lang="ru-RU" sz="2700" b="1" dirty="0"/>
              <a:t>Обустройство  контейнерных  площадок за счет</a:t>
            </a:r>
            <a:endParaRPr lang="ru-RU" sz="2700" dirty="0"/>
          </a:p>
          <a:p>
            <a:pPr marL="11113">
              <a:lnSpc>
                <a:spcPts val="2925"/>
              </a:lnSpc>
              <a:spcBef>
                <a:spcPts val="38"/>
              </a:spcBef>
            </a:pPr>
            <a:r>
              <a:rPr lang="ru-RU" sz="2700" b="1" dirty="0"/>
              <a:t>средств федерального  бюджета ФП ТКО  (контейнеры для РСО)</a:t>
            </a:r>
            <a:endParaRPr lang="ru-RU" sz="2700" dirty="0"/>
          </a:p>
        </p:txBody>
      </p:sp>
      <p:pic>
        <p:nvPicPr>
          <p:cNvPr id="25610" name="object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7138" y="4006850"/>
            <a:ext cx="1193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object 15"/>
          <p:cNvSpPr txBox="1">
            <a:spLocks noChangeArrowheads="1"/>
          </p:cNvSpPr>
          <p:nvPr/>
        </p:nvSpPr>
        <p:spPr bwMode="auto">
          <a:xfrm>
            <a:off x="5359400" y="3886200"/>
            <a:ext cx="2971800" cy="111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065" rIns="0" bIns="0">
            <a:spAutoFit/>
          </a:bodyPr>
          <a:lstStyle/>
          <a:p>
            <a:pPr algn="ctr">
              <a:lnSpc>
                <a:spcPts val="4638"/>
              </a:lnSpc>
              <a:spcBef>
                <a:spcPts val="100"/>
              </a:spcBef>
            </a:pPr>
            <a:r>
              <a:rPr lang="ru-RU" sz="3200" b="1" dirty="0"/>
              <a:t>1 </a:t>
            </a:r>
            <a:r>
              <a:rPr lang="ru-RU" sz="3200" b="1" dirty="0" smtClean="0"/>
              <a:t>140</a:t>
            </a:r>
            <a:r>
              <a:rPr lang="ru-RU" sz="3200" dirty="0" smtClean="0"/>
              <a:t> </a:t>
            </a:r>
            <a:r>
              <a:rPr lang="ru-RU" sz="2400" b="1" dirty="0" smtClean="0"/>
              <a:t>контейнеров</a:t>
            </a:r>
            <a:endParaRPr lang="ru-RU" sz="2400" dirty="0"/>
          </a:p>
        </p:txBody>
      </p:sp>
      <p:sp>
        <p:nvSpPr>
          <p:cNvPr id="25613" name="object 16"/>
          <p:cNvSpPr>
            <a:spLocks/>
          </p:cNvSpPr>
          <p:nvPr/>
        </p:nvSpPr>
        <p:spPr bwMode="auto">
          <a:xfrm>
            <a:off x="5969000" y="6400800"/>
            <a:ext cx="0" cy="3100388"/>
          </a:xfrm>
          <a:custGeom>
            <a:avLst/>
            <a:gdLst>
              <a:gd name="T0" fmla="*/ 0 h 3101340"/>
              <a:gd name="T1" fmla="*/ 3099372 h 3101340"/>
              <a:gd name="T2" fmla="*/ 0 60000 65536"/>
              <a:gd name="T3" fmla="*/ 0 60000 65536"/>
              <a:gd name="T4" fmla="*/ 0 h 3101340"/>
              <a:gd name="T5" fmla="*/ 3101340 h 310134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101340">
                <a:moveTo>
                  <a:pt x="0" y="0"/>
                </a:moveTo>
                <a:lnTo>
                  <a:pt x="0" y="3101276"/>
                </a:lnTo>
              </a:path>
            </a:pathLst>
          </a:custGeom>
          <a:noFill/>
          <a:ln w="28575">
            <a:solidFill>
              <a:srgbClr val="006DA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293600" y="9415463"/>
            <a:ext cx="711200" cy="336550"/>
          </a:xfrm>
          <a:prstGeom prst="rect">
            <a:avLst/>
          </a:prstGeom>
          <a:solidFill>
            <a:srgbClr val="0000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9216" tIns="54608" rIns="109216" bIns="54608" anchor="ctr"/>
          <a:lstStyle/>
          <a:p>
            <a:pPr algn="ctr" defTabSz="9142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solidFill>
                  <a:prstClr val="white"/>
                </a:solidFill>
              </a:rPr>
              <a:t>7</a:t>
            </a:r>
            <a:endParaRPr lang="ru-RU" sz="1700" b="1" dirty="0">
              <a:solidFill>
                <a:prstClr val="white"/>
              </a:solidFill>
            </a:endParaRPr>
          </a:p>
        </p:txBody>
      </p:sp>
      <p:pic>
        <p:nvPicPr>
          <p:cNvPr id="25615" name="object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2556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6" name="Text Box 20"/>
          <p:cNvSpPr txBox="1">
            <a:spLocks noChangeArrowheads="1"/>
          </p:cNvSpPr>
          <p:nvPr/>
        </p:nvSpPr>
        <p:spPr bwMode="auto">
          <a:xfrm>
            <a:off x="1473200" y="228600"/>
            <a:ext cx="1127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Внедрение раздельного сбора ТКО на территории Архангельской области</a:t>
            </a:r>
          </a:p>
        </p:txBody>
      </p:sp>
      <p:pic>
        <p:nvPicPr>
          <p:cNvPr id="25617" name="object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4600" y="1371600"/>
            <a:ext cx="11506200" cy="460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5622" name="object 10"/>
          <p:cNvSpPr>
            <a:spLocks/>
          </p:cNvSpPr>
          <p:nvPr/>
        </p:nvSpPr>
        <p:spPr bwMode="auto">
          <a:xfrm>
            <a:off x="6731000" y="1905000"/>
            <a:ext cx="0" cy="1738313"/>
          </a:xfrm>
          <a:custGeom>
            <a:avLst/>
            <a:gdLst>
              <a:gd name="T0" fmla="*/ 0 h 1737995"/>
              <a:gd name="T1" fmla="*/ 1738504 h 1737995"/>
              <a:gd name="T2" fmla="*/ 0 60000 65536"/>
              <a:gd name="T3" fmla="*/ 0 60000 65536"/>
              <a:gd name="T4" fmla="*/ 0 h 1737995"/>
              <a:gd name="T5" fmla="*/ 1737995 h 173799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737995">
                <a:moveTo>
                  <a:pt x="0" y="0"/>
                </a:moveTo>
                <a:lnTo>
                  <a:pt x="0" y="1737868"/>
                </a:lnTo>
              </a:path>
            </a:pathLst>
          </a:custGeom>
          <a:noFill/>
          <a:ln w="28575">
            <a:solidFill>
              <a:srgbClr val="52A24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8483600" y="4114800"/>
            <a:ext cx="317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3600" dirty="0"/>
              <a:t>+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788400" y="3657600"/>
            <a:ext cx="2379324" cy="167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877 </a:t>
            </a:r>
          </a:p>
          <a:p>
            <a:pPr algn="ctr"/>
            <a:r>
              <a:rPr lang="ru-RU" b="1" dirty="0" smtClean="0"/>
              <a:t>контейнеров за счет внебюджетных источников</a:t>
            </a:r>
            <a:endParaRPr lang="ru-RU" b="1" dirty="0"/>
          </a:p>
        </p:txBody>
      </p:sp>
      <p:sp>
        <p:nvSpPr>
          <p:cNvPr id="21" name="object 10"/>
          <p:cNvSpPr>
            <a:spLocks/>
          </p:cNvSpPr>
          <p:nvPr/>
        </p:nvSpPr>
        <p:spPr bwMode="auto">
          <a:xfrm>
            <a:off x="11074400" y="3124200"/>
            <a:ext cx="77788" cy="2438400"/>
          </a:xfrm>
          <a:custGeom>
            <a:avLst/>
            <a:gdLst>
              <a:gd name="T0" fmla="*/ 0 h 1737995"/>
              <a:gd name="T1" fmla="*/ 1738504 h 1737995"/>
              <a:gd name="T2" fmla="*/ 0 60000 65536"/>
              <a:gd name="T3" fmla="*/ 0 60000 65536"/>
              <a:gd name="T4" fmla="*/ 0 h 1737995"/>
              <a:gd name="T5" fmla="*/ 1737995 h 173799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737995">
                <a:moveTo>
                  <a:pt x="0" y="0"/>
                </a:moveTo>
                <a:lnTo>
                  <a:pt x="0" y="1737868"/>
                </a:lnTo>
              </a:path>
            </a:pathLst>
          </a:custGeom>
          <a:noFill/>
          <a:ln w="28575">
            <a:solidFill>
              <a:srgbClr val="52A24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1023600" y="3810000"/>
            <a:ext cx="198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2400" b="1" dirty="0"/>
              <a:t>Всего              </a:t>
            </a:r>
            <a:r>
              <a:rPr lang="ru-RU" sz="3200" b="1" dirty="0"/>
              <a:t>2000 </a:t>
            </a:r>
            <a:r>
              <a:rPr lang="ru-RU" sz="2400" dirty="0"/>
              <a:t>контейнеров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2"/>
          <p:cNvSpPr>
            <a:spLocks noGrp="1"/>
          </p:cNvSpPr>
          <p:nvPr>
            <p:ph type="title"/>
          </p:nvPr>
        </p:nvSpPr>
        <p:spPr>
          <a:xfrm>
            <a:off x="787400" y="304800"/>
            <a:ext cx="12050713" cy="566738"/>
          </a:xfrm>
        </p:spPr>
        <p:txBody>
          <a:bodyPr tIns="12699">
            <a:spAutoFit/>
          </a:bodyPr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Установление нормативов  накопления ТКО</a:t>
            </a:r>
            <a:endParaRPr lang="ru-RU" sz="36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8434" name="object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1371600"/>
            <a:ext cx="11506200" cy="460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8435" name="object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2556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2" descr="https://xn-----clcjfanibt5a3ayab4byb7i9a.xn--p1ai/wp-content/uploads/2020/11/unnam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614275" y="9415463"/>
            <a:ext cx="390525" cy="336550"/>
          </a:xfrm>
          <a:prstGeom prst="rect">
            <a:avLst/>
          </a:prstGeom>
          <a:solidFill>
            <a:srgbClr val="0000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9216" tIns="54608" rIns="109216" bIns="54608" anchor="ctr"/>
          <a:lstStyle/>
          <a:p>
            <a:pPr algn="ctr" defTabSz="9142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solidFill>
                  <a:prstClr val="white"/>
                </a:solidFill>
              </a:rPr>
              <a:t>8</a:t>
            </a:r>
            <a:endParaRPr lang="ru-RU" sz="1700" b="1" dirty="0">
              <a:solidFill>
                <a:prstClr val="white"/>
              </a:solidFill>
            </a:endParaRPr>
          </a:p>
        </p:txBody>
      </p:sp>
      <p:pic>
        <p:nvPicPr>
          <p:cNvPr id="2052" name="Picture 4" descr="W:\Доклады\2021\ПРО ОПОРНЫЕ ОБЪЕКТЫ ДЛЯ Мураева и Губернатора АО\По состоянию на 11.10.2021\ПРО ОПОРНЫЕ ОБЪЕКТЫ ДЛЯ Мураева и Губернатора АО\АКТ_14.10.2021\версия_14.10.2021 в 17.24\нормативы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0" y="1676400"/>
            <a:ext cx="5386214" cy="5257800"/>
          </a:xfrm>
          <a:prstGeom prst="rect">
            <a:avLst/>
          </a:prstGeom>
          <a:noFill/>
        </p:spPr>
      </p:pic>
      <p:pic>
        <p:nvPicPr>
          <p:cNvPr id="2053" name="Picture 5" descr="W:\Доклады\2021\ПРО ОПОРНЫЕ ОБЪЕКТЫ ДЛЯ Мураева и Губернатора АО\По состоянию на 11.10.2021\ПРО ОПОРНЫЕ ОБЪЕКТЫ ДЛЯ Мураева и Губернатора АО\АКТ_14.10.2021\версия_14.10.2021 в 17.24\норматив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00" y="6934200"/>
            <a:ext cx="5410200" cy="2636730"/>
          </a:xfrm>
          <a:prstGeom prst="rect">
            <a:avLst/>
          </a:prstGeom>
          <a:noFill/>
        </p:spPr>
      </p:pic>
      <p:graphicFrame>
        <p:nvGraphicFramePr>
          <p:cNvPr id="13" name="Диаграмма 12"/>
          <p:cNvGraphicFramePr/>
          <p:nvPr/>
        </p:nvGraphicFramePr>
        <p:xfrm>
          <a:off x="7493000" y="1600200"/>
          <a:ext cx="533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4288999" y="4042202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Экономически обоснованный тариф:</a:t>
            </a:r>
          </a:p>
          <a:p>
            <a:pPr algn="ctr"/>
            <a:r>
              <a:rPr lang="ru-RU" sz="1600" b="1" i="1" dirty="0" smtClean="0"/>
              <a:t>с 01.01.2021-30.06.2021 – 520,44 рублей/куб. м.</a:t>
            </a:r>
          </a:p>
          <a:p>
            <a:pPr algn="ctr"/>
            <a:r>
              <a:rPr lang="ru-RU" sz="1600" b="1" i="1" dirty="0" smtClean="0"/>
              <a:t>с 01.07.2021 по 31.12.2021 – 662,93 рублей/куб. м.</a:t>
            </a:r>
            <a:endParaRPr lang="ru-RU" sz="16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31000" y="72390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1078439 ЧЕЛОВЕК</a:t>
            </a:r>
          </a:p>
          <a:p>
            <a:pPr algn="ctr"/>
            <a:r>
              <a:rPr lang="ru-RU" dirty="0" smtClean="0"/>
              <a:t>охват населения, которому оказывается услуга по обращению с ТКО 94,6 %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2"/>
          <p:cNvSpPr>
            <a:spLocks noGrp="1"/>
          </p:cNvSpPr>
          <p:nvPr>
            <p:ph type="title" idx="4294967295"/>
          </p:nvPr>
        </p:nvSpPr>
        <p:spPr>
          <a:xfrm>
            <a:off x="787400" y="306388"/>
            <a:ext cx="12050713" cy="561975"/>
          </a:xfrm>
        </p:spPr>
        <p:txBody>
          <a:bodyPr lIns="0" tIns="12699" rIns="0" bIns="0">
            <a:spAutoFit/>
          </a:bodyPr>
          <a:lstStyle/>
          <a:p>
            <a:pPr eaLnBrk="1" hangingPunct="1"/>
            <a:r>
              <a:rPr lang="ru-RU" sz="3600" b="1" smtClean="0">
                <a:latin typeface="Arial" charset="0"/>
                <a:cs typeface="Arial" charset="0"/>
              </a:rPr>
              <a:t>Помощь органам местного самоуправления </a:t>
            </a:r>
          </a:p>
        </p:txBody>
      </p:sp>
      <p:pic>
        <p:nvPicPr>
          <p:cNvPr id="19458" name="object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1371600"/>
            <a:ext cx="11506200" cy="460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9459" name="object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2556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2" descr="https://xn-----clcjfanibt5a3ayab4byb7i9a.xn--p1ai/wp-content/uploads/2020/11/unnam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522201" y="9415462"/>
            <a:ext cx="482600" cy="338137"/>
          </a:xfrm>
          <a:prstGeom prst="rect">
            <a:avLst/>
          </a:prstGeom>
          <a:solidFill>
            <a:srgbClr val="0000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9216" tIns="54608" rIns="109216" bIns="54608" anchor="ctr"/>
          <a:lstStyle/>
          <a:p>
            <a:pPr algn="ctr"/>
            <a:r>
              <a:rPr lang="ru-RU" sz="1700" b="1" dirty="0" smtClean="0">
                <a:solidFill>
                  <a:srgbClr val="FFFFFF"/>
                </a:solidFill>
                <a:cs typeface="Arial" charset="0"/>
              </a:rPr>
              <a:t>9</a:t>
            </a:r>
            <a:endParaRPr lang="ru-RU" sz="17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9462" name="Picture 14" descr="к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0800" y="1524000"/>
            <a:ext cx="9982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30200" y="6553200"/>
            <a:ext cx="1181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2400" dirty="0"/>
              <a:t>По состоянию на </a:t>
            </a:r>
            <a:r>
              <a:rPr lang="ru-RU" sz="2400" dirty="0" smtClean="0"/>
              <a:t>02.12.2021 </a:t>
            </a:r>
            <a:r>
              <a:rPr lang="ru-RU" sz="2400" dirty="0"/>
              <a:t>на территории Архангельской области расположено 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5 556</a:t>
            </a:r>
            <a:r>
              <a:rPr lang="ru-RU" sz="2400" dirty="0"/>
              <a:t> контейнерных площадок и 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13 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735</a:t>
            </a:r>
            <a:r>
              <a:rPr lang="ru-RU" sz="2400" dirty="0" smtClean="0"/>
              <a:t> </a:t>
            </a:r>
            <a:r>
              <a:rPr lang="ru-RU" sz="2400" dirty="0"/>
              <a:t>контейнеров для накопления ТКО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54000" y="7620000"/>
            <a:ext cx="1196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2400" dirty="0"/>
              <a:t>Потребность в создании контейнерных площадок составляет </a:t>
            </a:r>
            <a:r>
              <a:rPr lang="ru-RU" sz="2400" b="1" dirty="0"/>
              <a:t>5 572 шт</a:t>
            </a:r>
            <a:r>
              <a:rPr lang="ru-RU" sz="2400" dirty="0"/>
              <a:t>., в контейнерах для накопления ТКО – </a:t>
            </a:r>
            <a:r>
              <a:rPr lang="ru-RU" sz="2400" b="1" dirty="0" smtClean="0"/>
              <a:t>13 442 шт</a:t>
            </a:r>
            <a:r>
              <a:rPr lang="ru-RU" sz="2400" dirty="0"/>
              <a:t>.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06400" y="8458200"/>
            <a:ext cx="1181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2200" dirty="0"/>
              <a:t>На 2022 год из областного бюджета выделено </a:t>
            </a:r>
            <a:r>
              <a:rPr lang="ru-RU" sz="2200" b="1" dirty="0"/>
              <a:t>20 221,3</a:t>
            </a:r>
            <a:r>
              <a:rPr lang="ru-RU" sz="2200" dirty="0"/>
              <a:t> тыс. рублей на создание </a:t>
            </a:r>
            <a:r>
              <a:rPr lang="ru-RU" sz="2200" b="1" dirty="0"/>
              <a:t>154 </a:t>
            </a:r>
            <a:r>
              <a:rPr lang="ru-RU" sz="2200" dirty="0"/>
              <a:t>контейнерных площадок и приобретение </a:t>
            </a:r>
            <a:r>
              <a:rPr lang="ru-RU" sz="2200" b="1" dirty="0"/>
              <a:t>747</a:t>
            </a:r>
            <a:r>
              <a:rPr lang="ru-RU" sz="2200" dirty="0"/>
              <a:t> контейнеров для накопления ТКО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7246591</TotalTime>
  <Words>716</Words>
  <Application>Microsoft Office PowerPoint</Application>
  <PresentationFormat>Произвольный</PresentationFormat>
  <Paragraphs>129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Ликвидация и рекультивация свалок в границах городов Архангельск, Няндома в  рамках федерального проекта «Чистая страна»</vt:lpstr>
      <vt:lpstr>Участие в федеральном проекте «Генеральная уборка»</vt:lpstr>
      <vt:lpstr>Ликвидация несанкционированных свалок</vt:lpstr>
      <vt:lpstr>Слайд 5</vt:lpstr>
      <vt:lpstr>Слайд 6</vt:lpstr>
      <vt:lpstr>Слайд 7</vt:lpstr>
      <vt:lpstr>Установление нормативов  накопления ТКО</vt:lpstr>
      <vt:lpstr>Помощь органам местного самоуправления </vt:lpstr>
      <vt:lpstr>Ликвидация полигонов для захоронения ТКО  в г. Архангельск, г. Новодвинск, г. Северодвинск</vt:lpstr>
      <vt:lpstr>Цифровизация системы  обращения с отходами ТКО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serebryakov</dc:creator>
  <cp:lastModifiedBy>karpenko</cp:lastModifiedBy>
  <cp:revision>183</cp:revision>
  <cp:lastPrinted>2021-10-14T12:51:34Z</cp:lastPrinted>
  <dcterms:created xsi:type="dcterms:W3CDTF">2021-06-17T07:51:10Z</dcterms:created>
  <dcterms:modified xsi:type="dcterms:W3CDTF">2021-12-13T13:13:46Z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2021-06-17T00:00:00Z</vt:filetime>
  </property>
</Properties>
</file>