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95" r:id="rId2"/>
    <p:sldId id="383" r:id="rId3"/>
    <p:sldId id="361" r:id="rId4"/>
    <p:sldId id="385" r:id="rId5"/>
    <p:sldId id="386" r:id="rId6"/>
    <p:sldId id="387" r:id="rId7"/>
    <p:sldId id="364" r:id="rId8"/>
    <p:sldId id="367" r:id="rId9"/>
    <p:sldId id="377" r:id="rId10"/>
    <p:sldId id="368" r:id="rId11"/>
    <p:sldId id="378" r:id="rId12"/>
    <p:sldId id="379" r:id="rId13"/>
    <p:sldId id="380" r:id="rId14"/>
    <p:sldId id="390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fin user" initials="mu" lastIdx="1" clrIdx="0">
    <p:extLst>
      <p:ext uri="{19B8F6BF-5375-455C-9EA6-DF929625EA0E}">
        <p15:presenceInfo xmlns:p15="http://schemas.microsoft.com/office/powerpoint/2012/main" userId="minfin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0" autoAdjust="0"/>
    <p:restoredTop sz="87719" autoAdjust="0"/>
  </p:normalViewPr>
  <p:slideViewPr>
    <p:cSldViewPr>
      <p:cViewPr varScale="1">
        <p:scale>
          <a:sx n="71" d="100"/>
          <a:sy n="71" d="100"/>
        </p:scale>
        <p:origin x="11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2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118102648754655E-2"/>
          <c:y val="7.5818330524141499E-3"/>
          <c:w val="0.97152947918067911"/>
          <c:h val="0.650348213997731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594712485895614E-3"/>
                  <c:y val="-2.27454991572424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97 214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7841374576866368E-3"/>
                  <c:y val="-0.113727495786212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112 739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 (первоначально)</c:v>
                </c:pt>
                <c:pt idx="1">
                  <c:v>2022 г. (уточненный план)</c:v>
                </c:pt>
                <c:pt idx="2">
                  <c:v>2023г. (проект)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97214</c:v>
                </c:pt>
                <c:pt idx="1">
                  <c:v>104258</c:v>
                </c:pt>
                <c:pt idx="2">
                  <c:v>112739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947124858955556E-3"/>
                  <c:y val="1.01091107365521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28 107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38 747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30 409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 (первоначально)</c:v>
                </c:pt>
                <c:pt idx="1">
                  <c:v>2022 г. (уточненный план)</c:v>
                </c:pt>
                <c:pt idx="2">
                  <c:v>2023г. (проект)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28107</c:v>
                </c:pt>
                <c:pt idx="1">
                  <c:v>38747</c:v>
                </c:pt>
                <c:pt idx="2">
                  <c:v>30409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-1877337072"/>
        <c:axId val="-1877335440"/>
      </c:barChart>
      <c:catAx>
        <c:axId val="-187733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-1877335440"/>
        <c:crosses val="autoZero"/>
        <c:auto val="1"/>
        <c:lblAlgn val="ctr"/>
        <c:lblOffset val="100"/>
        <c:noMultiLvlLbl val="0"/>
      </c:catAx>
      <c:valAx>
        <c:axId val="-1877335440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-18773370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20416639866525E-2"/>
          <c:y val="0.77429434363924021"/>
          <c:w val="0.89516247707369789"/>
          <c:h val="0.19485894936404921"/>
        </c:manualLayout>
      </c:layout>
      <c:overlay val="0"/>
      <c:txPr>
        <a:bodyPr/>
        <a:lstStyle/>
        <a:p>
          <a:pPr>
            <a:defRPr sz="1400" baseline="0">
              <a:solidFill>
                <a:srgbClr val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086147516176439E-2"/>
          <c:y val="6.3425492405605813E-4"/>
          <c:w val="0.97630611285846869"/>
          <c:h val="0.57016839398796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4247</c:v>
                </c:pt>
                <c:pt idx="1">
                  <c:v>3167</c:v>
                </c:pt>
                <c:pt idx="2">
                  <c:v>1080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819483658903852E-3"/>
                  <c:y val="-6.15387972764931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1262</c:v>
                </c:pt>
                <c:pt idx="1">
                  <c:v>686</c:v>
                </c:pt>
                <c:pt idx="2">
                  <c:v>576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01.10.2023 на 5,5% (в т.ч. другие решения по повышению оплаты труда работников бюджетной сферы)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2490</c:v>
                </c:pt>
                <c:pt idx="1">
                  <c:v>2490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877342512"/>
        <c:axId val="-1877333808"/>
      </c:barChart>
      <c:catAx>
        <c:axId val="-187734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1877333808"/>
        <c:crosses val="autoZero"/>
        <c:auto val="1"/>
        <c:lblAlgn val="ctr"/>
        <c:lblOffset val="100"/>
        <c:noMultiLvlLbl val="0"/>
      </c:catAx>
      <c:valAx>
        <c:axId val="-187733380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-1877342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1543776881933685"/>
          <c:w val="0.9873491068042245"/>
          <c:h val="0.28011828050851495"/>
        </c:manualLayout>
      </c:layout>
      <c:overlay val="0"/>
      <c:txPr>
        <a:bodyPr/>
        <a:lstStyle/>
        <a:p>
          <a:pPr>
            <a:defRPr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36357055480523E-2"/>
          <c:y val="9.7370811570843402E-3"/>
          <c:w val="0.971529479180679"/>
          <c:h val="0.650348213997731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8401677546506833E-3"/>
                  <c:y val="1.20088326700985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947124858957027E-3"/>
                  <c:y val="-7.0763775155865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667167193593387E-3"/>
                  <c:y val="-0.122935370956580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 (первоначальный)</c:v>
                </c:pt>
                <c:pt idx="1">
                  <c:v>2022 г. (уточненный план)</c:v>
                </c:pt>
                <c:pt idx="2">
                  <c:v>2023 г. (проект)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28935</c:v>
                </c:pt>
                <c:pt idx="1">
                  <c:v>33683</c:v>
                </c:pt>
                <c:pt idx="2">
                  <c:v>36556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757699887164674E-2"/>
                  <c:y val="-8.93252406583645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 (первоначальный)</c:v>
                </c:pt>
                <c:pt idx="1">
                  <c:v>2022 г. (уточненный план)</c:v>
                </c:pt>
                <c:pt idx="2">
                  <c:v>2023 г. (проект)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6754</c:v>
                </c:pt>
                <c:pt idx="1">
                  <c:v>11374</c:v>
                </c:pt>
                <c:pt idx="2">
                  <c:v>7104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-1877339248"/>
        <c:axId val="-1877338704"/>
      </c:barChart>
      <c:catAx>
        <c:axId val="-187733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77338704"/>
        <c:crosses val="autoZero"/>
        <c:auto val="1"/>
        <c:lblAlgn val="ctr"/>
        <c:lblOffset val="100"/>
        <c:noMultiLvlLbl val="0"/>
      </c:catAx>
      <c:valAx>
        <c:axId val="-187733870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-18773392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4742256595137224E-2"/>
          <c:y val="0.82152486931117841"/>
          <c:w val="0.89202903878598461"/>
          <c:h val="0.15146996690975364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250786732805386"/>
          <c:y val="5.3853789928662837E-3"/>
          <c:w val="0.58547379066925287"/>
          <c:h val="0.94076083107847353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26064">
                <a:alpha val="84706"/>
              </a:srgbClr>
            </a:solidFill>
            <a:ln w="946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dPt>
            <c:idx val="7"/>
            <c:invertIfNegative val="1"/>
            <c:bubble3D val="0"/>
          </c:dPt>
          <c:dPt>
            <c:idx val="8"/>
            <c:invertIfNegative val="1"/>
            <c:bubble3D val="0"/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6387719086104167E-1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368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740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1 118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1 257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/>
                      <a:t>3 </a:t>
                    </a:r>
                    <a:r>
                      <a:rPr lang="en-US" smtClean="0"/>
                      <a:t>192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276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0" i="0" u="none" strike="noStrike" kern="1200" baseline="0">
                    <a:solidFill>
                      <a:schemeClr val="tx2">
                        <a:lumMod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0"/>
                <c:pt idx="1">
                  <c:v>ПРОЧИЕ</c:v>
                </c:pt>
                <c:pt idx="2">
                  <c:v>ЖИЛИЩНОЕ СТРОИТЕЛЬСТВО</c:v>
                </c:pt>
                <c:pt idx="3">
                  <c:v>СПОРТ</c:v>
                </c:pt>
                <c:pt idx="4">
                  <c:v>КУЛЬТУРА</c:v>
                </c:pt>
                <c:pt idx="5">
                  <c:v>ВОДНОЕ ХОЗЯЙСТВО</c:v>
                </c:pt>
                <c:pt idx="6">
                  <c:v>ЗДРАВООХРАНЕНИЕ</c:v>
                </c:pt>
                <c:pt idx="7">
                  <c:v>ИНЖЕНЕРНАЯ ИНФРАСТРУКТУРА</c:v>
                </c:pt>
                <c:pt idx="8">
                  <c:v>ОБРАЗОВАНИЕ</c:v>
                </c:pt>
                <c:pt idx="9">
                  <c:v>ДОРОЖНОЕ СТРОИТЕЛЬСТВО, ТРАНСПОРТНАЯ ИНФРАСТРУКТУРА</c:v>
                </c:pt>
              </c:strCache>
            </c:strRef>
          </c:cat>
          <c:val>
            <c:numRef>
              <c:f>Лист1!$B$2:$B$14</c:f>
              <c:numCache>
                <c:formatCode>#\ ##0.0</c:formatCode>
                <c:ptCount val="13"/>
                <c:pt idx="1">
                  <c:v>59</c:v>
                </c:pt>
                <c:pt idx="2">
                  <c:v>190</c:v>
                </c:pt>
                <c:pt idx="3">
                  <c:v>198</c:v>
                </c:pt>
                <c:pt idx="4">
                  <c:v>368</c:v>
                </c:pt>
                <c:pt idx="5">
                  <c:v>385</c:v>
                </c:pt>
                <c:pt idx="6">
                  <c:v>740</c:v>
                </c:pt>
                <c:pt idx="7">
                  <c:v>1118</c:v>
                </c:pt>
                <c:pt idx="8">
                  <c:v>1257</c:v>
                </c:pt>
                <c:pt idx="9">
                  <c:v>3192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9465" cap="flat" cmpd="sng" algn="ctr">
                    <a:solidFill>
                      <a:schemeClr val="lt1">
                        <a:alpha val="50000"/>
                      </a:schemeClr>
                    </a:solidFill>
                    <a:round/>
                  </a:ln>
                  <a:effectLst/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-1877344688"/>
        <c:axId val="-1877340336"/>
      </c:barChart>
      <c:catAx>
        <c:axId val="-1877344688"/>
        <c:scaling>
          <c:orientation val="minMax"/>
        </c:scaling>
        <c:delete val="0"/>
        <c:axPos val="l"/>
        <c:numFmt formatCode="General" sourceLinked="1"/>
        <c:majorTickMark val="out"/>
        <c:minorTickMark val="cross"/>
        <c:tickLblPos val="nextTo"/>
        <c:spPr>
          <a:ln>
            <a:noFill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ru-RU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877340336"/>
        <c:crosses val="autoZero"/>
        <c:auto val="1"/>
        <c:lblAlgn val="ctr"/>
        <c:lblOffset val="100"/>
        <c:noMultiLvlLbl val="1"/>
      </c:catAx>
      <c:valAx>
        <c:axId val="-1877340336"/>
        <c:scaling>
          <c:orientation val="minMax"/>
        </c:scaling>
        <c:delete val="1"/>
        <c:axPos val="b"/>
        <c:majorGridlines>
          <c:spPr>
            <a:ln w="9465" cap="flat" cmpd="sng" algn="ctr">
              <a:noFill/>
              <a:prstDash val="solid"/>
              <a:round/>
            </a:ln>
            <a:effectLst/>
          </c:spPr>
        </c:majorGridlines>
        <c:numFmt formatCode="#\ ##0.0" sourceLinked="1"/>
        <c:majorTickMark val="out"/>
        <c:minorTickMark val="none"/>
        <c:tickLblPos val="none"/>
        <c:crossAx val="-1877344688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lang="ru-RU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0.44515</cdr:x>
      <cdr:y>0</cdr:y>
    </cdr:from>
    <cdr:to>
      <cdr:x>0.60969</cdr:x>
      <cdr:y>0.09623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545118" y="0"/>
          <a:ext cx="1310367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143 005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0.73199</cdr:x>
      <cdr:y>0</cdr:y>
    </cdr:from>
    <cdr:to>
      <cdr:x>0.90378</cdr:x>
      <cdr:y>0.09623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829410" y="0"/>
          <a:ext cx="1368152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143 148</a:t>
          </a:r>
        </a:p>
        <a:p xmlns:a="http://schemas.openxmlformats.org/drawingml/2006/main">
          <a:pPr algn="r"/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0.12272</cdr:x>
      <cdr:y>0.88525</cdr:y>
    </cdr:from>
    <cdr:to>
      <cdr:x>0.16758</cdr:x>
      <cdr:y>0.94212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77332" y="4448536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0.12272</cdr:x>
      <cdr:y>0.79927</cdr:y>
    </cdr:from>
    <cdr:to>
      <cdr:x>0.16758</cdr:x>
      <cdr:y>0.85614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77332" y="4016488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0.5819</cdr:x>
      <cdr:y>0.26405</cdr:y>
    </cdr:from>
    <cdr:to>
      <cdr:x>0.74287</cdr:x>
      <cdr:y>0.36547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4634129" y="1326911"/>
          <a:ext cx="1281931" cy="509616"/>
        </a:xfrm>
        <a:prstGeom xmlns:a="http://schemas.openxmlformats.org/drawingml/2006/main" prst="straightConnector1">
          <a:avLst/>
        </a:prstGeom>
        <a:ln xmlns:a="http://schemas.openxmlformats.org/drawingml/2006/main" w="47625">
          <a:solidFill>
            <a:schemeClr val="accent2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0.1027</cdr:x>
      <cdr:y>0.08195</cdr:y>
    </cdr:from>
    <cdr:to>
      <cdr:x>0.26723</cdr:x>
      <cdr:y>0.17818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17880" y="411811"/>
          <a:ext cx="1310314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125 321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0.58427</cdr:x>
      <cdr:y>0.2</cdr:y>
    </cdr:from>
    <cdr:to>
      <cdr:x>0.7222</cdr:x>
      <cdr:y>0.27575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3744416" y="1008112"/>
          <a:ext cx="883954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6 343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0.24719</cdr:x>
      <cdr:y>0.08571</cdr:y>
    </cdr:from>
    <cdr:to>
      <cdr:x>0.37745</cdr:x>
      <cdr:y>0.16526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84176" y="432048"/>
          <a:ext cx="834799" cy="400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7 999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0.75281</cdr:x>
      <cdr:y>0.35714</cdr:y>
    </cdr:from>
    <cdr:to>
      <cdr:x>0.91373</cdr:x>
      <cdr:y>0.43289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824536" y="1800200"/>
          <a:ext cx="1031290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1 656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0.63579</cdr:x>
      <cdr:y>0</cdr:y>
    </cdr:from>
    <cdr:to>
      <cdr:x>0.82159</cdr:x>
      <cdr:y>0.09623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153796" y="-1256722"/>
          <a:ext cx="1506117" cy="50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43 660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0.12057</cdr:x>
      <cdr:y>0.90433</cdr:y>
    </cdr:from>
    <cdr:to>
      <cdr:x>0.16543</cdr:x>
      <cdr:y>0.9612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77332" y="4764566"/>
          <a:ext cx="363641" cy="29962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0.12057</cdr:x>
      <cdr:y>0.82232</cdr:y>
    </cdr:from>
    <cdr:to>
      <cdr:x>0.16543</cdr:x>
      <cdr:y>0.87919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77332" y="4332518"/>
          <a:ext cx="363641" cy="29962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0.08503</cdr:x>
      <cdr:y>0.11162</cdr:y>
    </cdr:from>
    <cdr:to>
      <cdr:x>0.20352</cdr:x>
      <cdr:y>0.1934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689300" y="588102"/>
          <a:ext cx="960495" cy="4308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35 689</a:t>
          </a:r>
          <a:endParaRPr lang="ru-RU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0.59137</cdr:x>
      <cdr:y>0.30297</cdr:y>
    </cdr:from>
    <cdr:to>
      <cdr:x>0.74239</cdr:x>
      <cdr:y>0.3713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4793756" y="1596214"/>
          <a:ext cx="1224136" cy="360040"/>
        </a:xfrm>
        <a:prstGeom xmlns:a="http://schemas.openxmlformats.org/drawingml/2006/main" prst="straightConnector1">
          <a:avLst/>
        </a:prstGeom>
        <a:ln xmlns:a="http://schemas.openxmlformats.org/drawingml/2006/main" w="47625">
          <a:solidFill>
            <a:schemeClr val="accent2">
              <a:lumMod val="5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0.58249</cdr:x>
      <cdr:y>0.09796</cdr:y>
    </cdr:from>
    <cdr:to>
      <cdr:x>0.75127</cdr:x>
      <cdr:y>0.15263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4721748" y="516094"/>
          <a:ext cx="1368152" cy="288032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chemeClr val="accent2">
              <a:lumMod val="40000"/>
              <a:lumOff val="60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C30D1-1EE7-4E17-8608-DAB07011FA48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F5D2-2C10-4C33-9714-AE7BDD510C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6587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1281652-B8AE-4BAC-9D6E-4FEAF85E69B4}" type="datetime1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47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149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597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681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555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31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820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717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502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353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712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102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56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40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D36854-8948-4BA9-8D69-50BC3AB0A157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EFEE-4216-441A-ABC0-AF1E0BE32618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222B-EC7F-4A0F-A6B6-B52EDC695DE7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235B03-A1A3-4E94-9992-FA24607EE8D3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9ACD69-000A-4DFE-8A40-8645A2C3B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051B-297B-4F9E-8CD9-D5BC3BDE4CF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97E3-1C8E-4E45-A719-FB45CEAA6521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C693-4387-42BB-91C8-F3FEDBE368F9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186D99-2670-4F14-AB55-D71658BEF067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4AD901-78AD-4A6E-8485-07FC25F39CC9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7BF4-D144-4FB9-9EAD-43A703EE2C82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75B7-A4FC-4C58-ACE8-5872263D008A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E608-4970-4D10-9194-2EF56E93D372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8BD63E-17DF-4A21-B7FF-1545FBDDA8BD}" type="datetime1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96752"/>
            <a:ext cx="8820472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Координационный совет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представительных органов 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 Архангельской области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областном бюджете 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межбюджетных отношениях на 2023 год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на плановый период 2024 и 20</a:t>
            </a:r>
            <a:r>
              <a:rPr lang="en-US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годов</a:t>
            </a: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958062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финансов </a:t>
            </a:r>
          </a:p>
          <a:p>
            <a:pPr marL="0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ноября 2022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1950" y="505098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сопоставимые виды нецелевой финансовой поддержки                               муниципальных образований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9450740"/>
              </p:ext>
            </p:extLst>
          </p:nvPr>
        </p:nvGraphicFramePr>
        <p:xfrm>
          <a:off x="323527" y="1275725"/>
          <a:ext cx="8640961" cy="47705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96544"/>
                <a:gridCol w="1368152"/>
                <a:gridCol w="1224136"/>
                <a:gridCol w="1152129"/>
              </a:tblGrid>
              <a:tr h="7328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 план)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60000"/>
                        <a:lumOff val="4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(2023 г. 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- 2022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4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бюджетной обеспеченности (БО) поселений *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- 27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(- 39 %)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42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 процента норматива НДФЛ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муниципальных округов</a:t>
                      </a: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+ 48      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(+ 208%)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84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БО муниципальных районов (муниципальных округов, городских округов)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+302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(+ 18 %)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462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на сбалансированность бюджетов</a:t>
                      </a: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64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kumimoji="0" lang="ru-RU" sz="16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местного значения</a:t>
                      </a:r>
                      <a:endParaRPr kumimoji="0" lang="ru-RU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6134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+ 1 377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(+ 29 %)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735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средства областного бюджета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6 942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8 246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+ 1 304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(+ 19 %)</a:t>
                      </a: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0446" y="909604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259" y="6182643"/>
            <a:ext cx="8964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500" i="1" dirty="0" smtClean="0">
                <a:solidFill>
                  <a:prstClr val="black"/>
                </a:solidFill>
              </a:rPr>
              <a:t>*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Снижение дотации на выравнивание  поселений обусловлено сокращением численности постоянного населения и исключением трех новых муниципальных округов из получателей дотации</a:t>
            </a: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56400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7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127404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 бюджетам муниципальных образований, млн. 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25975151"/>
              </p:ext>
            </p:extLst>
          </p:nvPr>
        </p:nvGraphicFramePr>
        <p:xfrm>
          <a:off x="295775" y="620688"/>
          <a:ext cx="8640961" cy="51849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16385"/>
                <a:gridCol w="1080120"/>
                <a:gridCol w="936104"/>
                <a:gridCol w="908352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(2023 г. -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8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СУБВЕНЦИЙ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22 708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22 915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+ 207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36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реализацию общеобразовательных программ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17 523</a:t>
                      </a:r>
                    </a:p>
                  </a:txBody>
                  <a:tcPr marL="90129" marR="72000" marT="45452" marB="45452" anchor="b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19 056</a:t>
                      </a:r>
                    </a:p>
                  </a:txBody>
                  <a:tcPr marL="90129" marR="72000" marT="45452" marB="45452" anchor="b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+ 1 533</a:t>
                      </a:r>
                    </a:p>
                  </a:txBody>
                  <a:tcPr marL="90129" marR="72000" marT="45452" marB="45452" anchor="b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51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предоставление жилья и жилищных сертификатов  детям-сиротам *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287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- 305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исполнение государственных полномочий  Архангельской области   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(комиссии по делам несовершеннолетних, по охране труда,                     по опеке и попечительству, административные комиссии,                          торговый реестр, выезд из р-нов </a:t>
                      </a:r>
                      <a:r>
                        <a:rPr kumimoji="0" lang="ru-RU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Кр.Севера</a:t>
                      </a: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лицензионный контроль)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предоставление </a:t>
                      </a:r>
                      <a:r>
                        <a:rPr kumimoji="0" lang="ru-RU" sz="16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собственникам жилья 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домах,  признанных аварийными и подлежащими,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доп.мер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поддержки по обеспечению жилыми помещениями в форме субсидии</a:t>
                      </a:r>
                      <a:endParaRPr kumimoji="0" lang="ru-RU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1 473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1 039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- 434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меры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соц.поддержки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случае досрочного прекращения полномочий лиц, замещающих муниципальную должность,                в  связи с преобразованием в муниципальные округа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5790" y="5843350"/>
            <a:ext cx="86109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инвестиционные расходы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минстроя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Архангельской области на строительство жилых помещений для детей-сирот запланированы: в 2022 г. – 48 млн. рублей, в 2023 г.  432 млн. рублей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ростом на 384 млн. рублей)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70570" y="13105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 бюджетам муниципальных образований, млн. 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05503799"/>
              </p:ext>
            </p:extLst>
          </p:nvPr>
        </p:nvGraphicFramePr>
        <p:xfrm>
          <a:off x="295775" y="478351"/>
          <a:ext cx="8677655" cy="62013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52775"/>
                <a:gridCol w="940079"/>
                <a:gridCol w="867765"/>
                <a:gridCol w="1017036"/>
              </a:tblGrid>
              <a:tr h="67209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(2023 г. -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94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СУБСИДИЙ,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включая инвестиции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14 045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12 916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- 1 129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4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т. ч.  за счет собственных средств областного бюджета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7 800</a:t>
                      </a:r>
                    </a:p>
                  </a:txBody>
                  <a:tcPr marL="36000" marR="36000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9 817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+ 2 017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94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субсидий: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организацию бесплатного горячего питания школьников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702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712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+ 10</a:t>
                      </a:r>
                    </a:p>
                  </a:txBody>
                  <a:tcPr marL="90129" marR="72000" marT="45452" marB="45452" anchor="b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кап.ремонт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укрепление базы образовательных организаций (включая противопожарные мероприятия)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105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переселение из аварийного жилого фонда </a:t>
                      </a:r>
                      <a:endParaRPr kumimoji="0" lang="ru-RU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3 083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- 2 119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72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разработку проектно-сметной документации                              по объектам водоснабжения, </a:t>
                      </a:r>
                      <a:r>
                        <a:rPr kumimoji="0" lang="ru-RU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водоотведения,благоустройства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6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2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замены лифтов 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обеспечение резервными источниками электроэнергии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9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организацию транспортного обслуживания автомобильным транспортом 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154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8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мероприятия в сфере культуры, на ремонт и оснащение учреждений культуры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0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мероприятия в сфере молодежной политики, физкультуры и спорта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+ 103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93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207264" y="140786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целевые межбюджетные трансферты (МБТ)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бюджетам муниципальных образований, млн. рублей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42952075"/>
              </p:ext>
            </p:extLst>
          </p:nvPr>
        </p:nvGraphicFramePr>
        <p:xfrm>
          <a:off x="295775" y="796994"/>
          <a:ext cx="8740721" cy="58642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04417"/>
                <a:gridCol w="864096"/>
                <a:gridCol w="936104"/>
                <a:gridCol w="936104"/>
              </a:tblGrid>
              <a:tr h="6802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(план) 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(2023 г. -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7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ИНЫХ ЦЕЛЕВЫХ МБТ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6 021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5 711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- 310</a:t>
                      </a:r>
                    </a:p>
                  </a:txBody>
                  <a:tcPr marL="90129" marR="72000" marT="45452" marB="45452" anchor="ctr" horzOverflow="overflow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04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общего объема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иных целевых МБТ: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обеспечение дорожной деятельности в рамках нацпроекта «Безопасные качественные дороги»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1 314</a:t>
                      </a:r>
                    </a:p>
                  </a:txBody>
                  <a:tcPr marL="90129" marR="72000" marT="45452" marB="45452" anchor="b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1 597</a:t>
                      </a:r>
                    </a:p>
                  </a:txBody>
                  <a:tcPr marL="90129" marR="72000" marT="45452" marB="45452" anchor="b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+ 283</a:t>
                      </a:r>
                    </a:p>
                  </a:txBody>
                  <a:tcPr marL="90129" marR="72000" marT="45452" marB="45452" anchor="b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развитие инфраструктуры дорожного хозяйства</a:t>
                      </a:r>
                      <a:endParaRPr kumimoji="0" 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- 520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организацию транспортного обслуживания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маршруты)</a:t>
                      </a:r>
                      <a:endParaRPr kumimoji="0" lang="ru-RU" sz="12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+ 711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модернизацию школьных и дошкольных  систем образования, оснащение объектов строительства сферы образования, объектов «детского спорта»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1 366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- 247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на  благоустройство территорий, приобретение коммунальной техники, создание комфортной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гор.среды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600" b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историч</a:t>
                      </a: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поселениях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383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- 87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антитеррористическую защищенность образовательных организаций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5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мероприятия по соц.-эконом. развитию муниципальных округов (включая  развитие инициативного бюджетирования)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451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+ 282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7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 достижение показателей деятельности органов местного самоуправления</a:t>
                      </a:r>
                    </a:p>
                  </a:txBody>
                  <a:tcPr marL="72000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0129" marR="72000" marT="45452" marB="45452" anchor="ctr" horzOverflow="overflow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68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20"/>
          <p:cNvGraphicFramePr>
            <a:graphicFrameLocks noGrp="1"/>
          </p:cNvGraphicFramePr>
          <p:nvPr>
            <p:ph idx="1"/>
            <p:extLst/>
          </p:nvPr>
        </p:nvGraphicFramePr>
        <p:xfrm>
          <a:off x="0" y="727316"/>
          <a:ext cx="8258204" cy="4716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363664" y="407002"/>
            <a:ext cx="8229600" cy="35719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Областная адресная инвестиционная программа на 2023 год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838" y="613572"/>
            <a:ext cx="2928750" cy="6429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объекта                  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94037" y="659538"/>
            <a:ext cx="4668845" cy="8319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ОАИП, всего -7 507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них межбюджетные трансферты      местным бюджетам – 4 753 млн. рублей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148064" y="3429000"/>
          <a:ext cx="3888432" cy="74851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942599"/>
                <a:gridCol w="945833"/>
              </a:tblGrid>
              <a:tr h="3776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3 553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3 954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76396" y="3130461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209614" y="5549666"/>
            <a:ext cx="8984245" cy="50082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Адресная программа «Переселение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аварийного жилищного фонда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– 2025 годы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4624209" y="5964153"/>
          <a:ext cx="4150422" cy="70612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140862"/>
                <a:gridCol w="100956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Фонда ЖКХ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6 000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областного бюджета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55576" y="6048134"/>
            <a:ext cx="2969120" cy="5278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6 122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9546" y="5632018"/>
            <a:ext cx="1233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0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95" y="138242"/>
            <a:ext cx="9286908" cy="50006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Ненецкого 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766039"/>
              </p:ext>
            </p:extLst>
          </p:nvPr>
        </p:nvGraphicFramePr>
        <p:xfrm>
          <a:off x="107504" y="764704"/>
          <a:ext cx="8893650" cy="5943384"/>
        </p:xfrm>
        <a:graphic>
          <a:graphicData uri="http://schemas.openxmlformats.org/drawingml/2006/table">
            <a:tbl>
              <a:tblPr/>
              <a:tblGrid>
                <a:gridCol w="2772971"/>
                <a:gridCol w="1440160"/>
                <a:gridCol w="1224136"/>
                <a:gridCol w="1139907"/>
                <a:gridCol w="1164349"/>
                <a:gridCol w="1152127"/>
              </a:tblGrid>
              <a:tr h="3470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прогноз,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оценки 2022 г.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45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28 520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29 833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1 313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23 434 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24 337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26 229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1 892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4 763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10 493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10 492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- 801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3 883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- 355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85 %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82 890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4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Дорожный фонд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               и неналоговые доходы                   без Дорожного фонда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73 078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74 037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51521" y="6309322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8149" y="-52679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27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620277"/>
              </p:ext>
            </p:extLst>
          </p:nvPr>
        </p:nvGraphicFramePr>
        <p:xfrm>
          <a:off x="179510" y="640079"/>
          <a:ext cx="8624123" cy="5423624"/>
        </p:xfrm>
        <a:graphic>
          <a:graphicData uri="http://schemas.openxmlformats.org/drawingml/2006/table">
            <a:tbl>
              <a:tblPr/>
              <a:tblGrid>
                <a:gridCol w="4317889"/>
                <a:gridCol w="1203346"/>
                <a:gridCol w="1132561"/>
                <a:gridCol w="1132561"/>
                <a:gridCol w="837766"/>
              </a:tblGrid>
              <a:tr h="1033847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межбюджетных трансфертов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(ожидаемое/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оценка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2023 г. -2022 г., 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2023/2022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2371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82 890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85 857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2 967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5147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48 517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43 612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- 4 905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6984">
                <a:tc>
                  <a:txBody>
                    <a:bodyPr/>
                    <a:lstStyle/>
                    <a:p>
                      <a:r>
                        <a:rPr lang="ru-RU" sz="1200" i="1" dirty="0" smtClean="0"/>
                        <a:t>из них:</a:t>
                      </a:r>
                      <a:endParaRPr lang="ru-RU" sz="1200" i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633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обеспеченности и дотации на повышение оплаты труда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федерального бюджета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12 121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13 203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74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субсидии, субвенции и иные целевые межбюджетные трансферты из федерального бюджета*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28 138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24 260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- 3 878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- 14 %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788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от Фонда ЖКХ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7 233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-1 233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- 13 %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78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от организаций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- 50 %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78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131 407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129 469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- 1 938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545" y="129626"/>
            <a:ext cx="8820472" cy="428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 областного бюджета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471" y="6021288"/>
            <a:ext cx="8581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администраторов доходов</a:t>
            </a:r>
          </a:p>
        </p:txBody>
      </p:sp>
    </p:spTree>
    <p:extLst>
      <p:ext uri="{BB962C8B-B14F-4D97-AF65-F5344CB8AC3E}">
        <p14:creationId xmlns:p14="http://schemas.microsoft.com/office/powerpoint/2010/main" val="40029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6093296"/>
            <a:ext cx="8712968" cy="4490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1022" y="38610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областного бюджета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(по источникам финансирования),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320231"/>
              </p:ext>
            </p:extLst>
          </p:nvPr>
        </p:nvGraphicFramePr>
        <p:xfrm>
          <a:off x="263686" y="1250387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04048" y="1811677"/>
            <a:ext cx="1152128" cy="361413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34426" y="2393237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+ 8%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620425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2972039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7058" y="18978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- 22 %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686" y="6100532"/>
            <a:ext cx="8757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года сформированы с дефицитом– 15,9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допустимых превышений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9996" y="2833539"/>
            <a:ext cx="12422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104 258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116632"/>
            <a:ext cx="762000" cy="432048"/>
          </a:xfrm>
        </p:spPr>
        <p:txBody>
          <a:bodyPr/>
          <a:lstStyle/>
          <a:p>
            <a:r>
              <a:rPr lang="ru-RU" dirty="0" smtClean="0"/>
              <a:t>99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2023 год на 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2022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910351"/>
              </p:ext>
            </p:extLst>
          </p:nvPr>
        </p:nvGraphicFramePr>
        <p:xfrm>
          <a:off x="2555776" y="1628800"/>
          <a:ext cx="64087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0" y="1844824"/>
          <a:ext cx="2555776" cy="195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12 792 (+ 5,5%)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13 890 (+ 8,6%)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01.06.2022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15 279 (+10,0%)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01.01.2023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16 242 (+6,3%)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0" y="4077072"/>
          <a:ext cx="2555776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49 200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53 726 (+ 9,2%)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59 045 (+ 9,9%)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63 592 (+ 7,7%)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67 725 (+ 6,5%)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омер слайда 4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47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1271" y="280046"/>
            <a:ext cx="828092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параметры областного бюджета на 2022 - 2023 годы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/>
          </p:nvPr>
        </p:nvGraphicFramePr>
        <p:xfrm>
          <a:off x="113239" y="620688"/>
          <a:ext cx="8707232" cy="6206592"/>
        </p:xfrm>
        <a:graphic>
          <a:graphicData uri="http://schemas.openxmlformats.org/drawingml/2006/table">
            <a:tbl>
              <a:tblPr/>
              <a:tblGrid>
                <a:gridCol w="4097521"/>
                <a:gridCol w="1390230"/>
                <a:gridCol w="1170720"/>
                <a:gridCol w="976703"/>
                <a:gridCol w="1072058"/>
              </a:tblGrid>
              <a:tr h="48842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             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(ожидаемое),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млн. рублей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Прирост(+)/снижение(-) к 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ожидаемому 2022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6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131 407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129 469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- 1 938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108000" algn="l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82 890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85 857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2 967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336">
                <a:tc>
                  <a:txBody>
                    <a:bodyPr/>
                    <a:lstStyle/>
                    <a:p>
                      <a:pPr marL="108000" algn="l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48 517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43 612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- 4 905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325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140 554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143 148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2 594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+ 2 %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155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- 9 147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- 13 679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- 4 532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5304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11 %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16 %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 </a:t>
                      </a:r>
                      <a:r>
                        <a:rPr lang="ru-RU" sz="1400" b="0" i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2314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ФИНАНСИРОВ-Я ДЕФИЦИТА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9 147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13 679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4 532</a:t>
                      </a:r>
                      <a:endParaRPr lang="ru-RU" sz="16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6535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</a:t>
                      </a:r>
                      <a:b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бюджетных кредитов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10 801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908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- 9 893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711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кредитов</a:t>
                      </a:r>
                      <a:r>
                        <a:rPr lang="ru-RU" sz="1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- 1 778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12 699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14 477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108000" algn="l">
                        <a:lnSpc>
                          <a:spcPts val="1600"/>
                        </a:lnSpc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источники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- 52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504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                 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51 650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65 258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800" b="1" i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608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+26 %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530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62 %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76 %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 </a:t>
                      </a:r>
                      <a:r>
                        <a:rPr lang="ru-RU" sz="1400" i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14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3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898919"/>
              </p:ext>
            </p:extLst>
          </p:nvPr>
        </p:nvGraphicFramePr>
        <p:xfrm>
          <a:off x="237329" y="515985"/>
          <a:ext cx="8799166" cy="6352814"/>
        </p:xfrm>
        <a:graphic>
          <a:graphicData uri="http://schemas.openxmlformats.org/drawingml/2006/table">
            <a:tbl>
              <a:tblPr/>
              <a:tblGrid>
                <a:gridCol w="5182575"/>
                <a:gridCol w="1162261"/>
                <a:gridCol w="1234902"/>
                <a:gridCol w="1219428"/>
              </a:tblGrid>
              <a:tr h="81383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01.11.2021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             млн. руб.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01.11.2022,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руб.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прироста, 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324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42 575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47 106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+11 %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2983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 </a:t>
                      </a:r>
                    </a:p>
                    <a:p>
                      <a:pPr marL="108000" algn="l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13 079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13 761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+5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2983">
                <a:tc>
                  <a:txBody>
                    <a:bodyPr/>
                    <a:lstStyle/>
                    <a:p>
                      <a:pPr algn="l"/>
                      <a:r>
                        <a:rPr lang="ru-RU" sz="18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ru-RU" sz="1800" b="0" i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8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налоговые и неналоговые доходы </a:t>
                      </a:r>
                    </a:p>
                    <a:p>
                      <a:pPr algn="l"/>
                      <a:r>
                        <a:rPr lang="ru-RU" sz="18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без акцизов на нефтепродукты</a:t>
                      </a:r>
                      <a:endParaRPr lang="ru-RU" sz="1800" b="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12 752</a:t>
                      </a:r>
                      <a:endParaRPr lang="ru-RU" sz="1800" b="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13 346</a:t>
                      </a:r>
                      <a:endParaRPr lang="ru-RU" sz="1800" b="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+5 %</a:t>
                      </a:r>
                      <a:endParaRPr lang="ru-RU" sz="1800" b="0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1847">
                <a:tc>
                  <a:txBody>
                    <a:bodyPr/>
                    <a:lstStyle/>
                    <a:p>
                      <a:pPr algn="l"/>
                      <a:r>
                        <a:rPr lang="ru-RU" sz="20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безвозмездные поступления</a:t>
                      </a:r>
                      <a:endParaRPr lang="ru-RU" sz="20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29 496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33 345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+ 13 %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869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42 754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46 655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+9 %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216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ПРОФИЦИТ (+)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- 179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+ 451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0852">
                <a:tc>
                  <a:txBody>
                    <a:bodyPr/>
                    <a:lstStyle/>
                    <a:p>
                      <a:pPr algn="l"/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5682">
                <a:tc>
                  <a:txBody>
                    <a:bodyPr/>
                    <a:lstStyle/>
                    <a:p>
                      <a:pPr algn="l"/>
                      <a:r>
                        <a:rPr lang="ru-RU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долг, </a:t>
                      </a:r>
                      <a:r>
                        <a:rPr lang="ru-RU" sz="18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  <a:p>
                      <a:pPr algn="l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коммерческие кредиты</a:t>
                      </a:r>
                    </a:p>
                    <a:p>
                      <a:pPr algn="l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-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</a:p>
                    <a:p>
                      <a:pPr algn="l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- муниципальные гарантии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3 120</a:t>
                      </a:r>
                    </a:p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2 408</a:t>
                      </a:r>
                    </a:p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711</a:t>
                      </a:r>
                    </a:p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3 355</a:t>
                      </a:r>
                    </a:p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584</a:t>
                      </a:r>
                    </a:p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2 769</a:t>
                      </a:r>
                    </a:p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+ 8 %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- 76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рост в 3,9 раз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  <a:alpha val="27000"/>
                      </a:schemeClr>
                    </a:solidFill>
                  </a:tcPr>
                </a:tc>
              </a:tr>
              <a:tr h="1085114">
                <a:tc>
                  <a:txBody>
                    <a:bodyPr/>
                    <a:lstStyle/>
                    <a:p>
                      <a:pPr algn="l"/>
                      <a:r>
                        <a:rPr lang="ru-RU" sz="18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задолженность:</a:t>
                      </a:r>
                    </a:p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 обязательствам  местного бюджета</a:t>
                      </a:r>
                    </a:p>
                    <a:p>
                      <a:pPr algn="l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- по обязательствам бюджетных и автономных </a:t>
                      </a:r>
                    </a:p>
                    <a:p>
                      <a:pPr algn="l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учреждений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>
                        <a:buFontTx/>
                        <a:buNone/>
                      </a:pPr>
                      <a:r>
                        <a:rPr lang="ru-RU" sz="20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- 22 %</a:t>
                      </a: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- 54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рост в 2 раза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26695" y="44624"/>
            <a:ext cx="8501122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Отдельные показатели исполнения  местных бюджетов</a:t>
            </a:r>
          </a:p>
        </p:txBody>
      </p:sp>
    </p:spTree>
    <p:extLst>
      <p:ext uri="{BB962C8B-B14F-4D97-AF65-F5344CB8AC3E}">
        <p14:creationId xmlns:p14="http://schemas.microsoft.com/office/powerpoint/2010/main" val="395614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44" y="285728"/>
            <a:ext cx="9001156" cy="50006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местных бюджетов</a:t>
            </a:r>
            <a:endParaRPr lang="ru-RU" sz="19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425857"/>
              </p:ext>
            </p:extLst>
          </p:nvPr>
        </p:nvGraphicFramePr>
        <p:xfrm>
          <a:off x="301618" y="926403"/>
          <a:ext cx="8395425" cy="5527713"/>
        </p:xfrm>
        <a:graphic>
          <a:graphicData uri="http://schemas.openxmlformats.org/drawingml/2006/table">
            <a:tbl>
              <a:tblPr/>
              <a:tblGrid>
                <a:gridCol w="2774112"/>
                <a:gridCol w="1296144"/>
                <a:gridCol w="1080120"/>
                <a:gridCol w="1080120"/>
                <a:gridCol w="1152128"/>
                <a:gridCol w="1012801"/>
              </a:tblGrid>
              <a:tr h="48637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 01.11.2022 ),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млн. руб.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оценки 2022 г.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804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процен-тов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12 822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13 958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3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(нефтепродукты)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5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90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транспортный налог с </a:t>
                      </a:r>
                      <a:r>
                        <a:rPr kumimoji="0" lang="ru-RU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физ.лиц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1 690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221 %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37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995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16 601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17 690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19 884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51521" y="6309322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48264" y="71417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036817" y="729735"/>
            <a:ext cx="1998031" cy="5269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49149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Структура межбюджетных трансфертов (МБТ)                       муниципальным образованиям 2021-2022 гг.,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561840"/>
              </p:ext>
            </p:extLst>
          </p:nvPr>
        </p:nvGraphicFramePr>
        <p:xfrm>
          <a:off x="714348" y="1256722"/>
          <a:ext cx="8106124" cy="5268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87392" y="698929"/>
            <a:ext cx="2096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88 %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объема МБТ-2023г. распределено к 1 чт.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1222149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45 038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263691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+ 8%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19687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- 38%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12087</TotalTime>
  <Words>1873</Words>
  <Application>Microsoft Office PowerPoint</Application>
  <PresentationFormat>Экран (4:3)</PresentationFormat>
  <Paragraphs>601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Trebuchet MS</vt:lpstr>
      <vt:lpstr>Wingdings 2</vt:lpstr>
      <vt:lpstr>Wingdings 3</vt:lpstr>
      <vt:lpstr>Городская</vt:lpstr>
      <vt:lpstr>           Координационный совет  представительных органов  муниципальных образований Архангельской области    Об областном бюджете  и межбюджетных отношениях на 2023 год  и на плановый период 2024 и 2025 годов</vt:lpstr>
      <vt:lpstr> Динамика налоговых и неналоговых доходов областного  бюджета                          (исходя из показателей прогноза СЭР Архангельской области и Ненецкого АО)</vt:lpstr>
      <vt:lpstr>Доходы  областного бюджета </vt:lpstr>
      <vt:lpstr>Презентация PowerPoint</vt:lpstr>
      <vt:lpstr>Презентация PowerPoint</vt:lpstr>
      <vt:lpstr>Общие параметры областного бюджета на 2022 - 2023 годы </vt:lpstr>
      <vt:lpstr>Отдельные показатели исполнения  местных бюджетов</vt:lpstr>
      <vt:lpstr> Динамика налоговых и неналоговых доходов местных бюджетов</vt:lpstr>
      <vt:lpstr>Презентация PowerPoint</vt:lpstr>
      <vt:lpstr>Отдельные сопоставимые виды нецелевой финансовой поддержки                               муниципальных образований</vt:lpstr>
      <vt:lpstr>Субвенции бюджетам муниципальных образований, млн. рублей</vt:lpstr>
      <vt:lpstr>Субсидии бюджетам муниципальных образований, млн. рублей</vt:lpstr>
      <vt:lpstr>Иные целевые межбюджетные трансферты (МБТ)  бюджетам муниципальных образований, млн. рублей</vt:lpstr>
      <vt:lpstr>1. Областная адресная инвестиционная программа на 2023 год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1215</cp:revision>
  <cp:lastPrinted>2022-11-03T06:58:59Z</cp:lastPrinted>
  <dcterms:created xsi:type="dcterms:W3CDTF">2013-10-05T06:58:27Z</dcterms:created>
  <dcterms:modified xsi:type="dcterms:W3CDTF">2022-11-23T06:11:32Z</dcterms:modified>
</cp:coreProperties>
</file>