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notesSlides/notesSlide1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7" r:id="rId2"/>
    <p:sldId id="293" r:id="rId3"/>
    <p:sldId id="303" r:id="rId4"/>
    <p:sldId id="304" r:id="rId5"/>
    <p:sldId id="305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60" r:id="rId15"/>
    <p:sldId id="308" r:id="rId16"/>
    <p:sldId id="279" r:id="rId17"/>
    <p:sldId id="298" r:id="rId18"/>
    <p:sldId id="299" r:id="rId19"/>
    <p:sldId id="291" r:id="rId20"/>
    <p:sldId id="264" r:id="rId21"/>
    <p:sldId id="278" r:id="rId22"/>
    <p:sldId id="268" r:id="rId23"/>
    <p:sldId id="320" r:id="rId24"/>
    <p:sldId id="321" r:id="rId25"/>
    <p:sldId id="322" r:id="rId26"/>
    <p:sldId id="323" r:id="rId27"/>
    <p:sldId id="318" r:id="rId28"/>
    <p:sldId id="300" r:id="rId29"/>
    <p:sldId id="301" r:id="rId30"/>
    <p:sldId id="319" r:id="rId31"/>
    <p:sldId id="292" r:id="rId32"/>
    <p:sldId id="294" r:id="rId33"/>
    <p:sldId id="285" r:id="rId34"/>
    <p:sldId id="270" r:id="rId35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7"/>
    <a:srgbClr val="3F4A94"/>
    <a:srgbClr val="5392DE"/>
    <a:srgbClr val="E8F1F7"/>
    <a:srgbClr val="9F5134"/>
    <a:srgbClr val="5B7AB3"/>
    <a:srgbClr val="BED6F8"/>
    <a:srgbClr val="E7F1F7"/>
    <a:srgbClr val="629DD1"/>
    <a:srgbClr val="9CC7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0127" autoAdjust="0"/>
  </p:normalViewPr>
  <p:slideViewPr>
    <p:cSldViewPr snapToGrid="0">
      <p:cViewPr varScale="1">
        <p:scale>
          <a:sx n="79" d="100"/>
          <a:sy n="79" d="100"/>
        </p:scale>
        <p:origin x="-643" y="-77"/>
      </p:cViewPr>
      <p:guideLst>
        <p:guide orient="horz" pos="300"/>
        <p:guide orient="horz" pos="11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Число работников государственных медицинских организаций</a:t>
            </a:r>
          </a:p>
        </c:rich>
      </c:tx>
      <c:layout>
        <c:manualLayout>
          <c:xMode val="edge"/>
          <c:yMode val="edge"/>
          <c:x val="8.249559558479852E-2"/>
          <c:y val="3.934975424874859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106299212598444"/>
          <c:y val="0.16439140397349111"/>
          <c:w val="0.33056652696638744"/>
          <c:h val="0.744441340742177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работников государственных медицинских организаций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3-4342-AE0C-1D01F3E81FFA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3-4342-AE0C-1D01F3E81FFA}"/>
              </c:ext>
            </c:extLst>
          </c:dPt>
          <c:dLbls>
            <c:dLbl>
              <c:idx val="0"/>
              <c:layout>
                <c:manualLayout>
                  <c:x val="-0.11962365591397858"/>
                  <c:y val="0.17556044203287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3-4342-AE0C-1D01F3E81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962365591397858"/>
                  <c:y val="-0.33598636320085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3-4342-AE0C-1D01F3E81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средний медицинский персонал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4232</c:v>
                </c:pt>
                <c:pt idx="1">
                  <c:v>9406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33-4342-AE0C-1D01F3E81FFA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Северодвинская городская детская клиническая больница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47.78</c:v>
                </c:pt>
                <c:pt idx="1">
                  <c:v>46.35</c:v>
                </c:pt>
                <c:pt idx="2">
                  <c:v>48.38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120.23</c:v>
                </c:pt>
                <c:pt idx="1">
                  <c:v>115.86</c:v>
                </c:pt>
                <c:pt idx="2">
                  <c:v>117.19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598912"/>
        <c:axId val="166612992"/>
      </c:lineChart>
      <c:catAx>
        <c:axId val="16659891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612992"/>
        <c:crosses val="autoZero"/>
        <c:auto val="1"/>
        <c:lblAlgn val="ctr"/>
        <c:lblOffset val="100"/>
        <c:noMultiLvlLbl val="1"/>
      </c:catAx>
      <c:valAx>
        <c:axId val="16661299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59891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Северодвинская ГКБ № 2 СМП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37.99</c:v>
                </c:pt>
                <c:pt idx="1">
                  <c:v>36.790000000000013</c:v>
                </c:pt>
                <c:pt idx="2">
                  <c:v>39.200000000000003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91.77</c:v>
                </c:pt>
                <c:pt idx="1">
                  <c:v>84.69</c:v>
                </c:pt>
                <c:pt idx="2">
                  <c:v>91.04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644352"/>
        <c:axId val="166650240"/>
      </c:lineChart>
      <c:catAx>
        <c:axId val="16664435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650240"/>
        <c:crosses val="autoZero"/>
        <c:auto val="1"/>
        <c:lblAlgn val="ctr"/>
        <c:lblOffset val="100"/>
        <c:noMultiLvlLbl val="1"/>
      </c:catAx>
      <c:valAx>
        <c:axId val="16665024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64435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Коряжемская</a:t>
            </a:r>
            <a:r>
              <a:rPr lang="ru-RU" dirty="0" smtClean="0"/>
              <a:t> ГБ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17.55</c:v>
                </c:pt>
                <c:pt idx="1">
                  <c:v>18.25</c:v>
                </c:pt>
                <c:pt idx="2">
                  <c:v>20.779999999999994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71.84</c:v>
                </c:pt>
                <c:pt idx="1">
                  <c:v>72.040000000000006</c:v>
                </c:pt>
                <c:pt idx="2">
                  <c:v>76.099999999999994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395264"/>
        <c:axId val="166864000"/>
      </c:lineChart>
      <c:catAx>
        <c:axId val="166395264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864000"/>
        <c:crosses val="autoZero"/>
        <c:auto val="1"/>
        <c:lblAlgn val="ctr"/>
        <c:lblOffset val="100"/>
        <c:noMultiLvlLbl val="1"/>
      </c:catAx>
      <c:valAx>
        <c:axId val="16686400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39526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Красноборская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17.95</c:v>
                </c:pt>
                <c:pt idx="1">
                  <c:v>16.88</c:v>
                </c:pt>
                <c:pt idx="2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86.35</c:v>
                </c:pt>
                <c:pt idx="1">
                  <c:v>80.86</c:v>
                </c:pt>
                <c:pt idx="2">
                  <c:v>78.3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920192"/>
        <c:axId val="166921728"/>
      </c:lineChart>
      <c:catAx>
        <c:axId val="16692019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921728"/>
        <c:crosses val="autoZero"/>
        <c:auto val="1"/>
        <c:lblAlgn val="ctr"/>
        <c:lblOffset val="100"/>
        <c:noMultiLvlLbl val="1"/>
      </c:catAx>
      <c:valAx>
        <c:axId val="16692172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92019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Ильинская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24.919999999999995</c:v>
                </c:pt>
                <c:pt idx="1">
                  <c:v>27.14</c:v>
                </c:pt>
                <c:pt idx="2">
                  <c:v>28.310000000000006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101.86</c:v>
                </c:pt>
                <c:pt idx="1">
                  <c:v>106.3</c:v>
                </c:pt>
                <c:pt idx="2">
                  <c:v>107.35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949248"/>
        <c:axId val="166950784"/>
      </c:lineChart>
      <c:catAx>
        <c:axId val="16694924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950784"/>
        <c:crosses val="autoZero"/>
        <c:auto val="1"/>
        <c:lblAlgn val="ctr"/>
        <c:lblOffset val="100"/>
        <c:noMultiLvlLbl val="1"/>
      </c:catAx>
      <c:valAx>
        <c:axId val="16695078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94924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Котласская ЦГБ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26.35</c:v>
                </c:pt>
                <c:pt idx="1">
                  <c:v>25.82</c:v>
                </c:pt>
                <c:pt idx="2">
                  <c:v>28.73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104.86</c:v>
                </c:pt>
                <c:pt idx="1">
                  <c:v>100.48</c:v>
                </c:pt>
                <c:pt idx="2">
                  <c:v>89.04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834944"/>
        <c:axId val="166836480"/>
      </c:lineChart>
      <c:catAx>
        <c:axId val="166834944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836480"/>
        <c:crosses val="autoZero"/>
        <c:auto val="1"/>
        <c:lblAlgn val="ctr"/>
        <c:lblOffset val="100"/>
        <c:noMultiLvlLbl val="1"/>
      </c:catAx>
      <c:valAx>
        <c:axId val="16683648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83494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Коношская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17.110000000000007</c:v>
                </c:pt>
                <c:pt idx="1">
                  <c:v>20.58</c:v>
                </c:pt>
                <c:pt idx="2">
                  <c:v>20.29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62.39</c:v>
                </c:pt>
                <c:pt idx="1">
                  <c:v>61.730000000000011</c:v>
                </c:pt>
                <c:pt idx="2">
                  <c:v>65.06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024128"/>
        <c:axId val="167025664"/>
      </c:lineChart>
      <c:catAx>
        <c:axId val="16702412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025664"/>
        <c:crosses val="autoZero"/>
        <c:auto val="1"/>
        <c:lblAlgn val="ctr"/>
        <c:lblOffset val="100"/>
        <c:noMultiLvlLbl val="1"/>
      </c:catAx>
      <c:valAx>
        <c:axId val="16702566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02412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Няндомская</a:t>
            </a:r>
            <a:r>
              <a:rPr lang="ru-RU" baseline="0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28.74</c:v>
                </c:pt>
                <c:pt idx="1">
                  <c:v>28.310000000000006</c:v>
                </c:pt>
                <c:pt idx="2">
                  <c:v>25.810000000000006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144.15</c:v>
                </c:pt>
                <c:pt idx="1">
                  <c:v>140.6</c:v>
                </c:pt>
                <c:pt idx="2">
                  <c:v>135.97999999999999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5877632"/>
        <c:axId val="165879168"/>
      </c:lineChart>
      <c:catAx>
        <c:axId val="16587763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5879168"/>
        <c:crosses val="autoZero"/>
        <c:auto val="1"/>
        <c:lblAlgn val="ctr"/>
        <c:lblOffset val="100"/>
        <c:noMultiLvlLbl val="1"/>
      </c:catAx>
      <c:valAx>
        <c:axId val="16587916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587763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Устьянская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23.01</c:v>
                </c:pt>
                <c:pt idx="1">
                  <c:v>26.57</c:v>
                </c:pt>
                <c:pt idx="2">
                  <c:v>27.36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71.319999999999993</c:v>
                </c:pt>
                <c:pt idx="1">
                  <c:v>75.75</c:v>
                </c:pt>
                <c:pt idx="2">
                  <c:v>74.27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5914880"/>
        <c:axId val="165928960"/>
      </c:lineChart>
      <c:catAx>
        <c:axId val="165914880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5928960"/>
        <c:crosses val="autoZero"/>
        <c:auto val="1"/>
        <c:lblAlgn val="ctr"/>
        <c:lblOffset val="100"/>
        <c:noMultiLvlLbl val="1"/>
      </c:catAx>
      <c:valAx>
        <c:axId val="16592896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591488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Вельская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24.77</c:v>
                </c:pt>
                <c:pt idx="1">
                  <c:v>25.25</c:v>
                </c:pt>
                <c:pt idx="2">
                  <c:v>24.07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77.98</c:v>
                </c:pt>
                <c:pt idx="1">
                  <c:v>75.27</c:v>
                </c:pt>
                <c:pt idx="2">
                  <c:v>78.34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5767808"/>
        <c:axId val="165773696"/>
      </c:lineChart>
      <c:catAx>
        <c:axId val="16576780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5773696"/>
        <c:crosses val="autoZero"/>
        <c:auto val="1"/>
        <c:lblAlgn val="ctr"/>
        <c:lblOffset val="100"/>
        <c:noMultiLvlLbl val="1"/>
      </c:catAx>
      <c:valAx>
        <c:axId val="16577369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576780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Число медицинских работников,</a:t>
            </a:r>
            <a:r>
              <a:rPr lang="ru-RU" baseline="0" dirty="0"/>
              <a:t> человек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4282</c:v>
                </c:pt>
                <c:pt idx="1">
                  <c:v>4195</c:v>
                </c:pt>
                <c:pt idx="2">
                  <c:v>4145</c:v>
                </c:pt>
                <c:pt idx="3">
                  <c:v>4232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10430</c:v>
                </c:pt>
                <c:pt idx="1">
                  <c:v>9951</c:v>
                </c:pt>
                <c:pt idx="2">
                  <c:v>9508</c:v>
                </c:pt>
                <c:pt idx="3">
                  <c:v>9406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3458048"/>
        <c:axId val="163472128"/>
      </c:lineChart>
      <c:catAx>
        <c:axId val="16345804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3472128"/>
        <c:crosses val="autoZero"/>
        <c:auto val="1"/>
        <c:lblAlgn val="ctr"/>
        <c:lblOffset val="100"/>
        <c:noMultiLvlLbl val="1"/>
      </c:catAx>
      <c:valAx>
        <c:axId val="16347212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345804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Верхнетоемская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15.58</c:v>
                </c:pt>
                <c:pt idx="1">
                  <c:v>15.4</c:v>
                </c:pt>
                <c:pt idx="2">
                  <c:v>16.12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85.29</c:v>
                </c:pt>
                <c:pt idx="1">
                  <c:v>81.27</c:v>
                </c:pt>
                <c:pt idx="2">
                  <c:v>69.86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171776"/>
        <c:axId val="166173312"/>
      </c:lineChart>
      <c:catAx>
        <c:axId val="166171776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173312"/>
        <c:crosses val="autoZero"/>
        <c:auto val="1"/>
        <c:lblAlgn val="ctr"/>
        <c:lblOffset val="100"/>
        <c:noMultiLvlLbl val="1"/>
      </c:catAx>
      <c:valAx>
        <c:axId val="16617331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17177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Виноградовская</a:t>
            </a:r>
            <a:r>
              <a:rPr lang="ru-RU" baseline="0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16.95</c:v>
                </c:pt>
                <c:pt idx="1">
                  <c:v>13.11</c:v>
                </c:pt>
                <c:pt idx="2">
                  <c:v>20.87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75.179999999999978</c:v>
                </c:pt>
                <c:pt idx="1">
                  <c:v>69.430000000000007</c:v>
                </c:pt>
                <c:pt idx="2">
                  <c:v>52.17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319616"/>
        <c:axId val="166321152"/>
      </c:lineChart>
      <c:catAx>
        <c:axId val="166319616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321152"/>
        <c:crosses val="autoZero"/>
        <c:auto val="1"/>
        <c:lblAlgn val="ctr"/>
        <c:lblOffset val="100"/>
        <c:noMultiLvlLbl val="1"/>
      </c:catAx>
      <c:valAx>
        <c:axId val="16632115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31961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Шенекурская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17.64</c:v>
                </c:pt>
                <c:pt idx="1">
                  <c:v>19.16</c:v>
                </c:pt>
                <c:pt idx="2">
                  <c:v>18.18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78.11</c:v>
                </c:pt>
                <c:pt idx="1">
                  <c:v>76.66</c:v>
                </c:pt>
                <c:pt idx="2">
                  <c:v>75.45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589760"/>
        <c:axId val="167591296"/>
      </c:lineChart>
      <c:catAx>
        <c:axId val="167589760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591296"/>
        <c:crosses val="autoZero"/>
        <c:auto val="1"/>
        <c:lblAlgn val="ctr"/>
        <c:lblOffset val="100"/>
        <c:noMultiLvlLbl val="1"/>
      </c:catAx>
      <c:valAx>
        <c:axId val="16759129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58976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Плесецкая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15.07</c:v>
                </c:pt>
                <c:pt idx="1">
                  <c:v>16.059999999999999</c:v>
                </c:pt>
                <c:pt idx="2">
                  <c:v>15.950000000000003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57.21</c:v>
                </c:pt>
                <c:pt idx="1">
                  <c:v>57.13</c:v>
                </c:pt>
                <c:pt idx="2">
                  <c:v>58.57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250752"/>
        <c:axId val="166256640"/>
      </c:lineChart>
      <c:catAx>
        <c:axId val="16625075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256640"/>
        <c:crosses val="autoZero"/>
        <c:auto val="1"/>
        <c:lblAlgn val="ctr"/>
        <c:lblOffset val="100"/>
        <c:noMultiLvlLbl val="1"/>
      </c:catAx>
      <c:valAx>
        <c:axId val="16625664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25075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Яренская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16.45</c:v>
                </c:pt>
                <c:pt idx="1">
                  <c:v>18.979999999999993</c:v>
                </c:pt>
                <c:pt idx="2">
                  <c:v>17.920000000000002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78.599999999999994</c:v>
                </c:pt>
                <c:pt idx="1">
                  <c:v>79.73</c:v>
                </c:pt>
                <c:pt idx="2">
                  <c:v>85.6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664640"/>
        <c:axId val="167678720"/>
      </c:lineChart>
      <c:catAx>
        <c:axId val="167664640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678720"/>
        <c:crosses val="autoZero"/>
        <c:auto val="1"/>
        <c:lblAlgn val="ctr"/>
        <c:lblOffset val="100"/>
        <c:noMultiLvlLbl val="1"/>
      </c:catAx>
      <c:valAx>
        <c:axId val="16767872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66464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Онежская</a:t>
            </a:r>
            <a:r>
              <a:rPr lang="ru-RU" baseline="0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18.059999999999999</c:v>
                </c:pt>
                <c:pt idx="1">
                  <c:v>17.239999999999991</c:v>
                </c:pt>
                <c:pt idx="2">
                  <c:v>20.18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63.6</c:v>
                </c:pt>
                <c:pt idx="1">
                  <c:v>63.85</c:v>
                </c:pt>
                <c:pt idx="2">
                  <c:v>62.59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878016"/>
        <c:axId val="167892096"/>
      </c:lineChart>
      <c:catAx>
        <c:axId val="167878016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892096"/>
        <c:crosses val="autoZero"/>
        <c:auto val="1"/>
        <c:lblAlgn val="ctr"/>
        <c:lblOffset val="100"/>
        <c:noMultiLvlLbl val="1"/>
      </c:catAx>
      <c:valAx>
        <c:axId val="16789209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87801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Карпогорская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21.01</c:v>
                </c:pt>
                <c:pt idx="1">
                  <c:v>23.58</c:v>
                </c:pt>
                <c:pt idx="2">
                  <c:v>23.08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81.95</c:v>
                </c:pt>
                <c:pt idx="1">
                  <c:v>89.39</c:v>
                </c:pt>
                <c:pt idx="2">
                  <c:v>89.58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804928"/>
        <c:axId val="167806464"/>
      </c:lineChart>
      <c:catAx>
        <c:axId val="16780492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806464"/>
        <c:crosses val="autoZero"/>
        <c:auto val="1"/>
        <c:lblAlgn val="ctr"/>
        <c:lblOffset val="100"/>
        <c:noMultiLvlLbl val="1"/>
      </c:catAx>
      <c:valAx>
        <c:axId val="16780646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80492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Лешуконская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18.02</c:v>
                </c:pt>
                <c:pt idx="1">
                  <c:v>15.66</c:v>
                </c:pt>
                <c:pt idx="2">
                  <c:v>12.94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101.56</c:v>
                </c:pt>
                <c:pt idx="1">
                  <c:v>93.960000000000022</c:v>
                </c:pt>
                <c:pt idx="2">
                  <c:v>99.83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707008"/>
        <c:axId val="167708544"/>
      </c:lineChart>
      <c:catAx>
        <c:axId val="16770700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708544"/>
        <c:crosses val="autoZero"/>
        <c:auto val="1"/>
        <c:lblAlgn val="ctr"/>
        <c:lblOffset val="100"/>
        <c:noMultiLvlLbl val="1"/>
      </c:catAx>
      <c:valAx>
        <c:axId val="16770854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70700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Мезенская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21.18</c:v>
                </c:pt>
                <c:pt idx="1">
                  <c:v>22.09</c:v>
                </c:pt>
                <c:pt idx="2">
                  <c:v>21.650000000000006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92.19</c:v>
                </c:pt>
                <c:pt idx="1">
                  <c:v>98.740000000000023</c:v>
                </c:pt>
                <c:pt idx="2">
                  <c:v>101.47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994496"/>
        <c:axId val="167996032"/>
      </c:lineChart>
      <c:catAx>
        <c:axId val="167994496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996032"/>
        <c:crosses val="autoZero"/>
        <c:auto val="1"/>
        <c:lblAlgn val="ctr"/>
        <c:lblOffset val="100"/>
        <c:noMultiLvlLbl val="1"/>
      </c:catAx>
      <c:valAx>
        <c:axId val="16799603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99449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Приморская</a:t>
            </a:r>
            <a:r>
              <a:rPr lang="ru-RU" baseline="0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20.52</c:v>
                </c:pt>
                <c:pt idx="1">
                  <c:v>22.73</c:v>
                </c:pt>
                <c:pt idx="2">
                  <c:v>24.630000000000006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49.33</c:v>
                </c:pt>
                <c:pt idx="1">
                  <c:v>48.08</c:v>
                </c:pt>
                <c:pt idx="2">
                  <c:v>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8171008"/>
        <c:axId val="168172544"/>
      </c:lineChart>
      <c:catAx>
        <c:axId val="16817100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8172544"/>
        <c:crosses val="autoZero"/>
        <c:auto val="1"/>
        <c:lblAlgn val="ctr"/>
        <c:lblOffset val="100"/>
        <c:noMultiLvlLbl val="1"/>
      </c:catAx>
      <c:valAx>
        <c:axId val="16817254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817100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Обеспеченность медицинскими работниками на 10 тыс. населения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marker>
            <c:symbol val="none"/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43,</a:t>
                    </a:r>
                    <a:r>
                      <a:rPr lang="ru-RU" smtClean="0"/>
                      <a:t>63</a:t>
                    </a:r>
                  </a:p>
                </c:rich>
              </c:tx>
              <c:showVal val="1"/>
              <c:separator>; </c:separator>
            </c:dLbl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39.200000000000003</c:v>
                </c:pt>
                <c:pt idx="1">
                  <c:v>38.75</c:v>
                </c:pt>
                <c:pt idx="2">
                  <c:v>38.700000000000003</c:v>
                </c:pt>
                <c:pt idx="3">
                  <c:v>43.95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marker>
            <c:symbol val="none"/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100,2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Val val="1"/>
              <c:separator>; </c:separator>
            </c:dLbl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95.5</c:v>
                </c:pt>
                <c:pt idx="1">
                  <c:v>91.9</c:v>
                </c:pt>
                <c:pt idx="2">
                  <c:v>88.9</c:v>
                </c:pt>
                <c:pt idx="3">
                  <c:v>100.23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3499392"/>
        <c:axId val="163517568"/>
      </c:lineChart>
      <c:catAx>
        <c:axId val="16349939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3517568"/>
        <c:crosses val="autoZero"/>
        <c:auto val="1"/>
        <c:lblAlgn val="ctr"/>
        <c:lblOffset val="100"/>
        <c:noMultiLvlLbl val="1"/>
      </c:catAx>
      <c:valAx>
        <c:axId val="16351756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349939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Холмогорская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22.03</c:v>
                </c:pt>
                <c:pt idx="1">
                  <c:v>21.130000000000006</c:v>
                </c:pt>
                <c:pt idx="2">
                  <c:v>19.57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78.25</c:v>
                </c:pt>
                <c:pt idx="1">
                  <c:v>72.440000000000026</c:v>
                </c:pt>
                <c:pt idx="2">
                  <c:v>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8228736"/>
        <c:axId val="168230272"/>
      </c:lineChart>
      <c:catAx>
        <c:axId val="168228736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8230272"/>
        <c:crosses val="autoZero"/>
        <c:auto val="1"/>
        <c:lblAlgn val="ctr"/>
        <c:lblOffset val="100"/>
        <c:noMultiLvlLbl val="1"/>
      </c:catAx>
      <c:valAx>
        <c:axId val="16823027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8228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Каргопольская</a:t>
            </a:r>
            <a:r>
              <a:rPr lang="ru-RU" dirty="0" smtClean="0"/>
              <a:t> ЦРБ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15.950000000000003</c:v>
                </c:pt>
                <c:pt idx="1">
                  <c:v>19.600000000000001</c:v>
                </c:pt>
                <c:pt idx="2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66.239999999999995</c:v>
                </c:pt>
                <c:pt idx="1">
                  <c:v>64.48</c:v>
                </c:pt>
                <c:pt idx="2">
                  <c:v>69.58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8237312"/>
        <c:axId val="168247296"/>
      </c:lineChart>
      <c:catAx>
        <c:axId val="16823731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8247296"/>
        <c:crosses val="autoZero"/>
        <c:auto val="1"/>
        <c:lblAlgn val="ctr"/>
        <c:lblOffset val="100"/>
        <c:noMultiLvlLbl val="1"/>
      </c:catAx>
      <c:valAx>
        <c:axId val="16824729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823731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Архангельская городская клиническая поликлиника № 1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18.21</c:v>
                </c:pt>
                <c:pt idx="1">
                  <c:v>16.7</c:v>
                </c:pt>
                <c:pt idx="2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22.69</c:v>
                </c:pt>
                <c:pt idx="1">
                  <c:v>23.03</c:v>
                </c:pt>
                <c:pt idx="2">
                  <c:v>24.93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058432"/>
        <c:axId val="167064320"/>
      </c:lineChart>
      <c:catAx>
        <c:axId val="16705843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064320"/>
        <c:crosses val="autoZero"/>
        <c:auto val="1"/>
        <c:lblAlgn val="ctr"/>
        <c:lblOffset val="100"/>
        <c:noMultiLvlLbl val="1"/>
      </c:catAx>
      <c:valAx>
        <c:axId val="16706432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05843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920" b="1" i="0" u="none" strike="noStrike" baseline="0" dirty="0" smtClean="0">
                <a:effectLst/>
              </a:rPr>
              <a:t>Архангельская городская клиническая поликлиника № 2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17.86</c:v>
                </c:pt>
                <c:pt idx="1">
                  <c:v>19.53</c:v>
                </c:pt>
                <c:pt idx="2">
                  <c:v>20.21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28.830000000000005</c:v>
                </c:pt>
                <c:pt idx="1">
                  <c:v>27.82</c:v>
                </c:pt>
                <c:pt idx="2">
                  <c:v>28.959999999999994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153024"/>
        <c:axId val="167163008"/>
      </c:lineChart>
      <c:catAx>
        <c:axId val="167153024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163008"/>
        <c:crosses val="autoZero"/>
        <c:auto val="1"/>
        <c:lblAlgn val="ctr"/>
        <c:lblOffset val="100"/>
        <c:noMultiLvlLbl val="1"/>
      </c:catAx>
      <c:valAx>
        <c:axId val="16716300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15302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Мирнинская</a:t>
            </a:r>
            <a:r>
              <a:rPr lang="ru-RU" dirty="0" smtClean="0"/>
              <a:t> ЦГБ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28.22</c:v>
                </c:pt>
                <c:pt idx="1">
                  <c:v>27.979999999999993</c:v>
                </c:pt>
                <c:pt idx="2">
                  <c:v>29.22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77.36</c:v>
                </c:pt>
                <c:pt idx="1">
                  <c:v>74.599999999999994</c:v>
                </c:pt>
                <c:pt idx="2">
                  <c:v>77.400000000000006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198720"/>
        <c:axId val="167200256"/>
      </c:lineChart>
      <c:catAx>
        <c:axId val="167198720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200256"/>
        <c:crosses val="autoZero"/>
        <c:auto val="1"/>
        <c:lblAlgn val="ctr"/>
        <c:lblOffset val="100"/>
        <c:noMultiLvlLbl val="1"/>
      </c:catAx>
      <c:valAx>
        <c:axId val="16720025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19872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Новодвинская ЦГБ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27.8</c:v>
                </c:pt>
                <c:pt idx="1">
                  <c:v>22.86</c:v>
                </c:pt>
                <c:pt idx="2">
                  <c:v>24.259999999999994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69.23</c:v>
                </c:pt>
                <c:pt idx="1">
                  <c:v>60.33</c:v>
                </c:pt>
                <c:pt idx="2">
                  <c:v>58.68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244160"/>
        <c:axId val="167245696"/>
      </c:lineChart>
      <c:catAx>
        <c:axId val="167244160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245696"/>
        <c:crosses val="autoZero"/>
        <c:auto val="1"/>
        <c:lblAlgn val="ctr"/>
        <c:lblOffset val="100"/>
        <c:noMultiLvlLbl val="1"/>
      </c:catAx>
      <c:valAx>
        <c:axId val="16724569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24416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effectLst/>
              </a:rPr>
              <a:t>Архангельская городская клиническая больница № 7</a:t>
            </a:r>
            <a:endParaRPr lang="ru-RU" dirty="0">
              <a:effectLst/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24.67</c:v>
                </c:pt>
                <c:pt idx="1">
                  <c:v>24.09</c:v>
                </c:pt>
                <c:pt idx="2">
                  <c:v>23.74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29.23</c:v>
                </c:pt>
                <c:pt idx="1">
                  <c:v>27.2</c:v>
                </c:pt>
                <c:pt idx="2">
                  <c:v>28.16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030336"/>
        <c:axId val="166848000"/>
      </c:lineChart>
      <c:catAx>
        <c:axId val="166030336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848000"/>
        <c:crosses val="autoZero"/>
        <c:auto val="1"/>
        <c:lblAlgn val="ctr"/>
        <c:lblOffset val="100"/>
        <c:noMultiLvlLbl val="1"/>
      </c:catAx>
      <c:valAx>
        <c:axId val="16684800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0303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effectLst/>
              </a:rPr>
              <a:t>Архангельская городская клиническая больница № 6</a:t>
            </a:r>
            <a:endParaRPr lang="ru-RU" dirty="0">
              <a:effectLst/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21.7</c:v>
                </c:pt>
                <c:pt idx="1">
                  <c:v>22.779999999999994</c:v>
                </c:pt>
                <c:pt idx="2">
                  <c:v>24.04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46.61</c:v>
                </c:pt>
                <c:pt idx="1">
                  <c:v>46.39</c:v>
                </c:pt>
                <c:pt idx="2">
                  <c:v>47.52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310464"/>
        <c:axId val="167312000"/>
      </c:lineChart>
      <c:catAx>
        <c:axId val="167310464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312000"/>
        <c:crosses val="autoZero"/>
        <c:auto val="1"/>
        <c:lblAlgn val="ctr"/>
        <c:lblOffset val="100"/>
        <c:noMultiLvlLbl val="1"/>
      </c:catAx>
      <c:valAx>
        <c:axId val="16731200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31046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effectLst/>
              </a:rPr>
              <a:t>Архангельская городская клиническая больница № 4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3467347427476734"/>
          <c:y val="3.5042160962165517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15.4</c:v>
                </c:pt>
                <c:pt idx="1">
                  <c:v>16.760000000000002</c:v>
                </c:pt>
                <c:pt idx="2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26.87</c:v>
                </c:pt>
                <c:pt idx="1">
                  <c:v>26.53</c:v>
                </c:pt>
                <c:pt idx="2">
                  <c:v>26.01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7442304"/>
        <c:axId val="167443840"/>
      </c:lineChart>
      <c:catAx>
        <c:axId val="167442304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7443840"/>
        <c:crosses val="autoZero"/>
        <c:auto val="1"/>
        <c:lblAlgn val="ctr"/>
        <c:lblOffset val="100"/>
        <c:noMultiLvlLbl val="1"/>
      </c:catAx>
      <c:valAx>
        <c:axId val="16744384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744230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8624069318285097E-2"/>
          <c:y val="3.3461993806243762E-2"/>
          <c:w val="0.77393410966033038"/>
          <c:h val="0.815954836435798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153</c:v>
                </c:pt>
                <c:pt idx="1">
                  <c:v>155</c:v>
                </c:pt>
                <c:pt idx="2">
                  <c:v>187</c:v>
                </c:pt>
                <c:pt idx="3">
                  <c:v>224</c:v>
                </c:pt>
                <c:pt idx="4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E-469C-A3C6-D26321BD6D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chemeClr val="bg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236</c:v>
                </c:pt>
                <c:pt idx="1">
                  <c:v>207</c:v>
                </c:pt>
                <c:pt idx="2">
                  <c:v>206</c:v>
                </c:pt>
                <c:pt idx="3">
                  <c:v>217</c:v>
                </c:pt>
                <c:pt idx="4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DE-469C-A3C6-D26321BD6D47}"/>
            </c:ext>
          </c:extLst>
        </c:ser>
        <c:axId val="178555136"/>
        <c:axId val="178343936"/>
      </c:barChart>
      <c:catAx>
        <c:axId val="1785551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78343936"/>
        <c:crosses val="autoZero"/>
        <c:auto val="1"/>
        <c:lblAlgn val="ctr"/>
        <c:lblOffset val="100"/>
      </c:catAx>
      <c:valAx>
        <c:axId val="178343936"/>
        <c:scaling>
          <c:orientation val="minMax"/>
        </c:scaling>
        <c:delete val="1"/>
        <c:axPos val="l"/>
        <c:numFmt formatCode="General" sourceLinked="1"/>
        <c:tickLblPos val="none"/>
        <c:crossAx val="178555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Укомплектованность, %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2.3895046524356884E-2"/>
          <c:y val="0.21065344761256069"/>
          <c:w val="0.78011117952928299"/>
          <c:h val="0.43613812524044693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71.3</c:v>
                </c:pt>
                <c:pt idx="1">
                  <c:v>74.3</c:v>
                </c:pt>
                <c:pt idx="2">
                  <c:v>82.5</c:v>
                </c:pt>
                <c:pt idx="3">
                  <c:v>90.2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78.900000000000006</c:v>
                </c:pt>
                <c:pt idx="1">
                  <c:v>79.7</c:v>
                </c:pt>
                <c:pt idx="2">
                  <c:v>85</c:v>
                </c:pt>
                <c:pt idx="3">
                  <c:v>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3561472"/>
        <c:axId val="163563008"/>
      </c:lineChart>
      <c:catAx>
        <c:axId val="16356147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3563008"/>
        <c:crosses val="autoZero"/>
        <c:auto val="1"/>
        <c:lblAlgn val="ctr"/>
        <c:lblOffset val="100"/>
        <c:noMultiLvlLbl val="1"/>
      </c:catAx>
      <c:valAx>
        <c:axId val="16356300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356147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1343142962733292E-2"/>
          <c:y val="1.3922851218999523E-2"/>
          <c:w val="0.77393414894383261"/>
          <c:h val="0.604612850427189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Коношская ЦРБ</c:v>
                </c:pt>
                <c:pt idx="1">
                  <c:v>Онежская ЦРБ</c:v>
                </c:pt>
                <c:pt idx="2">
                  <c:v>Лешуконская ЦРБ</c:v>
                </c:pt>
                <c:pt idx="3">
                  <c:v>Няндомская ЦРБ</c:v>
                </c:pt>
                <c:pt idx="4">
                  <c:v>Яренская ЦРБ</c:v>
                </c:pt>
                <c:pt idx="5">
                  <c:v>Приморская ЦРБ</c:v>
                </c:pt>
                <c:pt idx="6">
                  <c:v>Плесецкая ЦРБ\</c:v>
                </c:pt>
                <c:pt idx="7">
                  <c:v>Новодвинская ЦГБ</c:v>
                </c:pt>
                <c:pt idx="8">
                  <c:v>Верхнетоемская ЦРБ</c:v>
                </c:pt>
                <c:pt idx="9">
                  <c:v>Ильинская ЦРБ</c:v>
                </c:pt>
                <c:pt idx="10">
                  <c:v>Красноборская ЦРБ</c:v>
                </c:pt>
                <c:pt idx="11">
                  <c:v>Холмогорская ЦРБ</c:v>
                </c:pt>
                <c:pt idx="12">
                  <c:v>Виноградовская ЦРБ</c:v>
                </c:pt>
                <c:pt idx="13">
                  <c:v>Карпогорская ЦРБ</c:v>
                </c:pt>
                <c:pt idx="14">
                  <c:v>Устьянская ЦРБ</c:v>
                </c:pt>
                <c:pt idx="15">
                  <c:v>Шенкурская ЦРБ</c:v>
                </c:pt>
                <c:pt idx="16">
                  <c:v>Каргопольская ЦРБ</c:v>
                </c:pt>
                <c:pt idx="17">
                  <c:v>Мезенская ЦРБ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3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E-469C-A3C6-D26321BD6D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chemeClr val="bg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Коношская ЦРБ</c:v>
                </c:pt>
                <c:pt idx="1">
                  <c:v>Онежская ЦРБ</c:v>
                </c:pt>
                <c:pt idx="2">
                  <c:v>Лешуконская ЦРБ</c:v>
                </c:pt>
                <c:pt idx="3">
                  <c:v>Няндомская ЦРБ</c:v>
                </c:pt>
                <c:pt idx="4">
                  <c:v>Яренская ЦРБ</c:v>
                </c:pt>
                <c:pt idx="5">
                  <c:v>Приморская ЦРБ</c:v>
                </c:pt>
                <c:pt idx="6">
                  <c:v>Плесецкая ЦРБ\</c:v>
                </c:pt>
                <c:pt idx="7">
                  <c:v>Новодвинская ЦГБ</c:v>
                </c:pt>
                <c:pt idx="8">
                  <c:v>Верхнетоемская ЦРБ</c:v>
                </c:pt>
                <c:pt idx="9">
                  <c:v>Ильинская ЦРБ</c:v>
                </c:pt>
                <c:pt idx="10">
                  <c:v>Красноборская ЦРБ</c:v>
                </c:pt>
                <c:pt idx="11">
                  <c:v>Холмогорская ЦРБ</c:v>
                </c:pt>
                <c:pt idx="12">
                  <c:v>Виноградовская ЦРБ</c:v>
                </c:pt>
                <c:pt idx="13">
                  <c:v>Карпогорская ЦРБ</c:v>
                </c:pt>
                <c:pt idx="14">
                  <c:v>Устьянская ЦРБ</c:v>
                </c:pt>
                <c:pt idx="15">
                  <c:v>Шенкурская ЦРБ</c:v>
                </c:pt>
                <c:pt idx="16">
                  <c:v>Каргопольская ЦРБ</c:v>
                </c:pt>
                <c:pt idx="17">
                  <c:v>Мезенская ЦРБ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DE-469C-A3C6-D26321BD6D47}"/>
            </c:ext>
          </c:extLst>
        </c:ser>
        <c:axId val="75518336"/>
        <c:axId val="75519872"/>
      </c:barChart>
      <c:catAx>
        <c:axId val="75518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 b="1">
                <a:latin typeface="+mn-lt"/>
              </a:defRPr>
            </a:pPr>
            <a:endParaRPr lang="ru-RU"/>
          </a:p>
        </c:txPr>
        <c:crossAx val="75519872"/>
        <c:crosses val="autoZero"/>
        <c:auto val="1"/>
        <c:lblAlgn val="ctr"/>
        <c:lblOffset val="100"/>
      </c:catAx>
      <c:valAx>
        <c:axId val="75519872"/>
        <c:scaling>
          <c:orientation val="minMax"/>
        </c:scaling>
        <c:delete val="1"/>
        <c:axPos val="l"/>
        <c:numFmt formatCode="General" sourceLinked="1"/>
        <c:tickLblPos val="none"/>
        <c:crossAx val="75518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1343142962733292E-2"/>
          <c:y val="1.3922851218999523E-2"/>
          <c:w val="0.77393414894383261"/>
          <c:h val="0.604612850427189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Архангельск</c:v>
                </c:pt>
                <c:pt idx="1">
                  <c:v>Северодвинск</c:v>
                </c:pt>
                <c:pt idx="2">
                  <c:v>Архангельская областная клиническая больница </c:v>
                </c:pt>
                <c:pt idx="3">
                  <c:v>Архангельская областная детская клиническая больница </c:v>
                </c:pt>
                <c:pt idx="4">
                  <c:v>Вельск</c:v>
                </c:pt>
                <c:pt idx="5">
                  <c:v>Котлас</c:v>
                </c:pt>
                <c:pt idx="6">
                  <c:v>Коряжма</c:v>
                </c:pt>
                <c:pt idx="7">
                  <c:v>Мирный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96</c:v>
                </c:pt>
                <c:pt idx="1">
                  <c:v>35</c:v>
                </c:pt>
                <c:pt idx="2">
                  <c:v>20</c:v>
                </c:pt>
                <c:pt idx="3">
                  <c:v>11</c:v>
                </c:pt>
                <c:pt idx="4">
                  <c:v>1</c:v>
                </c:pt>
                <c:pt idx="5">
                  <c:v>12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E-469C-A3C6-D26321BD6D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chemeClr val="bg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Архангельск</c:v>
                </c:pt>
                <c:pt idx="1">
                  <c:v>Северодвинск</c:v>
                </c:pt>
                <c:pt idx="2">
                  <c:v>Архангельская областная клиническая больница </c:v>
                </c:pt>
                <c:pt idx="3">
                  <c:v>Архангельская областная детская клиническая больница </c:v>
                </c:pt>
                <c:pt idx="4">
                  <c:v>Вельск</c:v>
                </c:pt>
                <c:pt idx="5">
                  <c:v>Котлас</c:v>
                </c:pt>
                <c:pt idx="6">
                  <c:v>Коряжма</c:v>
                </c:pt>
                <c:pt idx="7">
                  <c:v>Мирный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73</c:v>
                </c:pt>
                <c:pt idx="1">
                  <c:v>48</c:v>
                </c:pt>
                <c:pt idx="2">
                  <c:v>24</c:v>
                </c:pt>
                <c:pt idx="3">
                  <c:v>5</c:v>
                </c:pt>
                <c:pt idx="4">
                  <c:v>13</c:v>
                </c:pt>
                <c:pt idx="5">
                  <c:v>8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DE-469C-A3C6-D26321BD6D47}"/>
            </c:ext>
          </c:extLst>
        </c:ser>
        <c:axId val="74734976"/>
        <c:axId val="74744960"/>
      </c:barChart>
      <c:catAx>
        <c:axId val="747349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 b="1">
                <a:latin typeface="+mn-lt"/>
              </a:defRPr>
            </a:pPr>
            <a:endParaRPr lang="ru-RU"/>
          </a:p>
        </c:txPr>
        <c:crossAx val="74744960"/>
        <c:crosses val="autoZero"/>
        <c:auto val="1"/>
        <c:lblAlgn val="ctr"/>
        <c:lblOffset val="100"/>
      </c:catAx>
      <c:valAx>
        <c:axId val="74744960"/>
        <c:scaling>
          <c:orientation val="minMax"/>
        </c:scaling>
        <c:delete val="1"/>
        <c:axPos val="l"/>
        <c:numFmt formatCode="General" sourceLinked="1"/>
        <c:tickLblPos val="none"/>
        <c:crossAx val="74734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6409941338744782E-2"/>
          <c:y val="0"/>
          <c:w val="0.90808163858539692"/>
          <c:h val="0.7077712572589295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Медицинскими организациями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0"/>
                  <c:y val="7.1174170373913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 algn="ctr"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8036469702993007E-2"/>
                      <c:h val="7.4711811516215546E-2"/>
                    </c:manualLayout>
                  </c15:layout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rgbClr val="EAF0F7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wrap="square" lIns="72000" tIns="216000" rIns="38100" bIns="19050" anchor="t" anchorCtr="0">
                <a:spAutoFit/>
              </a:bodyPr>
              <a:lstStyle/>
              <a:p>
                <a:pPr>
                  <a:defRPr sz="1200" b="1">
                    <a:solidFill>
                      <a:srgbClr val="EAF0F7"/>
                    </a:solidFill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Лист1!$A$2:$A$25</c:f>
              <c:strCache>
                <c:ptCount val="24"/>
                <c:pt idx="0">
                  <c:v>Вилегодский МО</c:v>
                </c:pt>
                <c:pt idx="1">
                  <c:v>Мезенский МО</c:v>
                </c:pt>
                <c:pt idx="2">
                  <c:v>Онежский МР</c:v>
                </c:pt>
                <c:pt idx="3">
                  <c:v>Мирный</c:v>
                </c:pt>
                <c:pt idx="4">
                  <c:v>Коряжма</c:v>
                </c:pt>
                <c:pt idx="5">
                  <c:v>Няндомский МО</c:v>
                </c:pt>
                <c:pt idx="6">
                  <c:v>Пинежский МР</c:v>
                </c:pt>
                <c:pt idx="7">
                  <c:v>Котлас</c:v>
                </c:pt>
                <c:pt idx="8">
                  <c:v>Шенкурский МО</c:v>
                </c:pt>
                <c:pt idx="9">
                  <c:v>Архангельск</c:v>
                </c:pt>
                <c:pt idx="10">
                  <c:v>Северодвинск</c:v>
                </c:pt>
                <c:pt idx="11">
                  <c:v>Устьянский МО</c:v>
                </c:pt>
                <c:pt idx="12">
                  <c:v>Приморский МР</c:v>
                </c:pt>
                <c:pt idx="13">
                  <c:v>Каргопольский МО</c:v>
                </c:pt>
                <c:pt idx="14">
                  <c:v>Новодвинск</c:v>
                </c:pt>
                <c:pt idx="15">
                  <c:v>Плесецкий МО</c:v>
                </c:pt>
                <c:pt idx="16">
                  <c:v>Вельский МР</c:v>
                </c:pt>
                <c:pt idx="17">
                  <c:v>Ленский МР</c:v>
                </c:pt>
                <c:pt idx="18">
                  <c:v>Холмогорский МО</c:v>
                </c:pt>
                <c:pt idx="19">
                  <c:v>Виноградовский МО</c:v>
                </c:pt>
                <c:pt idx="20">
                  <c:v>Коношский МР</c:v>
                </c:pt>
                <c:pt idx="21">
                  <c:v>Лешуконский МО</c:v>
                </c:pt>
                <c:pt idx="22">
                  <c:v>Красноборский МР</c:v>
                </c:pt>
                <c:pt idx="23">
                  <c:v>Верхнетоемский МО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3</c:v>
                </c:pt>
                <c:pt idx="1">
                  <c:v>2</c:v>
                </c:pt>
                <c:pt idx="2">
                  <c:v>15</c:v>
                </c:pt>
                <c:pt idx="3">
                  <c:v>0</c:v>
                </c:pt>
                <c:pt idx="4">
                  <c:v>14</c:v>
                </c:pt>
                <c:pt idx="5">
                  <c:v>5</c:v>
                </c:pt>
                <c:pt idx="6">
                  <c:v>0</c:v>
                </c:pt>
                <c:pt idx="7">
                  <c:v>20</c:v>
                </c:pt>
                <c:pt idx="8">
                  <c:v>12</c:v>
                </c:pt>
                <c:pt idx="9">
                  <c:v>7</c:v>
                </c:pt>
                <c:pt idx="10">
                  <c:v>5</c:v>
                </c:pt>
                <c:pt idx="11">
                  <c:v>14</c:v>
                </c:pt>
                <c:pt idx="12">
                  <c:v>1</c:v>
                </c:pt>
                <c:pt idx="13">
                  <c:v>15</c:v>
                </c:pt>
                <c:pt idx="14">
                  <c:v>3</c:v>
                </c:pt>
                <c:pt idx="15">
                  <c:v>9</c:v>
                </c:pt>
                <c:pt idx="16">
                  <c:v>17</c:v>
                </c:pt>
                <c:pt idx="17">
                  <c:v>2</c:v>
                </c:pt>
                <c:pt idx="18">
                  <c:v>5</c:v>
                </c:pt>
                <c:pt idx="19">
                  <c:v>0</c:v>
                </c:pt>
                <c:pt idx="20">
                  <c:v>10</c:v>
                </c:pt>
                <c:pt idx="21">
                  <c:v>6</c:v>
                </c:pt>
                <c:pt idx="22">
                  <c:v>8</c:v>
                </c:pt>
                <c:pt idx="2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27A-4428-96F6-11BD63B220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муниципальными образованиями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8.7014443011298261E-8"/>
                  <c:y val="-1.679776577796014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580200260087983E-3"/>
                  <c:y val="-3.99733839491549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469265868490601E-4"/>
                  <c:y val="-3.69827805123254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521429625347583E-3"/>
                  <c:y val="-1.577744834936234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101832715413676E-3"/>
                  <c:y val="-2.91766075366709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03920425481131E-3"/>
                  <c:y val="-3.5707629707091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1159433093027886E-2"/>
                      <c:h val="4.650404315459242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0094931139194565E-17"/>
                  <c:y val="-5.127288742029431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5199125294712545E-4"/>
                  <c:y val="-4.33942086820957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109555312227898E-3"/>
                  <c:y val="-2.8256599431133247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050485841661885E-3"/>
                  <c:y val="-8.29087047262088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0521812138467972E-3"/>
                  <c:y val="-0.144024162785228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2998167120982237E-4"/>
                  <c:y val="-0.10720701365664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9907519126321072E-2"/>
                      <c:h val="4.6504043154592424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1.0579421757124623E-4"/>
                  <c:y val="-1.367791717622151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0521429625346807E-3"/>
                  <c:y val="-2.03696258624005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3.6421657402311735E-5"/>
                  <c:y val="-0.1254409604766293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454703298584185E-3"/>
                  <c:y val="-5.878569484872735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8831792989976144E-4"/>
                  <c:y val="-6.028059137884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4439965355512825E-2"/>
                      <c:h val="3.4763586020018306E-2"/>
                    </c:manualLayout>
                  </c15:layout>
                </c:ext>
              </c:extLst>
            </c:dLbl>
            <c:dLbl>
              <c:idx val="17"/>
              <c:layout>
                <c:manualLayout>
                  <c:x val="0"/>
                  <c:y val="-7.820272275067635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5.2938531736981202E-5"/>
                  <c:y val="-2.515011496430923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1282103473840973E-3"/>
                  <c:y val="-6.06652531279536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1.5392670670980901E-3"/>
                  <c:y val="-1.9510143754964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8814008372159423E-2"/>
                      <c:h val="3.4763586020018306E-2"/>
                    </c:manualLayout>
                  </c15:layout>
                </c:ext>
              </c:extLst>
            </c:dLbl>
            <c:dLbl>
              <c:idx val="21"/>
              <c:layout>
                <c:manualLayout>
                  <c:x val="-1.1753088027012796E-4"/>
                  <c:y val="-1.757444744046941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3.209454063464437E-2"/>
                      <c:h val="3.9459768873847952E-2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2.3161763218069558E-5"/>
                  <c:y val="-4.806265817261542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Лист1!$A$2:$A$25</c:f>
              <c:strCache>
                <c:ptCount val="24"/>
                <c:pt idx="0">
                  <c:v>Вилегодский МО</c:v>
                </c:pt>
                <c:pt idx="1">
                  <c:v>Мезенский МО</c:v>
                </c:pt>
                <c:pt idx="2">
                  <c:v>Онежский МР</c:v>
                </c:pt>
                <c:pt idx="3">
                  <c:v>Мирный</c:v>
                </c:pt>
                <c:pt idx="4">
                  <c:v>Коряжма</c:v>
                </c:pt>
                <c:pt idx="5">
                  <c:v>Няндомский МО</c:v>
                </c:pt>
                <c:pt idx="6">
                  <c:v>Пинежский МР</c:v>
                </c:pt>
                <c:pt idx="7">
                  <c:v>Котлас</c:v>
                </c:pt>
                <c:pt idx="8">
                  <c:v>Шенкурский МО</c:v>
                </c:pt>
                <c:pt idx="9">
                  <c:v>Архангельск</c:v>
                </c:pt>
                <c:pt idx="10">
                  <c:v>Северодвинск</c:v>
                </c:pt>
                <c:pt idx="11">
                  <c:v>Устьянский МО</c:v>
                </c:pt>
                <c:pt idx="12">
                  <c:v>Приморский МР</c:v>
                </c:pt>
                <c:pt idx="13">
                  <c:v>Каргопольский МО</c:v>
                </c:pt>
                <c:pt idx="14">
                  <c:v>Новодвинск</c:v>
                </c:pt>
                <c:pt idx="15">
                  <c:v>Плесецкий МО</c:v>
                </c:pt>
                <c:pt idx="16">
                  <c:v>Вельский МР</c:v>
                </c:pt>
                <c:pt idx="17">
                  <c:v>Ленский МР</c:v>
                </c:pt>
                <c:pt idx="18">
                  <c:v>Холмогорский МО</c:v>
                </c:pt>
                <c:pt idx="19">
                  <c:v>Виноградовский МО</c:v>
                </c:pt>
                <c:pt idx="20">
                  <c:v>Коношский МР</c:v>
                </c:pt>
                <c:pt idx="21">
                  <c:v>Лешуконский МО</c:v>
                </c:pt>
                <c:pt idx="22">
                  <c:v>Красноборский МР</c:v>
                </c:pt>
                <c:pt idx="23">
                  <c:v>Верхнетоемский МО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67</c:v>
                </c:pt>
                <c:pt idx="4">
                  <c:v>3</c:v>
                </c:pt>
                <c:pt idx="5">
                  <c:v>8</c:v>
                </c:pt>
                <c:pt idx="6">
                  <c:v>7</c:v>
                </c:pt>
                <c:pt idx="7">
                  <c:v>0</c:v>
                </c:pt>
                <c:pt idx="8">
                  <c:v>9</c:v>
                </c:pt>
                <c:pt idx="9">
                  <c:v>3</c:v>
                </c:pt>
                <c:pt idx="10">
                  <c:v>8</c:v>
                </c:pt>
                <c:pt idx="11">
                  <c:v>0</c:v>
                </c:pt>
                <c:pt idx="12">
                  <c:v>11</c:v>
                </c:pt>
                <c:pt idx="13">
                  <c:v>5</c:v>
                </c:pt>
                <c:pt idx="14">
                  <c:v>6</c:v>
                </c:pt>
                <c:pt idx="15">
                  <c:v>38</c:v>
                </c:pt>
                <c:pt idx="16">
                  <c:v>2</c:v>
                </c:pt>
                <c:pt idx="17">
                  <c:v>3</c:v>
                </c:pt>
                <c:pt idx="18">
                  <c:v>21</c:v>
                </c:pt>
                <c:pt idx="19">
                  <c:v>11</c:v>
                </c:pt>
                <c:pt idx="20">
                  <c:v>3</c:v>
                </c:pt>
                <c:pt idx="21">
                  <c:v>11</c:v>
                </c:pt>
                <c:pt idx="22">
                  <c:v>4</c:v>
                </c:pt>
                <c:pt idx="2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B27A-4428-96F6-11BD63B2201D}"/>
            </c:ext>
          </c:extLst>
        </c:ser>
        <c:dLbls>
          <c:showVal val="1"/>
        </c:dLbls>
        <c:gapWidth val="20"/>
        <c:overlap val="100"/>
        <c:axId val="79872384"/>
        <c:axId val="79873920"/>
      </c:barChart>
      <c:catAx>
        <c:axId val="79872384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400"/>
            </a:pPr>
            <a:endParaRPr lang="ru-RU"/>
          </a:p>
        </c:txPr>
        <c:crossAx val="79873920"/>
        <c:crosses val="autoZero"/>
        <c:auto val="1"/>
        <c:lblAlgn val="ctr"/>
        <c:lblOffset val="100"/>
      </c:catAx>
      <c:valAx>
        <c:axId val="798739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tickLblPos val="none"/>
        <c:crossAx val="79872384"/>
        <c:crosses val="autoZero"/>
        <c:crossBetween val="between"/>
      </c:valAx>
      <c:spPr>
        <a:noFill/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5203708462238725"/>
          <c:y val="0"/>
          <c:w val="0.645021339196586"/>
          <c:h val="0.843186687832890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трудоустроено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0.21268386711543691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06100885051585E-3"/>
                  <c:y val="-0.24776970309454829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30504425257925E-3"/>
                  <c:y val="-0.28027825488529184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222807034101696E-17"/>
                  <c:y val="-0.2757818780108377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222807034101696E-17"/>
                  <c:y val="-0.24776970309454829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061008850515083E-3"/>
                  <c:y val="-0.20551641105270174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530504425257925E-3"/>
                  <c:y val="-0.30866651341395024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937584216705125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757818780108377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26172871233019318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44561406820342E-16"/>
                  <c:y val="-0.41907822828293356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37</c:v>
                </c:pt>
                <c:pt idx="1">
                  <c:v>44</c:v>
                </c:pt>
                <c:pt idx="2">
                  <c:v>48</c:v>
                </c:pt>
                <c:pt idx="3">
                  <c:v>49</c:v>
                </c:pt>
                <c:pt idx="4">
                  <c:v>44</c:v>
                </c:pt>
                <c:pt idx="5">
                  <c:v>34</c:v>
                </c:pt>
                <c:pt idx="6">
                  <c:v>57</c:v>
                </c:pt>
                <c:pt idx="7">
                  <c:v>31</c:v>
                </c:pt>
                <c:pt idx="8">
                  <c:v>49</c:v>
                </c:pt>
                <c:pt idx="9">
                  <c:v>46</c:v>
                </c:pt>
                <c:pt idx="10">
                  <c:v>84</c:v>
                </c:pt>
                <c:pt idx="1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27A-4428-96F6-11BD63B2201D}"/>
            </c:ext>
          </c:extLst>
        </c:ser>
        <c:dLbls>
          <c:showVal val="1"/>
        </c:dLbls>
        <c:overlap val="100"/>
        <c:axId val="80153600"/>
        <c:axId val="80159488"/>
      </c:barChart>
      <c:catAx>
        <c:axId val="8015360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400" b="1">
                <a:latin typeface="+mn-lt"/>
              </a:defRPr>
            </a:pPr>
            <a:endParaRPr lang="ru-RU"/>
          </a:p>
        </c:txPr>
        <c:crossAx val="80159488"/>
        <c:crosses val="autoZero"/>
        <c:auto val="1"/>
        <c:lblAlgn val="ctr"/>
        <c:lblOffset val="100"/>
      </c:catAx>
      <c:valAx>
        <c:axId val="80159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80153600"/>
        <c:crosses val="autoZero"/>
        <c:crossBetween val="between"/>
      </c:valAx>
      <c:spPr>
        <a:noFill/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6789795977585252E-2"/>
          <c:y val="0"/>
          <c:w val="0.885117912748002"/>
          <c:h val="0.7077712572589295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расторгли договор досрочно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7A-4428-96F6-11BD63B220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27A-4428-96F6-11BD63B220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101668545453537E-3"/>
                  <c:y val="-1.1031880892800782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101668545452717E-3"/>
                  <c:y val="-2.2148669541421532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727588829201662E-17"/>
                  <c:y val="-3.4869375210762547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829320708536434E-4"/>
                  <c:y val="-5.4970022083152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8036469702993007E-2"/>
                      <c:h val="5.702996386527648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3.5334594938409361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C8-44D0-976B-839EBF254C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101381927912916E-3"/>
                  <c:y val="-2.033743067483244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27A-4428-96F6-11BD63B2201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8253880305690509E-4"/>
                  <c:y val="-2.2306868555690812E-3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3.6626152523741025E-2"/>
                      <c:h val="0.11338415811123223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1.7099236273147385E-3"/>
                  <c:y val="9.5199391788853768E-4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C8-44D0-976B-839EBF254C7C}"/>
                </c:ext>
                <c:ext xmlns:c15="http://schemas.microsoft.com/office/drawing/2012/chart" uri="{CE6537A1-D6FC-4f65-9D91-7224C49458BB}">
                  <c15:layout>
                    <c:manualLayout>
                      <c:w val="3.852911954560926E-2"/>
                      <c:h val="0.11338415811123223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2.733862988613109E-3"/>
                  <c:y val="-4.4974270834411889E-3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3.852911954560926E-2"/>
                      <c:h val="0.11338415811123223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-8.0189862278389129E-17"/>
                  <c:y val="-2.2486765639028471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7878066490447845E-2"/>
                      <c:h val="0.11338415811123223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0"/>
                  <c:y val="-2.3876022251771611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5691044982124545E-2"/>
                      <c:h val="0.11338415811123223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2.0518394702103771E-4"/>
                  <c:y val="-4.1437157677852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214151337927631E-2"/>
                      <c:h val="6.1190707918134073E-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0"/>
                  <c:y val="-2.9099944963142915E-2"/>
                </c:manualLayout>
              </c:layout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3720573044409641E-3"/>
                  <c:y val="-4.8549101365073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415203622465326E-2"/>
                      <c:h val="6.3492761961954261E-2"/>
                    </c:manualLayout>
                  </c15:layout>
                </c:ext>
              </c:extLst>
            </c:dLbl>
            <c:dLbl>
              <c:idx val="17"/>
              <c:layout>
                <c:manualLayout>
                  <c:x val="-1.0934677025571534E-3"/>
                  <c:y val="-2.9287356100822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38-4043-84F4-10EB7D7A98A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5774478991634982E-2"/>
                      <c:h val="6.9503506236678753E-2"/>
                    </c:manualLayout>
                  </c15:layout>
                </c:ext>
              </c:extLst>
            </c:dLbl>
            <c:dLbl>
              <c:idx val="18"/>
              <c:layout>
                <c:manualLayout>
                  <c:x val="1.0703489909435788E-3"/>
                  <c:y val="-1.2991878931666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5691044982124545E-2"/>
                      <c:h val="6.8770420999850604E-2"/>
                    </c:manualLayout>
                  </c15:layout>
                </c:ext>
              </c:extLst>
            </c:dLbl>
            <c:dLbl>
              <c:idx val="19"/>
              <c:layout>
                <c:manualLayout>
                  <c:x val="0"/>
                  <c:y val="-1.9728867546935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3584702180624039E-2"/>
                      <c:h val="8.5207060988254341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2.1755267299232509E-3"/>
                  <c:y val="-5.3754838547452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2252109507094423E-2"/>
                      <c:h val="5.9378055292191319E-2"/>
                    </c:manualLayout>
                  </c15:layout>
                </c:ext>
              </c:extLst>
            </c:dLbl>
            <c:dLbl>
              <c:idx val="21"/>
              <c:layout>
                <c:manualLayout>
                  <c:x val="2.7337768854041205E-3"/>
                  <c:y val="-1.5475494060622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678455573628619E-2"/>
                      <c:h val="8.0510878134424715E-2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4.3051604494553097E-8"/>
                  <c:y val="-3.8905933608546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wrap="square" lIns="72000" tIns="216000" rIns="38100" bIns="19050" anchor="t" anchorCtr="0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AE-4E3A-99B2-86F477D292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5162017614797633E-2"/>
                      <c:h val="8.172020391285991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wrap="square" lIns="72000" tIns="216000" rIns="38100" bIns="19050" anchor="t" anchorCtr="0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Ильинская ЦРБ</c:v>
                </c:pt>
                <c:pt idx="1">
                  <c:v>Онежская ЦРБ</c:v>
                </c:pt>
                <c:pt idx="2">
                  <c:v>ГБУЗ АО "АОКССМП"</c:v>
                </c:pt>
                <c:pt idx="3">
                  <c:v>Мирнинская ЦГБ</c:v>
                </c:pt>
                <c:pt idx="4">
                  <c:v>Коряжемская ГБ</c:v>
                </c:pt>
                <c:pt idx="5">
                  <c:v>Мезенская ЦРБ</c:v>
                </c:pt>
                <c:pt idx="6">
                  <c:v>Карпогорская ЦРБ</c:v>
                </c:pt>
                <c:pt idx="7">
                  <c:v>Няндомская ЦРБ</c:v>
                </c:pt>
                <c:pt idx="8">
                  <c:v>АКПБ</c:v>
                </c:pt>
                <c:pt idx="9">
                  <c:v>Устьянская ЦРБ</c:v>
                </c:pt>
                <c:pt idx="10">
                  <c:v>Приморская ЦРБ</c:v>
                </c:pt>
                <c:pt idx="11">
                  <c:v>Каргопольская ЦРБ</c:v>
                </c:pt>
                <c:pt idx="12">
                  <c:v>Виноградовская ЦРБ</c:v>
                </c:pt>
                <c:pt idx="13">
                  <c:v>Новодвинская ЦГБ</c:v>
                </c:pt>
                <c:pt idx="14">
                  <c:v>Плесецкая ЦРБ</c:v>
                </c:pt>
                <c:pt idx="15">
                  <c:v>Вельская ЦРБ</c:v>
                </c:pt>
                <c:pt idx="16">
                  <c:v>Шенкурская ЦРБ</c:v>
                </c:pt>
                <c:pt idx="17">
                  <c:v>Коношская ЦРБ</c:v>
                </c:pt>
                <c:pt idx="18">
                  <c:v>Холмогорская ЦРБ</c:v>
                </c:pt>
                <c:pt idx="19">
                  <c:v>Лешуконская ЦРБ</c:v>
                </c:pt>
                <c:pt idx="20">
                  <c:v>Котласская ЦГБ</c:v>
                </c:pt>
                <c:pt idx="21">
                  <c:v>Яренская ЦРБ</c:v>
                </c:pt>
                <c:pt idx="22">
                  <c:v>Красноборская ЦРБ</c:v>
                </c:pt>
                <c:pt idx="23">
                  <c:v>Верхнетоемская ЦРБ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  <c:pt idx="10">
                  <c:v>10</c:v>
                </c:pt>
                <c:pt idx="11">
                  <c:v>5</c:v>
                </c:pt>
                <c:pt idx="12">
                  <c:v>6</c:v>
                </c:pt>
                <c:pt idx="13">
                  <c:v>5</c:v>
                </c:pt>
                <c:pt idx="14">
                  <c:v>18</c:v>
                </c:pt>
                <c:pt idx="15">
                  <c:v>5</c:v>
                </c:pt>
                <c:pt idx="16">
                  <c:v>3</c:v>
                </c:pt>
                <c:pt idx="17">
                  <c:v>13</c:v>
                </c:pt>
                <c:pt idx="18">
                  <c:v>17</c:v>
                </c:pt>
                <c:pt idx="19">
                  <c:v>5</c:v>
                </c:pt>
                <c:pt idx="20">
                  <c:v>3</c:v>
                </c:pt>
                <c:pt idx="21">
                  <c:v>6</c:v>
                </c:pt>
                <c:pt idx="22">
                  <c:v>9</c:v>
                </c:pt>
                <c:pt idx="2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27A-4428-96F6-11BD63B220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трудоустроено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8.7014443011298261E-8"/>
                  <c:y val="-1.679776577796014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580200260087983E-3"/>
                  <c:y val="-3.99733839491549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469265868490601E-4"/>
                  <c:y val="-3.69827805123254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521429625347583E-3"/>
                  <c:y val="-1.577744834936234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101832715413676E-3"/>
                  <c:y val="-2.91766075366709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03920425481131E-3"/>
                  <c:y val="-3.5707629707091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1159433093027886E-2"/>
                      <c:h val="4.650404315459242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0094931139194565E-17"/>
                  <c:y val="-5.127288742029431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5199125294712545E-4"/>
                  <c:y val="-4.33942086820957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109555312227898E-3"/>
                  <c:y val="-2.8256599431133247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050485841661885E-3"/>
                  <c:y val="-8.29087047262088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0521812138467972E-3"/>
                  <c:y val="-0.144024162785228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2998167120982237E-4"/>
                  <c:y val="-0.10720701365664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9907519126321072E-2"/>
                      <c:h val="4.6504043154592424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1.0579421757124623E-4"/>
                  <c:y val="-1.367791717622151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0521429625346807E-3"/>
                  <c:y val="-2.03696258624005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3.6421657402311735E-5"/>
                  <c:y val="-0.1254409604766293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454703298584185E-3"/>
                  <c:y val="-5.878569484872735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8831792989976144E-4"/>
                  <c:y val="-6.028059137884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4439965355512825E-2"/>
                      <c:h val="3.4763586020018306E-2"/>
                    </c:manualLayout>
                  </c15:layout>
                </c:ext>
              </c:extLst>
            </c:dLbl>
            <c:dLbl>
              <c:idx val="17"/>
              <c:layout>
                <c:manualLayout>
                  <c:x val="0"/>
                  <c:y val="-7.820272275067635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5.2938531736981202E-5"/>
                  <c:y val="-2.515011496430923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1282103473840973E-3"/>
                  <c:y val="-6.06652531279536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1.5392670670980901E-3"/>
                  <c:y val="-1.9510143754964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2.8814008372159423E-2"/>
                      <c:h val="3.4763586020018306E-2"/>
                    </c:manualLayout>
                  </c15:layout>
                </c:ext>
              </c:extLst>
            </c:dLbl>
            <c:dLbl>
              <c:idx val="21"/>
              <c:layout>
                <c:manualLayout>
                  <c:x val="-1.1753088027012796E-4"/>
                  <c:y val="-1.757444744046941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3.209454063464437E-2"/>
                      <c:h val="3.9459768873847952E-2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2.3161763218069558E-5"/>
                  <c:y val="-4.806265817261542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Лист1!$A$2:$A$25</c:f>
              <c:strCache>
                <c:ptCount val="24"/>
                <c:pt idx="0">
                  <c:v>Ильинская ЦРБ</c:v>
                </c:pt>
                <c:pt idx="1">
                  <c:v>Онежская ЦРБ</c:v>
                </c:pt>
                <c:pt idx="2">
                  <c:v>ГБУЗ АО "АОКССМП"</c:v>
                </c:pt>
                <c:pt idx="3">
                  <c:v>Мирнинская ЦГБ</c:v>
                </c:pt>
                <c:pt idx="4">
                  <c:v>Коряжемская ГБ</c:v>
                </c:pt>
                <c:pt idx="5">
                  <c:v>Мезенская ЦРБ</c:v>
                </c:pt>
                <c:pt idx="6">
                  <c:v>Карпогорская ЦРБ</c:v>
                </c:pt>
                <c:pt idx="7">
                  <c:v>Няндомская ЦРБ</c:v>
                </c:pt>
                <c:pt idx="8">
                  <c:v>АКПБ</c:v>
                </c:pt>
                <c:pt idx="9">
                  <c:v>Устьянская ЦРБ</c:v>
                </c:pt>
                <c:pt idx="10">
                  <c:v>Приморская ЦРБ</c:v>
                </c:pt>
                <c:pt idx="11">
                  <c:v>Каргопольская ЦРБ</c:v>
                </c:pt>
                <c:pt idx="12">
                  <c:v>Виноградовская ЦРБ</c:v>
                </c:pt>
                <c:pt idx="13">
                  <c:v>Новодвинская ЦГБ</c:v>
                </c:pt>
                <c:pt idx="14">
                  <c:v>Плесецкая ЦРБ</c:v>
                </c:pt>
                <c:pt idx="15">
                  <c:v>Вельская ЦРБ</c:v>
                </c:pt>
                <c:pt idx="16">
                  <c:v>Шенкурская ЦРБ</c:v>
                </c:pt>
                <c:pt idx="17">
                  <c:v>Коношская ЦРБ</c:v>
                </c:pt>
                <c:pt idx="18">
                  <c:v>Холмогорская ЦРБ</c:v>
                </c:pt>
                <c:pt idx="19">
                  <c:v>Лешуконская ЦРБ</c:v>
                </c:pt>
                <c:pt idx="20">
                  <c:v>Котласская ЦГБ</c:v>
                </c:pt>
                <c:pt idx="21">
                  <c:v>Яренская ЦРБ</c:v>
                </c:pt>
                <c:pt idx="22">
                  <c:v>Красноборская ЦРБ</c:v>
                </c:pt>
                <c:pt idx="23">
                  <c:v>Верхнетоемская ЦРБ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17</c:v>
                </c:pt>
                <c:pt idx="1">
                  <c:v>10</c:v>
                </c:pt>
                <c:pt idx="2">
                  <c:v>2</c:v>
                </c:pt>
                <c:pt idx="3">
                  <c:v>15</c:v>
                </c:pt>
                <c:pt idx="4">
                  <c:v>28</c:v>
                </c:pt>
                <c:pt idx="5">
                  <c:v>6</c:v>
                </c:pt>
                <c:pt idx="6">
                  <c:v>30</c:v>
                </c:pt>
                <c:pt idx="7">
                  <c:v>27</c:v>
                </c:pt>
                <c:pt idx="8">
                  <c:v>37</c:v>
                </c:pt>
                <c:pt idx="9">
                  <c:v>72</c:v>
                </c:pt>
                <c:pt idx="10">
                  <c:v>45</c:v>
                </c:pt>
                <c:pt idx="11">
                  <c:v>22</c:v>
                </c:pt>
                <c:pt idx="12">
                  <c:v>25</c:v>
                </c:pt>
                <c:pt idx="13">
                  <c:v>18</c:v>
                </c:pt>
                <c:pt idx="14">
                  <c:v>56</c:v>
                </c:pt>
                <c:pt idx="15">
                  <c:v>15</c:v>
                </c:pt>
                <c:pt idx="16">
                  <c:v>8</c:v>
                </c:pt>
                <c:pt idx="17">
                  <c:v>33</c:v>
                </c:pt>
                <c:pt idx="18">
                  <c:v>43</c:v>
                </c:pt>
                <c:pt idx="19">
                  <c:v>12</c:v>
                </c:pt>
                <c:pt idx="20">
                  <c:v>7</c:v>
                </c:pt>
                <c:pt idx="21">
                  <c:v>14</c:v>
                </c:pt>
                <c:pt idx="22">
                  <c:v>18</c:v>
                </c:pt>
                <c:pt idx="2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B27A-4428-96F6-11BD63B2201D}"/>
            </c:ext>
          </c:extLst>
        </c:ser>
        <c:dLbls>
          <c:showVal val="1"/>
        </c:dLbls>
        <c:gapWidth val="20"/>
        <c:overlap val="100"/>
        <c:axId val="80354304"/>
        <c:axId val="80397056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413620442761652E-2"/>
                  <c:y val="0.4493991844172518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/>
                      <a:t>100%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4.2641236600510987E-2"/>
                      <c:h val="5.96160075493912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5414137062015611E-2"/>
                  <c:y val="0.5026533433124135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/>
                      <a:t>100%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080395685574885E-2"/>
                  <c:y val="0.49192940638769639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100%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2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902756757831892E-2"/>
                  <c:y val="0.42535657709653141"/>
                </c:manualLayout>
              </c:layout>
              <c:tx>
                <c:rich>
                  <a:bodyPr rot="0" vert="horz" wrap="square" lIns="0" tIns="72000" rIns="0" bIns="0" anchor="ctr">
                    <a:spAutoFit/>
                  </a:bodyPr>
                  <a:lstStyle/>
                  <a:p>
                    <a:pPr>
                      <a:defRPr sz="1100" b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sz="1100" b="0" dirty="0" smtClean="0"/>
                      <a:t>93%</a:t>
                    </a:r>
                    <a:endParaRPr lang="en-US" sz="1100" b="0" dirty="0"/>
                  </a:p>
                </c:rich>
              </c:tx>
              <c:spPr>
                <a:noFill/>
                <a:ln>
                  <a:noFill/>
                </a:ln>
                <a:effectLst>
                  <a:glow>
                    <a:schemeClr val="bg1"/>
                  </a:glow>
                </a:effectLst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B27A-4428-96F6-11BD63B2201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1.6799511002655507E-2"/>
                  <c:y val="0.3149718746718219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93%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836024101665853E-2"/>
                  <c:y val="0.33225549157571366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83%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80029126993538E-2"/>
                  <c:y val="0.23860010856687289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83%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844203906519853E-2"/>
                  <c:y val="0.24215034884873268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81%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03966352932406E-2"/>
                  <c:y val="0.1817047439581944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81%</a:t>
                    </a:r>
                    <a:endParaRPr lang="en-US" sz="1200" b="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990584700200168E-2"/>
                  <c:y val="-3.611956259678945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79%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957701281964849E-2"/>
                  <c:y val="5.832843993545154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78%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B27A-4428-96F6-11BD63B2201D}"/>
                </c:ext>
                <c:ext xmlns:c15="http://schemas.microsoft.com/office/drawing/2012/chart" uri="{CE6537A1-D6FC-4f65-9D91-7224C49458BB}">
                  <c15:layout>
                    <c:manualLayout>
                      <c:w val="4.1776951822539439E-2"/>
                      <c:h val="6.0469897155619914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2.0996611924829496E-2"/>
                  <c:y val="0.19024772919221225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77%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101143889741756E-2"/>
                  <c:y val="0.22206880536503767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76%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0996611924829496E-2"/>
                  <c:y val="0.25900539284494034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72%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836112874074396E-2"/>
                  <c:y val="-6.733438744765789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68%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6602533552483314E-2"/>
                  <c:y val="0.19492597780443466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67%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914639000672387E-2"/>
                  <c:y val="0.22357454210368266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63%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9891477237454321E-2"/>
                  <c:y val="5.659270117042190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61%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0719876211138501E-2"/>
                  <c:y val="-5.414366030105859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60%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0786606198105052E-2"/>
                  <c:y val="0.1448850063823714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58%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88-4E4D-ACF3-3DE0F04E52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8839296023607593E-2"/>
                  <c:y val="0.20420075405165947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57%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2098905206308191E-2"/>
                  <c:y val="0.15715609520161045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57%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4324759261885393E-2"/>
                  <c:y val="6.137892501046463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50%</a:t>
                    </a:r>
                    <a:endParaRPr lang="en-US" sz="1200" b="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B27A-4428-96F6-11BD63B220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1870215083232981E-2"/>
                  <c:y val="-0.12210075419957088"/>
                </c:manualLayout>
              </c:layout>
              <c:tx>
                <c:rich>
                  <a:bodyPr/>
                  <a:lstStyle/>
                  <a:p>
                    <a:fld id="{69F03E04-B3E7-4B17-B7FB-6221928CEC9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glow>
                  <a:schemeClr val="bg1"/>
                </a:glow>
              </a:effectLst>
            </c:spPr>
            <c:txPr>
              <a:bodyPr rot="0" vert="horz" wrap="square" lIns="0" tIns="72000" rIns="0" bIns="0" anchor="ctr">
                <a:spAutoFit/>
              </a:bodyPr>
              <a:lstStyle/>
              <a:p>
                <a:pPr>
                  <a:defRPr sz="1200" b="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Ильинская ЦРБ</c:v>
                </c:pt>
                <c:pt idx="1">
                  <c:v>Онежская ЦРБ</c:v>
                </c:pt>
                <c:pt idx="2">
                  <c:v>ГБУЗ АО "АОКССМП"</c:v>
                </c:pt>
                <c:pt idx="3">
                  <c:v>Мирнинская ЦГБ</c:v>
                </c:pt>
                <c:pt idx="4">
                  <c:v>Коряжемская ГБ</c:v>
                </c:pt>
                <c:pt idx="5">
                  <c:v>Мезенская ЦРБ</c:v>
                </c:pt>
                <c:pt idx="6">
                  <c:v>Карпогорская ЦРБ</c:v>
                </c:pt>
                <c:pt idx="7">
                  <c:v>Няндомская ЦРБ</c:v>
                </c:pt>
                <c:pt idx="8">
                  <c:v>АКПБ</c:v>
                </c:pt>
                <c:pt idx="9">
                  <c:v>Устьянская ЦРБ</c:v>
                </c:pt>
                <c:pt idx="10">
                  <c:v>Приморская ЦРБ</c:v>
                </c:pt>
                <c:pt idx="11">
                  <c:v>Каргопольская ЦРБ</c:v>
                </c:pt>
                <c:pt idx="12">
                  <c:v>Виноградовская ЦРБ</c:v>
                </c:pt>
                <c:pt idx="13">
                  <c:v>Новодвинская ЦГБ</c:v>
                </c:pt>
                <c:pt idx="14">
                  <c:v>Плесецкая ЦРБ</c:v>
                </c:pt>
                <c:pt idx="15">
                  <c:v>Вельская ЦРБ</c:v>
                </c:pt>
                <c:pt idx="16">
                  <c:v>Шенкурская ЦРБ</c:v>
                </c:pt>
                <c:pt idx="17">
                  <c:v>Коношская ЦРБ</c:v>
                </c:pt>
                <c:pt idx="18">
                  <c:v>Холмогорская ЦРБ</c:v>
                </c:pt>
                <c:pt idx="19">
                  <c:v>Лешуконская ЦРБ</c:v>
                </c:pt>
                <c:pt idx="20">
                  <c:v>Котласская ЦГБ</c:v>
                </c:pt>
                <c:pt idx="21">
                  <c:v>Яренская ЦРБ</c:v>
                </c:pt>
                <c:pt idx="22">
                  <c:v>Красноборская ЦРБ</c:v>
                </c:pt>
                <c:pt idx="23">
                  <c:v>Верхнетоемская ЦРБ</c:v>
                </c:pt>
              </c:strCache>
            </c:strRef>
          </c:cat>
          <c:val>
            <c:numRef>
              <c:f>Лист1!$D$2:$D$25</c:f>
              <c:numCache>
                <c:formatCode>0</c:formatCode>
                <c:ptCount val="2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93.3333333333333</c:v>
                </c:pt>
                <c:pt idx="4">
                  <c:v>92.857142857142833</c:v>
                </c:pt>
                <c:pt idx="5">
                  <c:v>83.3333333333333</c:v>
                </c:pt>
                <c:pt idx="6">
                  <c:v>83.3333333333333</c:v>
                </c:pt>
                <c:pt idx="7">
                  <c:v>81.481481481481481</c:v>
                </c:pt>
                <c:pt idx="8">
                  <c:v>81.081081081081081</c:v>
                </c:pt>
                <c:pt idx="9">
                  <c:v>79.166666666666671</c:v>
                </c:pt>
                <c:pt idx="10">
                  <c:v>77.777777777777743</c:v>
                </c:pt>
                <c:pt idx="11">
                  <c:v>77.272727272727224</c:v>
                </c:pt>
                <c:pt idx="12">
                  <c:v>76</c:v>
                </c:pt>
                <c:pt idx="13">
                  <c:v>72.222222222222229</c:v>
                </c:pt>
                <c:pt idx="14">
                  <c:v>67.857142857142833</c:v>
                </c:pt>
                <c:pt idx="15">
                  <c:v>66.666666666666671</c:v>
                </c:pt>
                <c:pt idx="16">
                  <c:v>62.5</c:v>
                </c:pt>
                <c:pt idx="17">
                  <c:v>60.606060606060595</c:v>
                </c:pt>
                <c:pt idx="18">
                  <c:v>60.46511627906979</c:v>
                </c:pt>
                <c:pt idx="19">
                  <c:v>58.333333333333336</c:v>
                </c:pt>
                <c:pt idx="20">
                  <c:v>57.142857142857153</c:v>
                </c:pt>
                <c:pt idx="21">
                  <c:v>57.142857142857153</c:v>
                </c:pt>
                <c:pt idx="22">
                  <c:v>50</c:v>
                </c:pt>
                <c:pt idx="23">
                  <c:v>34.482758620689658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3-B27A-4428-96F6-11BD63B2201D}"/>
            </c:ext>
          </c:extLst>
        </c:ser>
        <c:dLbls>
          <c:showVal val="1"/>
        </c:dLbls>
        <c:marker val="1"/>
        <c:axId val="80354304"/>
        <c:axId val="80397056"/>
      </c:lineChart>
      <c:catAx>
        <c:axId val="80354304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400"/>
            </a:pPr>
            <a:endParaRPr lang="ru-RU"/>
          </a:p>
        </c:txPr>
        <c:crossAx val="80397056"/>
        <c:crosses val="autoZero"/>
        <c:auto val="1"/>
        <c:lblAlgn val="ctr"/>
        <c:lblOffset val="100"/>
      </c:catAx>
      <c:valAx>
        <c:axId val="803970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80354304"/>
        <c:crosses val="autoZero"/>
        <c:crossBetween val="between"/>
      </c:valAx>
      <c:spPr>
        <a:noFill/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Коэффициент совместительства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1.23</c:v>
                </c:pt>
                <c:pt idx="1">
                  <c:v>1.26</c:v>
                </c:pt>
                <c:pt idx="2">
                  <c:v>1.28</c:v>
                </c:pt>
                <c:pt idx="3">
                  <c:v>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1.1299999999999994</c:v>
                </c:pt>
                <c:pt idx="1">
                  <c:v>1.1399999999999995</c:v>
                </c:pt>
                <c:pt idx="2">
                  <c:v>1.1499999999999995</c:v>
                </c:pt>
                <c:pt idx="3">
                  <c:v>1.1800000000000004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1005952"/>
        <c:axId val="161007488"/>
      </c:lineChart>
      <c:catAx>
        <c:axId val="16100595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1007488"/>
        <c:crosses val="autoZero"/>
        <c:auto val="1"/>
        <c:lblAlgn val="ctr"/>
        <c:lblOffset val="100"/>
        <c:noMultiLvlLbl val="1"/>
      </c:catAx>
      <c:valAx>
        <c:axId val="16100748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100595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Врачами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5370438817941589"/>
          <c:y val="4.0387495477685491E-2"/>
        </c:manualLayout>
      </c:layout>
    </c:title>
    <c:plotArea>
      <c:layout>
        <c:manualLayout>
          <c:layoutTarget val="inner"/>
          <c:xMode val="edge"/>
          <c:yMode val="edge"/>
          <c:x val="1.5989428679535858E-2"/>
          <c:y val="1.86020691506288E-2"/>
          <c:w val="0.97420022623010172"/>
          <c:h val="0.54588460961435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2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56-414A-906B-A558D81B6F3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Лист1!$A$2:$A$33</c:f>
              <c:strCache>
                <c:ptCount val="32"/>
                <c:pt idx="0">
                  <c:v>СГДКБ</c:v>
                </c:pt>
                <c:pt idx="1">
                  <c:v>АГДКП</c:v>
                </c:pt>
                <c:pt idx="2">
                  <c:v>Плановое значение</c:v>
                </c:pt>
                <c:pt idx="3">
                  <c:v>СГКБ № 2 СМП</c:v>
                </c:pt>
                <c:pt idx="4">
                  <c:v>Мирнинская ЦГБ</c:v>
                </c:pt>
                <c:pt idx="5">
                  <c:v>Котласская ЦГБ им. св. Луки</c:v>
                </c:pt>
                <c:pt idx="6">
                  <c:v>Ильинская ЦРБ</c:v>
                </c:pt>
                <c:pt idx="7">
                  <c:v>Устьянская ЦРБ</c:v>
                </c:pt>
                <c:pt idx="8">
                  <c:v>СГБ № 1</c:v>
                </c:pt>
                <c:pt idx="9">
                  <c:v>Няндомская ЦРБ</c:v>
                </c:pt>
                <c:pt idx="10">
                  <c:v>Приморская ЦРБ</c:v>
                </c:pt>
                <c:pt idx="11">
                  <c:v>Новодвинская ЦГБ</c:v>
                </c:pt>
                <c:pt idx="12">
                  <c:v>Вельская ЦРБ</c:v>
                </c:pt>
                <c:pt idx="13">
                  <c:v>АГКБ № 6</c:v>
                </c:pt>
                <c:pt idx="14">
                  <c:v>АГКБ № 7</c:v>
                </c:pt>
                <c:pt idx="15">
                  <c:v>Карпогорская ЦРБ</c:v>
                </c:pt>
                <c:pt idx="16">
                  <c:v>Каргопольская  ЦРБ им. Ки</c:v>
                </c:pt>
                <c:pt idx="17">
                  <c:v>Мезенская ЦРБ</c:v>
                </c:pt>
                <c:pt idx="18">
                  <c:v>Виноградовская ЦРБ</c:v>
                </c:pt>
                <c:pt idx="19">
                  <c:v>Коряжемская ГБ</c:v>
                </c:pt>
                <c:pt idx="20">
                  <c:v>Коношская ЦРБ</c:v>
                </c:pt>
                <c:pt idx="21">
                  <c:v>АГКП № 2</c:v>
                </c:pt>
                <c:pt idx="22">
                  <c:v>Онежская ЦРБ</c:v>
                </c:pt>
                <c:pt idx="23">
                  <c:v>Холмогорская ЦРБ</c:v>
                </c:pt>
                <c:pt idx="24">
                  <c:v>АГКП № 1</c:v>
                </c:pt>
                <c:pt idx="25">
                  <c:v>Шенкурская ЦРБ им. Приор.</c:v>
                </c:pt>
                <c:pt idx="26">
                  <c:v>Яренская ЦРБ</c:v>
                </c:pt>
                <c:pt idx="27">
                  <c:v>Красноборская ЦРБ</c:v>
                </c:pt>
                <c:pt idx="28">
                  <c:v>Верхнетоемская ЦРБ</c:v>
                </c:pt>
                <c:pt idx="29">
                  <c:v>Плесецкая ЦРБ</c:v>
                </c:pt>
                <c:pt idx="30">
                  <c:v>АГКБ № 4</c:v>
                </c:pt>
                <c:pt idx="31">
                  <c:v>Лешуконская ЦРБ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48.38</c:v>
                </c:pt>
                <c:pt idx="1">
                  <c:v>46.95</c:v>
                </c:pt>
                <c:pt idx="2">
                  <c:v>46.8</c:v>
                </c:pt>
                <c:pt idx="3">
                  <c:v>39.200000000000003</c:v>
                </c:pt>
                <c:pt idx="4">
                  <c:v>29.22</c:v>
                </c:pt>
                <c:pt idx="5">
                  <c:v>28.73</c:v>
                </c:pt>
                <c:pt idx="6">
                  <c:v>28.310000000000006</c:v>
                </c:pt>
                <c:pt idx="7">
                  <c:v>27.36</c:v>
                </c:pt>
                <c:pt idx="8">
                  <c:v>26.59</c:v>
                </c:pt>
                <c:pt idx="9">
                  <c:v>25.810000000000006</c:v>
                </c:pt>
                <c:pt idx="10">
                  <c:v>24.630000000000006</c:v>
                </c:pt>
                <c:pt idx="11">
                  <c:v>24.259999999999994</c:v>
                </c:pt>
                <c:pt idx="12">
                  <c:v>24.07</c:v>
                </c:pt>
                <c:pt idx="13">
                  <c:v>24.04</c:v>
                </c:pt>
                <c:pt idx="14">
                  <c:v>23.74</c:v>
                </c:pt>
                <c:pt idx="15">
                  <c:v>23.08</c:v>
                </c:pt>
                <c:pt idx="16">
                  <c:v>21.9</c:v>
                </c:pt>
                <c:pt idx="17">
                  <c:v>21.650000000000006</c:v>
                </c:pt>
                <c:pt idx="18">
                  <c:v>20.87</c:v>
                </c:pt>
                <c:pt idx="19">
                  <c:v>20.779999999999994</c:v>
                </c:pt>
                <c:pt idx="20">
                  <c:v>20.29</c:v>
                </c:pt>
                <c:pt idx="21">
                  <c:v>20.21</c:v>
                </c:pt>
                <c:pt idx="22">
                  <c:v>20.18</c:v>
                </c:pt>
                <c:pt idx="23">
                  <c:v>19.57</c:v>
                </c:pt>
                <c:pt idx="24">
                  <c:v>18.7</c:v>
                </c:pt>
                <c:pt idx="25">
                  <c:v>18.18</c:v>
                </c:pt>
                <c:pt idx="26">
                  <c:v>17.920000000000002</c:v>
                </c:pt>
                <c:pt idx="27">
                  <c:v>17.5</c:v>
                </c:pt>
                <c:pt idx="28">
                  <c:v>16.12</c:v>
                </c:pt>
                <c:pt idx="29">
                  <c:v>15.950000000000003</c:v>
                </c:pt>
                <c:pt idx="30">
                  <c:v>15.7</c:v>
                </c:pt>
                <c:pt idx="31">
                  <c:v>12.94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1-44C1-B125-075F7716D591}"/>
            </c:ext>
          </c:extLst>
        </c:ser>
        <c:gapWidth val="30"/>
        <c:axId val="163599488"/>
        <c:axId val="163601024"/>
      </c:barChart>
      <c:catAx>
        <c:axId val="163599488"/>
        <c:scaling>
          <c:orientation val="minMax"/>
        </c:scaling>
        <c:axPos val="b"/>
        <c:numFmt formatCode="\О\с\н\о\в\н\о\й" sourceLinked="0"/>
        <c:majorTickMark val="none"/>
        <c:tickLblPos val="nextTo"/>
        <c:txPr>
          <a:bodyPr rot="-5400000" vert="horz"/>
          <a:lstStyle/>
          <a:p>
            <a: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3601024"/>
        <c:crosses val="autoZero"/>
        <c:auto val="1"/>
        <c:lblAlgn val="ctr"/>
        <c:lblOffset val="100"/>
      </c:catAx>
      <c:valAx>
        <c:axId val="163601024"/>
        <c:scaling>
          <c:orientation val="minMax"/>
        </c:scaling>
        <c:delete val="1"/>
        <c:axPos val="l"/>
        <c:numFmt formatCode="General" sourceLinked="1"/>
        <c:tickLblPos val="none"/>
        <c:crossAx val="163599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Средним медицинским персоналом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4172982271298646"/>
          <c:y val="6.7919232801459783E-2"/>
        </c:manualLayout>
      </c:layout>
    </c:title>
    <c:plotArea>
      <c:layout>
        <c:manualLayout>
          <c:layoutTarget val="inner"/>
          <c:xMode val="edge"/>
          <c:yMode val="edge"/>
          <c:x val="1.5989428679535858E-2"/>
          <c:y val="8.4257284471417213E-2"/>
          <c:w val="0.97420022623010172"/>
          <c:h val="0.446968983906885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A1C4E3"/>
            </a:solidFill>
          </c:spPr>
          <c:dPt>
            <c:idx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77-4E07-BFF6-9B23DB492AA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200">
                    <a:latin typeface="+mj-lt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Лист1!$A$2:$A$33</c:f>
              <c:strCache>
                <c:ptCount val="32"/>
                <c:pt idx="0">
                  <c:v>Няндомская ЦРБ</c:v>
                </c:pt>
                <c:pt idx="1">
                  <c:v>Плановое значение</c:v>
                </c:pt>
                <c:pt idx="2">
                  <c:v>СГДКБ</c:v>
                </c:pt>
                <c:pt idx="3">
                  <c:v>Ильинская ЦРБ</c:v>
                </c:pt>
                <c:pt idx="4">
                  <c:v>Мезенская ЦРБ</c:v>
                </c:pt>
                <c:pt idx="5">
                  <c:v>Лешуконская ЦРБ</c:v>
                </c:pt>
                <c:pt idx="6">
                  <c:v>СГКБ № 2 СМП</c:v>
                </c:pt>
                <c:pt idx="7">
                  <c:v>Карпогорская ЦРБ</c:v>
                </c:pt>
                <c:pt idx="8">
                  <c:v>Котласская ЦГБ им. св. Луки</c:v>
                </c:pt>
                <c:pt idx="9">
                  <c:v>Яренская ЦРБ</c:v>
                </c:pt>
                <c:pt idx="10">
                  <c:v>Вельская ЦРБ</c:v>
                </c:pt>
                <c:pt idx="11">
                  <c:v>Красноборская ЦРБ</c:v>
                </c:pt>
                <c:pt idx="12">
                  <c:v>Мирнинская ЦГБ</c:v>
                </c:pt>
                <c:pt idx="13">
                  <c:v>Коряжемская ГБ</c:v>
                </c:pt>
                <c:pt idx="14">
                  <c:v>Шенкурская ЦРБ им. Приор.</c:v>
                </c:pt>
                <c:pt idx="15">
                  <c:v>Устьянская ЦРБ</c:v>
                </c:pt>
                <c:pt idx="16">
                  <c:v>Верхнетоемская ЦРБ</c:v>
                </c:pt>
                <c:pt idx="17">
                  <c:v>Каргопольская  ЦРБ им. Кир.</c:v>
                </c:pt>
                <c:pt idx="18">
                  <c:v>Холмогорская ЦРБ</c:v>
                </c:pt>
                <c:pt idx="19">
                  <c:v>СГКБ № 1</c:v>
                </c:pt>
                <c:pt idx="20">
                  <c:v>Коношская ЦРБ</c:v>
                </c:pt>
                <c:pt idx="21">
                  <c:v>Онежская ЦРБ</c:v>
                </c:pt>
                <c:pt idx="22">
                  <c:v>Новодвинская ЦГБ</c:v>
                </c:pt>
                <c:pt idx="23">
                  <c:v>Плесецкая ЦРБ</c:v>
                </c:pt>
                <c:pt idx="24">
                  <c:v>АГДКБ</c:v>
                </c:pt>
                <c:pt idx="25">
                  <c:v>Виноградовская ЦРБ</c:v>
                </c:pt>
                <c:pt idx="26">
                  <c:v>Приморская ЦРБ</c:v>
                </c:pt>
                <c:pt idx="27">
                  <c:v>АГКБ № 6</c:v>
                </c:pt>
                <c:pt idx="28">
                  <c:v>АГКП № 2</c:v>
                </c:pt>
                <c:pt idx="29">
                  <c:v>АГКБ № 7</c:v>
                </c:pt>
                <c:pt idx="30">
                  <c:v>АГКБ № 4</c:v>
                </c:pt>
                <c:pt idx="31">
                  <c:v>АГКП № 1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135.97999999999999</c:v>
                </c:pt>
                <c:pt idx="1">
                  <c:v>117.6</c:v>
                </c:pt>
                <c:pt idx="2">
                  <c:v>117.19</c:v>
                </c:pt>
                <c:pt idx="3">
                  <c:v>107.35</c:v>
                </c:pt>
                <c:pt idx="4">
                  <c:v>101.47</c:v>
                </c:pt>
                <c:pt idx="5">
                  <c:v>99.83</c:v>
                </c:pt>
                <c:pt idx="6">
                  <c:v>91.04</c:v>
                </c:pt>
                <c:pt idx="7">
                  <c:v>89.56</c:v>
                </c:pt>
                <c:pt idx="8">
                  <c:v>89.04</c:v>
                </c:pt>
                <c:pt idx="9">
                  <c:v>85.6</c:v>
                </c:pt>
                <c:pt idx="10">
                  <c:v>78.34</c:v>
                </c:pt>
                <c:pt idx="11">
                  <c:v>78.3</c:v>
                </c:pt>
                <c:pt idx="12">
                  <c:v>77.400000000000006</c:v>
                </c:pt>
                <c:pt idx="13">
                  <c:v>76.099999999999994</c:v>
                </c:pt>
                <c:pt idx="14">
                  <c:v>75.45</c:v>
                </c:pt>
                <c:pt idx="15">
                  <c:v>74.27</c:v>
                </c:pt>
                <c:pt idx="16">
                  <c:v>69.86</c:v>
                </c:pt>
                <c:pt idx="17">
                  <c:v>69.58</c:v>
                </c:pt>
                <c:pt idx="18">
                  <c:v>68.8</c:v>
                </c:pt>
                <c:pt idx="19">
                  <c:v>67.03</c:v>
                </c:pt>
                <c:pt idx="20">
                  <c:v>65.06</c:v>
                </c:pt>
                <c:pt idx="21">
                  <c:v>62.59</c:v>
                </c:pt>
                <c:pt idx="22">
                  <c:v>58.68</c:v>
                </c:pt>
                <c:pt idx="23">
                  <c:v>58.57</c:v>
                </c:pt>
                <c:pt idx="24">
                  <c:v>52.97</c:v>
                </c:pt>
                <c:pt idx="25">
                  <c:v>52.17</c:v>
                </c:pt>
                <c:pt idx="26">
                  <c:v>51.5</c:v>
                </c:pt>
                <c:pt idx="27">
                  <c:v>47.52</c:v>
                </c:pt>
                <c:pt idx="28">
                  <c:v>28.959999999999994</c:v>
                </c:pt>
                <c:pt idx="29">
                  <c:v>28.16</c:v>
                </c:pt>
                <c:pt idx="30">
                  <c:v>26.01</c:v>
                </c:pt>
                <c:pt idx="31">
                  <c:v>24.93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1-44C1-B125-075F7716D591}"/>
            </c:ext>
          </c:extLst>
        </c:ser>
        <c:gapWidth val="30"/>
        <c:axId val="166458880"/>
        <c:axId val="166460416"/>
      </c:barChart>
      <c:catAx>
        <c:axId val="166458880"/>
        <c:scaling>
          <c:orientation val="minMax"/>
        </c:scaling>
        <c:axPos val="b"/>
        <c:numFmt formatCode="\О\с\н\о\в\н\о\й" sourceLinked="0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6460416"/>
        <c:crosses val="autoZero"/>
        <c:auto val="1"/>
        <c:lblAlgn val="ctr"/>
        <c:lblOffset val="100"/>
      </c:catAx>
      <c:valAx>
        <c:axId val="166460416"/>
        <c:scaling>
          <c:orientation val="minMax"/>
        </c:scaling>
        <c:delete val="1"/>
        <c:axPos val="l"/>
        <c:numFmt formatCode="General" sourceLinked="1"/>
        <c:tickLblPos val="none"/>
        <c:crossAx val="16645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Северодвинская городская больница № 1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24.830000000000005</c:v>
                </c:pt>
                <c:pt idx="1">
                  <c:v>24.9</c:v>
                </c:pt>
                <c:pt idx="2">
                  <c:v>26.59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64.56</c:v>
                </c:pt>
                <c:pt idx="1">
                  <c:v>66.22</c:v>
                </c:pt>
                <c:pt idx="2">
                  <c:v>67.03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671872"/>
        <c:axId val="166673408"/>
      </c:lineChart>
      <c:catAx>
        <c:axId val="166671872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673408"/>
        <c:crosses val="autoZero"/>
        <c:auto val="1"/>
        <c:lblAlgn val="ctr"/>
        <c:lblOffset val="100"/>
        <c:noMultiLvlLbl val="1"/>
      </c:catAx>
      <c:valAx>
        <c:axId val="16667340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67187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Архангельская городская детская клиническая поликлиника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45.78</c:v>
                </c:pt>
                <c:pt idx="1">
                  <c:v>46.660000000000011</c:v>
                </c:pt>
                <c:pt idx="2">
                  <c:v>46.95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3-43EA-957F-E3A2B8364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59.83</c:v>
                </c:pt>
                <c:pt idx="1">
                  <c:v>53.32</c:v>
                </c:pt>
                <c:pt idx="2">
                  <c:v>52.97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3-43EA-957F-E3A2B8364F66}"/>
            </c:ext>
          </c:extLst>
        </c:ser>
        <c:marker val="1"/>
        <c:axId val="166754176"/>
        <c:axId val="166755712"/>
      </c:lineChart>
      <c:catAx>
        <c:axId val="166754176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crossAx val="166755712"/>
        <c:crosses val="autoZero"/>
        <c:auto val="1"/>
        <c:lblAlgn val="ctr"/>
        <c:lblOffset val="100"/>
        <c:noMultiLvlLbl val="1"/>
      </c:catAx>
      <c:valAx>
        <c:axId val="16675571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6675417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0.31513</cdr:x>
      <cdr:y>0.31458</cdr:y>
    </cdr:from>
    <cdr:to>
      <cdr:x>0.35899</cdr:x>
      <cdr:y>0.37722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5704" y="1449765"/>
          <a:ext cx="382151" cy="28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0.33992</cdr:x>
      <cdr:y>0.19324</cdr:y>
    </cdr:from>
    <cdr:to>
      <cdr:x>0.40132</cdr:x>
      <cdr:y>0.24496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61728" y="890561"/>
          <a:ext cx="534976" cy="23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0.67876</cdr:x>
      <cdr:y>0.22549</cdr:y>
    </cdr:from>
    <cdr:to>
      <cdr:x>0.72961</cdr:x>
      <cdr:y>0.27118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4056" y="1039176"/>
          <a:ext cx="443054" cy="210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0.75207</cdr:x>
      <cdr:y>0.21709</cdr:y>
    </cdr:from>
    <cdr:to>
      <cdr:x>0.79339</cdr:x>
      <cdr:y>0.26379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52728" y="1000451"/>
          <a:ext cx="360040" cy="21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0.7862</cdr:x>
      <cdr:y>0.11321</cdr:y>
    </cdr:from>
    <cdr:to>
      <cdr:x>0.83578</cdr:x>
      <cdr:y>0.16998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0160" y="521711"/>
          <a:ext cx="431989" cy="261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0.31513</cdr:x>
      <cdr:y>0.31458</cdr:y>
    </cdr:from>
    <cdr:to>
      <cdr:x>0.35899</cdr:x>
      <cdr:y>0.37722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5704" y="1449765"/>
          <a:ext cx="382151" cy="28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0.33992</cdr:x>
      <cdr:y>0.19324</cdr:y>
    </cdr:from>
    <cdr:to>
      <cdr:x>0.40132</cdr:x>
      <cdr:y>0.24496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61728" y="890561"/>
          <a:ext cx="534976" cy="23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0.67876</cdr:x>
      <cdr:y>0.22549</cdr:y>
    </cdr:from>
    <cdr:to>
      <cdr:x>0.72961</cdr:x>
      <cdr:y>0.27118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4056" y="1039176"/>
          <a:ext cx="443054" cy="210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0.75207</cdr:x>
      <cdr:y>0.21709</cdr:y>
    </cdr:from>
    <cdr:to>
      <cdr:x>0.79339</cdr:x>
      <cdr:y>0.26379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52728" y="1000451"/>
          <a:ext cx="360040" cy="21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0.7862</cdr:x>
      <cdr:y>0.11321</cdr:y>
    </cdr:from>
    <cdr:to>
      <cdr:x>0.83578</cdr:x>
      <cdr:y>0.16998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0160" y="521711"/>
          <a:ext cx="431989" cy="261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0.31513</cdr:x>
      <cdr:y>0.31458</cdr:y>
    </cdr:from>
    <cdr:to>
      <cdr:x>0.35899</cdr:x>
      <cdr:y>0.37722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5704" y="1449765"/>
          <a:ext cx="382151" cy="28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0.33992</cdr:x>
      <cdr:y>0.19324</cdr:y>
    </cdr:from>
    <cdr:to>
      <cdr:x>0.40132</cdr:x>
      <cdr:y>0.24496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61728" y="890561"/>
          <a:ext cx="534976" cy="23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0.67876</cdr:x>
      <cdr:y>0.22549</cdr:y>
    </cdr:from>
    <cdr:to>
      <cdr:x>0.72961</cdr:x>
      <cdr:y>0.27118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4056" y="1039176"/>
          <a:ext cx="443054" cy="210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0.75207</cdr:x>
      <cdr:y>0.21709</cdr:y>
    </cdr:from>
    <cdr:to>
      <cdr:x>0.79339</cdr:x>
      <cdr:y>0.26379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52728" y="1000451"/>
          <a:ext cx="360040" cy="21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0.7862</cdr:x>
      <cdr:y>0.11321</cdr:y>
    </cdr:from>
    <cdr:to>
      <cdr:x>0.83578</cdr:x>
      <cdr:y>0.16998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0160" y="521711"/>
          <a:ext cx="431989" cy="261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0.78723</cdr:x>
      <cdr:y>0.90071</cdr:y>
    </cdr:from>
    <cdr:to>
      <cdr:x>0.82447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184" y="3996560"/>
          <a:ext cx="504056" cy="440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0.78723</cdr:x>
      <cdr:y>0.90071</cdr:y>
    </cdr:from>
    <cdr:to>
      <cdr:x>0.82447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184" y="3996560"/>
          <a:ext cx="504056" cy="440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0.78723</cdr:x>
      <cdr:y>0.90071</cdr:y>
    </cdr:from>
    <cdr:to>
      <cdr:x>0.82447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184" y="3996560"/>
          <a:ext cx="504056" cy="440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3F4F-E7E1-422B-84AE-D3185C1B84A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8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9"/>
            <a:ext cx="2946400" cy="498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BE8-58F1-4D40-86ED-D75CF17EE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5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54063"/>
            <a:ext cx="6618288" cy="37242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79680" y="4716395"/>
            <a:ext cx="5437440" cy="44679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9480" cy="49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12" name="PlaceHolder 4"/>
          <p:cNvSpPr>
            <a:spLocks noGrp="1"/>
          </p:cNvSpPr>
          <p:nvPr>
            <p:ph type="dt"/>
          </p:nvPr>
        </p:nvSpPr>
        <p:spPr>
          <a:xfrm>
            <a:off x="3847680" y="0"/>
            <a:ext cx="2949480" cy="49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13" name="PlaceHolder 5"/>
          <p:cNvSpPr>
            <a:spLocks noGrp="1"/>
          </p:cNvSpPr>
          <p:nvPr>
            <p:ph type="ftr"/>
          </p:nvPr>
        </p:nvSpPr>
        <p:spPr>
          <a:xfrm>
            <a:off x="0" y="9433510"/>
            <a:ext cx="2949480" cy="49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14" name="PlaceHolder 6"/>
          <p:cNvSpPr>
            <a:spLocks noGrp="1"/>
          </p:cNvSpPr>
          <p:nvPr>
            <p:ph type="sldNum"/>
          </p:nvPr>
        </p:nvSpPr>
        <p:spPr>
          <a:xfrm>
            <a:off x="3847680" y="9433510"/>
            <a:ext cx="2949480" cy="49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42CE143-7043-49DE-8B2C-B2A4D406FAC4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89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69ED-7F0F-4450-9FBE-406BFEEE70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280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79680" y="4778684"/>
            <a:ext cx="5437800" cy="390950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378" name="TextShape 3"/>
          <p:cNvSpPr txBox="1"/>
          <p:nvPr/>
        </p:nvSpPr>
        <p:spPr>
          <a:xfrm>
            <a:off x="3850560" y="9431709"/>
            <a:ext cx="2945160" cy="49795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12E968F-E7DE-4446-B255-2C112947EBF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02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В 2023 году в мероприятии «Дооснащение и переоснащение медицинским оборудованием» участвуют 23 медицинских организации:</a:t>
            </a:r>
          </a:p>
          <a:p>
            <a:r>
              <a:rPr lang="ru-RU" dirty="0">
                <a:latin typeface="+mn-lt"/>
              </a:rPr>
              <a:t>АГКБ 7, АГДКП, 1ГКБ, Мезенская ЦРБ, </a:t>
            </a:r>
            <a:r>
              <a:rPr lang="ru-RU" dirty="0" err="1">
                <a:latin typeface="+mn-lt"/>
              </a:rPr>
              <a:t>Лешуконская</a:t>
            </a:r>
            <a:r>
              <a:rPr lang="ru-RU" dirty="0">
                <a:latin typeface="+mn-lt"/>
              </a:rPr>
              <a:t> ЦРБ, СГБ 1, СГБ</a:t>
            </a:r>
            <a:r>
              <a:rPr lang="ru-RU" baseline="0" dirty="0">
                <a:latin typeface="+mn-lt"/>
              </a:rPr>
              <a:t> 2 СМП, СГДКБ,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Новодвинская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Карпогорская</a:t>
            </a:r>
            <a:r>
              <a:rPr lang="ru-RU" dirty="0">
                <a:latin typeface="+mn-lt"/>
              </a:rPr>
              <a:t> ЦРБ,</a:t>
            </a:r>
          </a:p>
          <a:p>
            <a:r>
              <a:rPr lang="ru-RU" dirty="0">
                <a:latin typeface="+mn-lt"/>
              </a:rPr>
              <a:t>Холмогорская ЦРБ, Онежская ЦРБ, Мирнинская ЦГБ, Плесецкая ЦРБ, </a:t>
            </a:r>
            <a:r>
              <a:rPr lang="ru-RU" dirty="0" err="1">
                <a:latin typeface="+mn-lt"/>
              </a:rPr>
              <a:t>Виноградовская</a:t>
            </a:r>
            <a:r>
              <a:rPr lang="ru-RU" dirty="0">
                <a:latin typeface="+mn-lt"/>
              </a:rPr>
              <a:t> ЦРБ, Шенкурская ЦРБ, Няндомская ЦРБ, Устьянская ЦРБ, </a:t>
            </a:r>
            <a:r>
              <a:rPr lang="ru-RU" dirty="0" err="1">
                <a:latin typeface="+mn-lt"/>
              </a:rPr>
              <a:t>Коношская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Котласская</a:t>
            </a:r>
            <a:r>
              <a:rPr lang="ru-RU" dirty="0">
                <a:latin typeface="+mn-lt"/>
              </a:rPr>
              <a:t> ЦРБ, Ильинская ЦРБ, Вельская ЦРБ, Коряжемская ГБ.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64C12-874D-4814-B4C2-DDCECF5CF62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957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В 2023 году в мероприятии «Дооснащение и переоснащение медицинским оборудованием» участвуют 23 медицинских организации:</a:t>
            </a:r>
          </a:p>
          <a:p>
            <a:r>
              <a:rPr lang="ru-RU" dirty="0">
                <a:latin typeface="+mn-lt"/>
              </a:rPr>
              <a:t>АГКБ 7, АГДКП, 1ГКБ, Мезенская ЦРБ, </a:t>
            </a:r>
            <a:r>
              <a:rPr lang="ru-RU" dirty="0" err="1">
                <a:latin typeface="+mn-lt"/>
              </a:rPr>
              <a:t>Лешуконская</a:t>
            </a:r>
            <a:r>
              <a:rPr lang="ru-RU" dirty="0">
                <a:latin typeface="+mn-lt"/>
              </a:rPr>
              <a:t> ЦРБ, СГБ 1, СГБ</a:t>
            </a:r>
            <a:r>
              <a:rPr lang="ru-RU" baseline="0" dirty="0">
                <a:latin typeface="+mn-lt"/>
              </a:rPr>
              <a:t> 2 СМП, СГДКБ,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Новодвинская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Карпогорская</a:t>
            </a:r>
            <a:r>
              <a:rPr lang="ru-RU" dirty="0">
                <a:latin typeface="+mn-lt"/>
              </a:rPr>
              <a:t> ЦРБ,</a:t>
            </a:r>
          </a:p>
          <a:p>
            <a:r>
              <a:rPr lang="ru-RU" dirty="0">
                <a:latin typeface="+mn-lt"/>
              </a:rPr>
              <a:t>Холмогорская ЦРБ, Онежская ЦРБ, Мирнинская ЦГБ, Плесецкая ЦРБ, </a:t>
            </a:r>
            <a:r>
              <a:rPr lang="ru-RU" dirty="0" err="1">
                <a:latin typeface="+mn-lt"/>
              </a:rPr>
              <a:t>Виноградовская</a:t>
            </a:r>
            <a:r>
              <a:rPr lang="ru-RU" dirty="0">
                <a:latin typeface="+mn-lt"/>
              </a:rPr>
              <a:t> ЦРБ, Шенкурская ЦРБ, Няндомская ЦРБ, Устьянская ЦРБ, </a:t>
            </a:r>
            <a:r>
              <a:rPr lang="ru-RU" dirty="0" err="1">
                <a:latin typeface="+mn-lt"/>
              </a:rPr>
              <a:t>Коношская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Котласская</a:t>
            </a:r>
            <a:r>
              <a:rPr lang="ru-RU" dirty="0">
                <a:latin typeface="+mn-lt"/>
              </a:rPr>
              <a:t> ЦРБ, Ильинская ЦРБ, Вельская ЦРБ, Коряжемская ГБ.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64C12-874D-4814-B4C2-DDCECF5CF62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378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В 2023 году в мероприятии «Дооснащение и переоснащение медицинским оборудованием» участвуют 23 медицинских организации:</a:t>
            </a:r>
          </a:p>
          <a:p>
            <a:r>
              <a:rPr lang="ru-RU" dirty="0">
                <a:latin typeface="+mn-lt"/>
              </a:rPr>
              <a:t>АГКБ 7, АГДКП, 1ГКБ, Мезенская ЦРБ, </a:t>
            </a:r>
            <a:r>
              <a:rPr lang="ru-RU" dirty="0" err="1">
                <a:latin typeface="+mn-lt"/>
              </a:rPr>
              <a:t>Лешуконская</a:t>
            </a:r>
            <a:r>
              <a:rPr lang="ru-RU" dirty="0">
                <a:latin typeface="+mn-lt"/>
              </a:rPr>
              <a:t> ЦРБ, СГБ 1, СГБ</a:t>
            </a:r>
            <a:r>
              <a:rPr lang="ru-RU" baseline="0" dirty="0">
                <a:latin typeface="+mn-lt"/>
              </a:rPr>
              <a:t> 2 СМП, СГДКБ,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Новодвинская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Карпогорская</a:t>
            </a:r>
            <a:r>
              <a:rPr lang="ru-RU" dirty="0">
                <a:latin typeface="+mn-lt"/>
              </a:rPr>
              <a:t> ЦРБ,</a:t>
            </a:r>
          </a:p>
          <a:p>
            <a:r>
              <a:rPr lang="ru-RU" dirty="0">
                <a:latin typeface="+mn-lt"/>
              </a:rPr>
              <a:t>Холмогорская ЦРБ, Онежская ЦРБ, Мирнинская ЦГБ, Плесецкая ЦРБ, </a:t>
            </a:r>
            <a:r>
              <a:rPr lang="ru-RU" dirty="0" err="1">
                <a:latin typeface="+mn-lt"/>
              </a:rPr>
              <a:t>Виноградовская</a:t>
            </a:r>
            <a:r>
              <a:rPr lang="ru-RU" dirty="0">
                <a:latin typeface="+mn-lt"/>
              </a:rPr>
              <a:t> ЦРБ, Шенкурская ЦРБ, Няндомская ЦРБ, Устьянская ЦРБ, </a:t>
            </a:r>
            <a:r>
              <a:rPr lang="ru-RU" dirty="0" err="1">
                <a:latin typeface="+mn-lt"/>
              </a:rPr>
              <a:t>Коношская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Котласская</a:t>
            </a:r>
            <a:r>
              <a:rPr lang="ru-RU" dirty="0">
                <a:latin typeface="+mn-lt"/>
              </a:rPr>
              <a:t> ЦРБ, Ильинская ЦРБ, Вельская ЦРБ, Коряжемская ГБ.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64C12-874D-4814-B4C2-DDCECF5CF62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19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В 2023 году в мероприятии «Дооснащение и переоснащение медицинским оборудованием» участвуют 23 медицинских организации:</a:t>
            </a:r>
          </a:p>
          <a:p>
            <a:r>
              <a:rPr lang="ru-RU" dirty="0">
                <a:latin typeface="+mn-lt"/>
              </a:rPr>
              <a:t>АГКБ 7, АГДКП, 1ГКБ, Мезенская ЦРБ, </a:t>
            </a:r>
            <a:r>
              <a:rPr lang="ru-RU" dirty="0" err="1">
                <a:latin typeface="+mn-lt"/>
              </a:rPr>
              <a:t>Лешуконская</a:t>
            </a:r>
            <a:r>
              <a:rPr lang="ru-RU" dirty="0">
                <a:latin typeface="+mn-lt"/>
              </a:rPr>
              <a:t> ЦРБ, СГБ 1, СГБ</a:t>
            </a:r>
            <a:r>
              <a:rPr lang="ru-RU" baseline="0" dirty="0">
                <a:latin typeface="+mn-lt"/>
              </a:rPr>
              <a:t> 2 СМП, СГДКБ,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Новодвинская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Карпогорская</a:t>
            </a:r>
            <a:r>
              <a:rPr lang="ru-RU" dirty="0">
                <a:latin typeface="+mn-lt"/>
              </a:rPr>
              <a:t> ЦРБ,</a:t>
            </a:r>
          </a:p>
          <a:p>
            <a:r>
              <a:rPr lang="ru-RU" dirty="0">
                <a:latin typeface="+mn-lt"/>
              </a:rPr>
              <a:t>Холмогорская ЦРБ, Онежская ЦРБ, Мирнинская ЦГБ, Плесецкая ЦРБ, </a:t>
            </a:r>
            <a:r>
              <a:rPr lang="ru-RU" dirty="0" err="1">
                <a:latin typeface="+mn-lt"/>
              </a:rPr>
              <a:t>Виноградовская</a:t>
            </a:r>
            <a:r>
              <a:rPr lang="ru-RU" dirty="0">
                <a:latin typeface="+mn-lt"/>
              </a:rPr>
              <a:t> ЦРБ, Шенкурская ЦРБ, Няндомская ЦРБ, Устьянская ЦРБ, </a:t>
            </a:r>
            <a:r>
              <a:rPr lang="ru-RU" dirty="0" err="1">
                <a:latin typeface="+mn-lt"/>
              </a:rPr>
              <a:t>Коношская</a:t>
            </a:r>
            <a:r>
              <a:rPr lang="ru-RU" dirty="0">
                <a:latin typeface="+mn-lt"/>
              </a:rPr>
              <a:t> ЦРБ, </a:t>
            </a:r>
            <a:r>
              <a:rPr lang="ru-RU" dirty="0" err="1">
                <a:latin typeface="+mn-lt"/>
              </a:rPr>
              <a:t>Котласская</a:t>
            </a:r>
            <a:r>
              <a:rPr lang="ru-RU" dirty="0">
                <a:latin typeface="+mn-lt"/>
              </a:rPr>
              <a:t> ЦРБ, Ильинская ЦРБ, Вельская ЦРБ, Коряжемская ГБ.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64C12-874D-4814-B4C2-DDCECF5CF62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71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008">
              <a:defRPr/>
            </a:pPr>
            <a:fld id="{7C0EC8F8-D950-423A-8C51-B2698CB08107}" type="slidenum">
              <a:rPr lang="ru-RU" altLang="ru-RU">
                <a:solidFill>
                  <a:srgbClr val="000000"/>
                </a:solidFill>
                <a:latin typeface="Calibri"/>
              </a:rPr>
              <a:pPr defTabSz="907008">
                <a:defRPr/>
              </a:pPr>
              <a:t>27</a:t>
            </a:fld>
            <a:endParaRPr lang="ru-RU" alt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855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79680" y="4778684"/>
            <a:ext cx="5437800" cy="390950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3850560" y="9431709"/>
            <a:ext cx="2945160" cy="49795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464CEA1-8B4A-4E3D-BCE0-B0019AF60D1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168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008">
              <a:defRPr/>
            </a:pPr>
            <a:fld id="{7C0EC8F8-D950-423A-8C51-B2698CB08107}" type="slidenum">
              <a:rPr lang="ru-RU" altLang="ru-RU">
                <a:solidFill>
                  <a:srgbClr val="000000"/>
                </a:solidFill>
                <a:latin typeface="Calibri"/>
              </a:rPr>
              <a:pPr defTabSz="907008">
                <a:defRPr/>
              </a:pPr>
              <a:t>29</a:t>
            </a:fld>
            <a:endParaRPr lang="ru-RU" alt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859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008">
              <a:defRPr/>
            </a:pPr>
            <a:fld id="{7C0EC8F8-D950-423A-8C51-B2698CB08107}" type="slidenum">
              <a:rPr lang="ru-RU" altLang="ru-RU">
                <a:solidFill>
                  <a:srgbClr val="000000"/>
                </a:solidFill>
                <a:latin typeface="Calibri"/>
              </a:rPr>
              <a:pPr defTabSz="907008">
                <a:defRPr/>
              </a:pPr>
              <a:t>30</a:t>
            </a:fld>
            <a:endParaRPr lang="ru-RU" alt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534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79680" y="4778684"/>
            <a:ext cx="5437800" cy="390950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4" name="TextShape 3"/>
          <p:cNvSpPr txBox="1"/>
          <p:nvPr/>
        </p:nvSpPr>
        <p:spPr>
          <a:xfrm>
            <a:off x="3850560" y="9431709"/>
            <a:ext cx="2945160" cy="49795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47E2C90-290F-417D-BBAB-A64BD0E59DA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5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C002E-FEA9-4CB3-9E15-D05B96FA31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08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85CA8-2738-4AC5-AD22-2877BF96D9F2}" type="slidenum">
              <a:rPr lang="ru-RU">
                <a:latin typeface="Arial" charset="0"/>
                <a:cs typeface="Arial" charset="0"/>
              </a:rPr>
              <a:pPr/>
              <a:t>4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87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85CA8-2738-4AC5-AD22-2877BF96D9F2}" type="slidenum">
              <a:rPr lang="ru-RU">
                <a:latin typeface="Arial" charset="0"/>
                <a:cs typeface="Arial" charset="0"/>
              </a:rPr>
              <a:pPr/>
              <a:t>5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69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79680" y="4778684"/>
            <a:ext cx="5437800" cy="390950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3850560" y="9431709"/>
            <a:ext cx="2945160" cy="49795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9DA144C-8A8D-4A56-B04E-8D6E642A6F9B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39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79680" y="4778684"/>
            <a:ext cx="5437800" cy="390950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3850560" y="9431709"/>
            <a:ext cx="2945160" cy="49795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9DA144C-8A8D-4A56-B04E-8D6E642A6F9B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66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79680" y="4778684"/>
            <a:ext cx="5437800" cy="390950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3" name="TextShape 3"/>
          <p:cNvSpPr txBox="1"/>
          <p:nvPr/>
        </p:nvSpPr>
        <p:spPr>
          <a:xfrm>
            <a:off x="3850560" y="9431709"/>
            <a:ext cx="2945160" cy="49795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DC28534-9263-4FD0-B9C1-715818A9F2C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48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275" y="1463675"/>
            <a:ext cx="7015163" cy="3946525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73200" y="5190231"/>
            <a:ext cx="5390640" cy="424543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3816000" y="10241839"/>
            <a:ext cx="2920320" cy="54116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b">
            <a:noAutofit/>
          </a:bodyPr>
          <a:lstStyle/>
          <a:p>
            <a:pPr algn="r">
              <a:lnSpc>
                <a:spcPct val="100000"/>
              </a:lnSpc>
            </a:pPr>
            <a:fld id="{AEB63618-E0C3-477B-A92D-B8A425D1DDC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80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275" y="1463675"/>
            <a:ext cx="7015163" cy="3946525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73200" y="5190231"/>
            <a:ext cx="5390640" cy="424543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3816000" y="10241839"/>
            <a:ext cx="2920320" cy="54116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b">
            <a:noAutofit/>
          </a:bodyPr>
          <a:lstStyle/>
          <a:p>
            <a:pPr algn="r">
              <a:lnSpc>
                <a:spcPct val="100000"/>
              </a:lnSpc>
            </a:pPr>
            <a:fld id="{AEB63618-E0C3-477B-A92D-B8A425D1DDC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20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9808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84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3720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241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3016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/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160" y="-2160"/>
            <a:ext cx="12191760" cy="68598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43016B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3016B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3016B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43016B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3016B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3016B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3016B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5" r:id="rId13"/>
    <p:sldLayoutId id="2147483719" r:id="rId14"/>
    <p:sldLayoutId id="2147483720" r:id="rId15"/>
    <p:sldLayoutId id="214748372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 txBox="1">
            <a:spLocks noChangeArrowheads="1"/>
          </p:cNvSpPr>
          <p:nvPr/>
        </p:nvSpPr>
        <p:spPr>
          <a:xfrm>
            <a:off x="8393372" y="5463180"/>
            <a:ext cx="3600458" cy="13948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 cap="none" spc="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 cap="none" spc="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r>
              <a:rPr lang="ru-RU" altLang="ru-RU" sz="1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Министр здравоохранения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altLang="ru-RU" sz="1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Архангельской области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altLang="ru-RU" sz="1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А.С. </a:t>
            </a:r>
            <a:r>
              <a:rPr lang="ru-RU" altLang="ru-RU" sz="140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Герштанский</a:t>
            </a:r>
            <a:endParaRPr lang="ru-RU" altLang="ru-RU" sz="14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434311E9-D644-804D-BAF4-51922C2E3CC2}"/>
              </a:ext>
            </a:extLst>
          </p:cNvPr>
          <p:cNvSpPr txBox="1">
            <a:spLocks/>
          </p:cNvSpPr>
          <p:nvPr/>
        </p:nvSpPr>
        <p:spPr>
          <a:xfrm>
            <a:off x="3518848" y="6331975"/>
            <a:ext cx="5181600" cy="404568"/>
          </a:xfr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ffectLst/>
                <a:ea typeface="+mj-ea"/>
                <a:cs typeface="+mj-cs"/>
              </a:rPr>
              <a:t>г. Архангельск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ffectLst/>
                <a:ea typeface="+mj-ea"/>
                <a:cs typeface="+mj-cs"/>
              </a:rPr>
              <a:t>2024 г.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ea typeface="+mj-ea"/>
              <a:cs typeface="+mj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BFCF1E0-FC4B-41BF-A187-59F5F852DEA6}"/>
              </a:ext>
            </a:extLst>
          </p:cNvPr>
          <p:cNvSpPr txBox="1">
            <a:spLocks/>
          </p:cNvSpPr>
          <p:nvPr/>
        </p:nvSpPr>
        <p:spPr>
          <a:xfrm>
            <a:off x="0" y="2428671"/>
            <a:ext cx="12192000" cy="224826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практике взаимодействия органов местного самоуправления и органов государственной власти в вопросах кадрового обеспечения сферы здравоохранения в Архангельской области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66700"/>
            <a:ext cx="19875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8237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6342242"/>
              </p:ext>
            </p:extLst>
          </p:nvPr>
        </p:nvGraphicFramePr>
        <p:xfrm>
          <a:off x="1656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0161649"/>
              </p:ext>
            </p:extLst>
          </p:nvPr>
        </p:nvGraphicFramePr>
        <p:xfrm>
          <a:off x="61644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08821600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46478149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99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54311573"/>
              </p:ext>
            </p:extLst>
          </p:nvPr>
        </p:nvGraphicFramePr>
        <p:xfrm>
          <a:off x="1656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81333333"/>
              </p:ext>
            </p:extLst>
          </p:nvPr>
        </p:nvGraphicFramePr>
        <p:xfrm>
          <a:off x="61644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5515007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23694052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3383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63455780"/>
              </p:ext>
            </p:extLst>
          </p:nvPr>
        </p:nvGraphicFramePr>
        <p:xfrm>
          <a:off x="1656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22530923"/>
              </p:ext>
            </p:extLst>
          </p:nvPr>
        </p:nvGraphicFramePr>
        <p:xfrm>
          <a:off x="61644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45337358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5478691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2475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47292837"/>
              </p:ext>
            </p:extLst>
          </p:nvPr>
        </p:nvGraphicFramePr>
        <p:xfrm>
          <a:off x="2575053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82933120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74185348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07222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213168" y="136832"/>
            <a:ext cx="10220270" cy="855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Профильные образовательные классы 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Архангельской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области медицинской направленности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51" name="Table 3"/>
          <p:cNvGraphicFramePr/>
          <p:nvPr>
            <p:extLst>
              <p:ext uri="{D42A27DB-BD31-4B8C-83A1-F6EECF244321}">
                <p14:modId xmlns="" xmlns:p14="http://schemas.microsoft.com/office/powerpoint/2010/main" val="1531334269"/>
              </p:ext>
            </p:extLst>
          </p:nvPr>
        </p:nvGraphicFramePr>
        <p:xfrm>
          <a:off x="206131" y="1287312"/>
          <a:ext cx="5710173" cy="533927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710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strike="noStrike" spc="-1" dirty="0" smtClean="0">
                          <a:latin typeface="+mn-lt"/>
                        </a:rPr>
                        <a:t>Функционируют</a:t>
                      </a:r>
                      <a:r>
                        <a:rPr lang="ru-RU" sz="1300" strike="noStrike" spc="-1" baseline="0" dirty="0" smtClean="0">
                          <a:latin typeface="+mn-lt"/>
                        </a:rPr>
                        <a:t> в муниципальных образованиях в 2023 году</a:t>
                      </a:r>
                      <a:endParaRPr lang="ru-RU" sz="13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 городе Архангельске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бюджетное общеобразовательное учреждение городского округа «Город Архангельск» «Гимназия № 6»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учреждение городского округа «Город Архангельск» «Средняя бюджетное общеобразовательное общеобразовательная школа № 33»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бюджетное общеобразовательное учреждение городского округа «Город Архангельск» «Эколого-биологический лицей имени академика Н.П. Лаверова»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 городе Северодвинске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автономное общеобразовательное учреждение «Средняя общеобразовательная школа № 11»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«Лицей № 17»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 городе Котласе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общеобразовательное учреждение «Общеобразовательный лицей № 3»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</a:t>
                      </a:r>
                      <a:r>
                        <a:rPr lang="ru-RU" sz="1300" b="0" strike="noStrike" spc="-1" baseline="0" dirty="0" smtClean="0">
                          <a:latin typeface="+mn-lt"/>
                        </a:rPr>
                        <a:t> </a:t>
                      </a:r>
                      <a:r>
                        <a:rPr lang="ru-RU" sz="1300" b="0" strike="noStrike" spc="-1" baseline="0" dirty="0" err="1" smtClean="0">
                          <a:latin typeface="+mn-lt"/>
                        </a:rPr>
                        <a:t>Устьянском</a:t>
                      </a:r>
                      <a:r>
                        <a:rPr lang="ru-RU" sz="1300" b="0" strike="noStrike" spc="-1" baseline="0" dirty="0" smtClean="0">
                          <a:latin typeface="+mn-lt"/>
                        </a:rPr>
                        <a:t> муниципальном районе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бюджетное общеобразовательное учреждение «</a:t>
                      </a:r>
                      <a:r>
                        <a:rPr lang="ru-RU" sz="1300" b="0" strike="noStrike" spc="-1" dirty="0" err="1" smtClean="0">
                          <a:latin typeface="+mn-lt"/>
                        </a:rPr>
                        <a:t>Устьянская</a:t>
                      </a:r>
                      <a:r>
                        <a:rPr lang="ru-RU" sz="1300" b="0" strike="noStrike" spc="-1" dirty="0" smtClean="0">
                          <a:latin typeface="+mn-lt"/>
                        </a:rPr>
                        <a:t> средняя общеобразовательная школа»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4" name="Рисунок 1"/>
          <p:cNvPicPr/>
          <p:nvPr/>
        </p:nvPicPr>
        <p:blipFill>
          <a:blip r:embed="rId3" cstate="print"/>
          <a:stretch/>
        </p:blipFill>
        <p:spPr>
          <a:xfrm>
            <a:off x="191520" y="150480"/>
            <a:ext cx="916200" cy="905040"/>
          </a:xfrm>
          <a:prstGeom prst="rect">
            <a:avLst/>
          </a:prstGeom>
          <a:ln>
            <a:noFill/>
          </a:ln>
        </p:spPr>
      </p:pic>
      <p:graphicFrame>
        <p:nvGraphicFramePr>
          <p:cNvPr id="18" name="Table 3"/>
          <p:cNvGraphicFramePr/>
          <p:nvPr>
            <p:extLst>
              <p:ext uri="{D42A27DB-BD31-4B8C-83A1-F6EECF244321}">
                <p14:modId xmlns="" xmlns:p14="http://schemas.microsoft.com/office/powerpoint/2010/main" val="1486720703"/>
              </p:ext>
            </p:extLst>
          </p:nvPr>
        </p:nvGraphicFramePr>
        <p:xfrm>
          <a:off x="6247540" y="1287312"/>
          <a:ext cx="5735194" cy="437984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735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strike="noStrike" spc="-1" dirty="0" smtClean="0">
                          <a:latin typeface="+mn-lt"/>
                        </a:rPr>
                        <a:t>Запланированы к открытию </a:t>
                      </a:r>
                      <a:r>
                        <a:rPr lang="ru-RU" sz="1300" strike="noStrike" spc="-1" baseline="0" dirty="0" smtClean="0">
                          <a:latin typeface="+mn-lt"/>
                        </a:rPr>
                        <a:t>в муниципальных образованиях в 2024-2025 годах</a:t>
                      </a:r>
                      <a:endParaRPr lang="ru-RU" sz="13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 городе </a:t>
                      </a:r>
                      <a:r>
                        <a:rPr lang="ru-RU" sz="1300" b="0" strike="noStrike" spc="-1" dirty="0" err="1" smtClean="0">
                          <a:latin typeface="+mn-lt"/>
                        </a:rPr>
                        <a:t>Няндома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бюджетное общеобразовательное учреждение «Средняя общеобразовательная школа № 2» 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пос. Плесецк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бюджетное общеобразовательное учреждение «</a:t>
                      </a:r>
                      <a:r>
                        <a:rPr lang="ru-RU" sz="1300" dirty="0" err="1" smtClean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Плесецкая</a:t>
                      </a:r>
                      <a:r>
                        <a:rPr lang="ru-RU" sz="1300" dirty="0" smtClean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 городе Вельск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бюджетное общеобразовательное учреждение «Гимназия № 4 г. Вельска»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 городе Котласе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общеобразовательное учреждение «Средняя общеобразовательная школа № 1»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в</a:t>
                      </a:r>
                      <a:r>
                        <a:rPr lang="ru-RU" sz="1300" b="0" strike="noStrike" spc="-1" baseline="0" dirty="0" smtClean="0">
                          <a:latin typeface="+mn-lt"/>
                        </a:rPr>
                        <a:t> </a:t>
                      </a:r>
                      <a:r>
                        <a:rPr lang="ru-RU" sz="1300" b="0" strike="noStrike" spc="-1" baseline="0" dirty="0" err="1" smtClean="0">
                          <a:latin typeface="+mn-lt"/>
                        </a:rPr>
                        <a:t>Устьянском</a:t>
                      </a:r>
                      <a:r>
                        <a:rPr lang="ru-RU" sz="1300" b="0" strike="noStrike" spc="-1" baseline="0" dirty="0" smtClean="0">
                          <a:latin typeface="+mn-lt"/>
                        </a:rPr>
                        <a:t> муниципальном районе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муниципальное бюджетное общеобразовательное учреждение «Октябрьская средняя общеобразовательная школа № 2»</a:t>
                      </a:r>
                      <a:endParaRPr lang="ru-RU" sz="1300" b="0" strike="noStrike" spc="-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7435" y="5736930"/>
            <a:ext cx="12192001" cy="9872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60958" y="3286445"/>
            <a:ext cx="545030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CustomShape 1"/>
          <p:cNvSpPr/>
          <p:nvPr/>
        </p:nvSpPr>
        <p:spPr>
          <a:xfrm>
            <a:off x="1213168" y="136832"/>
            <a:ext cx="9792720" cy="512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Подготовка медицинских кадров в Архангельской области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6921966" y="4062120"/>
            <a:ext cx="1782427" cy="977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0" strike="noStrike" spc="-1" dirty="0">
                <a:solidFill>
                  <a:srgbClr val="000000"/>
                </a:solidFill>
              </a:rPr>
              <a:t>г. Архангельск</a:t>
            </a:r>
            <a:endParaRPr lang="ru-RU" sz="1600" b="0" strike="noStrike" spc="-1" dirty="0"/>
          </a:p>
          <a:p>
            <a:pPr>
              <a:lnSpc>
                <a:spcPct val="120000"/>
              </a:lnSpc>
            </a:pPr>
            <a:r>
              <a:rPr lang="ru-RU" sz="1600" b="0" strike="noStrike" spc="-1" dirty="0">
                <a:solidFill>
                  <a:srgbClr val="000000"/>
                </a:solidFill>
              </a:rPr>
              <a:t>г. </a:t>
            </a:r>
            <a:r>
              <a:rPr lang="ru-RU" sz="1600" b="0" strike="noStrike" spc="-1" dirty="0" smtClean="0">
                <a:solidFill>
                  <a:srgbClr val="000000"/>
                </a:solidFill>
              </a:rPr>
              <a:t>Северодвинск</a:t>
            </a:r>
          </a:p>
          <a:p>
            <a:pPr>
              <a:lnSpc>
                <a:spcPct val="12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г. </a:t>
            </a:r>
            <a:r>
              <a:rPr lang="ru-RU" sz="1600" spc="-1" dirty="0" smtClean="0">
                <a:solidFill>
                  <a:srgbClr val="000000"/>
                </a:solidFill>
              </a:rPr>
              <a:t>Котлас</a:t>
            </a:r>
            <a:endParaRPr lang="ru-RU" sz="1600" spc="-1" dirty="0"/>
          </a:p>
        </p:txBody>
      </p:sp>
      <p:graphicFrame>
        <p:nvGraphicFramePr>
          <p:cNvPr id="251" name="Table 3"/>
          <p:cNvGraphicFramePr/>
          <p:nvPr>
            <p:extLst/>
          </p:nvPr>
        </p:nvGraphicFramePr>
        <p:xfrm>
          <a:off x="208440" y="775000"/>
          <a:ext cx="5887560" cy="249936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57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53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4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00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0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strike="noStrike" spc="-1" dirty="0"/>
                        <a:t>Северный </a:t>
                      </a:r>
                      <a:r>
                        <a:rPr lang="ru-RU" sz="1800" strike="noStrike" spc="-1" dirty="0" smtClean="0"/>
                        <a:t>государственный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/>
                        <a:t>медицинский </a:t>
                      </a:r>
                      <a:r>
                        <a:rPr lang="ru-RU" sz="1800" strike="noStrike" spc="-1" dirty="0"/>
                        <a:t>университет</a:t>
                      </a:r>
                      <a:endParaRPr lang="ru-RU" sz="18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/>
                        <a:t>Год 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/>
                        <a:t>Конкурс (чел. на 1 место)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/>
                        <a:t>Поступление абитуриентов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/>
                        <a:t>Общее количество студентов-целевиков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2020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2,6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138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626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2021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2,7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137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672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2022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 smtClean="0"/>
                        <a:t>1,2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162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730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2023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-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165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771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2" name="Table 4"/>
          <p:cNvGraphicFramePr/>
          <p:nvPr>
            <p:extLst/>
          </p:nvPr>
        </p:nvGraphicFramePr>
        <p:xfrm>
          <a:off x="6485021" y="775000"/>
          <a:ext cx="5462337" cy="249936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72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7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1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70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strike="noStrike" spc="-1" dirty="0"/>
                        <a:t>Профессиональные образовательные организации</a:t>
                      </a:r>
                      <a:endParaRPr lang="ru-RU" sz="18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/>
                        <a:t>Год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/>
                        <a:t>КЦП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/>
                        <a:t>Общее количество студентов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2020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426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 smtClean="0"/>
                        <a:t>1392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2021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480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1338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2022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530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 smtClean="0"/>
                        <a:t>1467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2023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542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-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3" name="Table 5"/>
          <p:cNvGraphicFramePr/>
          <p:nvPr>
            <p:extLst/>
          </p:nvPr>
        </p:nvGraphicFramePr>
        <p:xfrm>
          <a:off x="191520" y="3286445"/>
          <a:ext cx="5904480" cy="24384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44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42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strike="noStrike" spc="-1" dirty="0"/>
                        <a:t>Ординатура</a:t>
                      </a:r>
                      <a:endParaRPr lang="ru-RU" sz="18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/>
                        <a:t>Год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/>
                        <a:t>Поступление (целевики)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/>
                        <a:t>Поступление за счет средств областного бюджета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/>
                        <a:t>Общее количество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2020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83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12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95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2021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77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81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/>
                        <a:t>2022 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77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/>
                        <a:t>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/>
                        <a:t>84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2023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101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4" name="Рисунок 1"/>
          <p:cNvPicPr/>
          <p:nvPr/>
        </p:nvPicPr>
        <p:blipFill>
          <a:blip r:embed="rId3" cstate="print"/>
          <a:stretch/>
        </p:blipFill>
        <p:spPr>
          <a:xfrm>
            <a:off x="191520" y="150480"/>
            <a:ext cx="916200" cy="905040"/>
          </a:xfrm>
          <a:prstGeom prst="rect">
            <a:avLst/>
          </a:prstGeom>
          <a:ln>
            <a:noFill/>
          </a:ln>
        </p:spPr>
      </p:pic>
      <p:sp>
        <p:nvSpPr>
          <p:cNvPr id="255" name="CustomShape 6"/>
          <p:cNvSpPr/>
          <p:nvPr/>
        </p:nvSpPr>
        <p:spPr>
          <a:xfrm>
            <a:off x="6485021" y="3307841"/>
            <a:ext cx="5426242" cy="644877"/>
          </a:xfrm>
          <a:prstGeom prst="rect">
            <a:avLst/>
          </a:prstGeom>
          <a:solidFill>
            <a:srgbClr val="629D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chemeClr val="bg1"/>
                </a:solidFill>
              </a:rPr>
              <a:t>Профессиональные образовательные организации </a:t>
            </a:r>
            <a:r>
              <a:rPr lang="ru-RU" b="1" strike="noStrike" spc="-1" dirty="0" smtClean="0">
                <a:solidFill>
                  <a:schemeClr val="bg1"/>
                </a:solidFill>
              </a:rPr>
              <a:t>функционируют</a:t>
            </a:r>
            <a:endParaRPr lang="ru-RU" b="0" strike="noStrike" spc="-1" dirty="0">
              <a:solidFill>
                <a:schemeClr val="bg1"/>
              </a:solidFill>
            </a:endParaRPr>
          </a:p>
        </p:txBody>
      </p:sp>
      <p:sp>
        <p:nvSpPr>
          <p:cNvPr id="256" name="CustomShape 7"/>
          <p:cNvSpPr/>
          <p:nvPr/>
        </p:nvSpPr>
        <p:spPr>
          <a:xfrm>
            <a:off x="1693939" y="5879737"/>
            <a:ext cx="4415589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4">
                    <a:lumMod val="50000"/>
                  </a:schemeClr>
                </a:solidFill>
              </a:rPr>
              <a:t>Количество молодых специалистов, обучавшихся в рамках целевой </a:t>
            </a:r>
            <a:r>
              <a:rPr lang="ru-RU" sz="16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подготовки  </a:t>
            </a:r>
            <a:r>
              <a:rPr lang="ru-RU" sz="1600" b="0" strike="noStrike" spc="-1" dirty="0">
                <a:solidFill>
                  <a:schemeClr val="accent4">
                    <a:lumMod val="50000"/>
                  </a:schemeClr>
                </a:solidFill>
              </a:rPr>
              <a:t>и трудоустроившихся в ГМО АО в </a:t>
            </a:r>
            <a:r>
              <a:rPr lang="ru-RU" sz="16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2023 году</a:t>
            </a:r>
            <a:endParaRPr lang="ru-RU" sz="16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9771027" y="4062120"/>
            <a:ext cx="1782427" cy="12727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</a:rPr>
              <a:t>г</a:t>
            </a:r>
            <a:r>
              <a:rPr lang="ru-RU" sz="1600" b="0" strike="noStrike" spc="-1" dirty="0">
                <a:solidFill>
                  <a:srgbClr val="000000"/>
                </a:solidFill>
              </a:rPr>
              <a:t>. Вельск</a:t>
            </a:r>
            <a:endParaRPr lang="ru-RU" sz="1600" b="0" strike="noStrike" spc="-1" dirty="0"/>
          </a:p>
          <a:p>
            <a:pPr>
              <a:lnSpc>
                <a:spcPct val="120000"/>
              </a:lnSpc>
            </a:pPr>
            <a:r>
              <a:rPr lang="ru-RU" sz="1600" b="0" strike="noStrike" spc="-1" dirty="0">
                <a:solidFill>
                  <a:srgbClr val="000000"/>
                </a:solidFill>
              </a:rPr>
              <a:t>г. </a:t>
            </a:r>
            <a:r>
              <a:rPr lang="ru-RU" sz="1600" b="0" strike="noStrike" spc="-1" dirty="0" err="1">
                <a:solidFill>
                  <a:srgbClr val="000000"/>
                </a:solidFill>
              </a:rPr>
              <a:t>Няндома</a:t>
            </a:r>
            <a:endParaRPr lang="ru-RU" sz="1600" b="0" strike="noStrike" spc="-1" dirty="0"/>
          </a:p>
          <a:p>
            <a:pPr>
              <a:lnSpc>
                <a:spcPct val="120000"/>
              </a:lnSpc>
            </a:pPr>
            <a:r>
              <a:rPr lang="ru-RU" sz="1600" b="0" strike="noStrike" spc="-1" dirty="0">
                <a:solidFill>
                  <a:srgbClr val="000000"/>
                </a:solidFill>
              </a:rPr>
              <a:t>п. </a:t>
            </a:r>
            <a:r>
              <a:rPr lang="ru-RU" sz="1600" b="0" strike="noStrike" spc="-1" dirty="0" err="1">
                <a:solidFill>
                  <a:srgbClr val="000000"/>
                </a:solidFill>
              </a:rPr>
              <a:t>Плесецкий</a:t>
            </a:r>
            <a:endParaRPr lang="ru-RU" sz="1600" b="0" strike="noStrike" spc="-1" dirty="0"/>
          </a:p>
          <a:p>
            <a:pPr>
              <a:lnSpc>
                <a:spcPct val="120000"/>
              </a:lnSpc>
            </a:pPr>
            <a:r>
              <a:rPr lang="ru-RU" sz="1600" b="0" strike="noStrike" spc="-1" dirty="0">
                <a:solidFill>
                  <a:srgbClr val="000000"/>
                </a:solidFill>
              </a:rPr>
              <a:t>п. Октябрьский</a:t>
            </a:r>
            <a:endParaRPr lang="ru-RU" sz="1600" b="0" strike="noStrike" spc="-1" dirty="0"/>
          </a:p>
        </p:txBody>
      </p:sp>
      <p:sp>
        <p:nvSpPr>
          <p:cNvPr id="12" name="TextBox 1"/>
          <p:cNvSpPr txBox="1"/>
          <p:nvPr/>
        </p:nvSpPr>
        <p:spPr>
          <a:xfrm>
            <a:off x="298782" y="5936134"/>
            <a:ext cx="914386" cy="64239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98</a:t>
            </a:r>
          </a:p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человека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CustomShape 7"/>
          <p:cNvSpPr/>
          <p:nvPr/>
        </p:nvSpPr>
        <p:spPr>
          <a:xfrm>
            <a:off x="7572695" y="5879737"/>
            <a:ext cx="3089545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spc="-1" dirty="0" smtClean="0">
                <a:solidFill>
                  <a:schemeClr val="accent4">
                    <a:lumMod val="50000"/>
                  </a:schemeClr>
                </a:solidFill>
              </a:rPr>
              <a:t>Результативность реализации целевого обучения</a:t>
            </a:r>
            <a:endParaRPr lang="ru-RU" sz="16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0871203" y="5909367"/>
            <a:ext cx="914386" cy="64239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76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%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" y="5736930"/>
            <a:ext cx="12192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2302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8698" y="19472"/>
            <a:ext cx="109728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  Сравнительный анализ трудоустройства за последние 4 года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191553241"/>
              </p:ext>
            </p:extLst>
          </p:nvPr>
        </p:nvGraphicFramePr>
        <p:xfrm>
          <a:off x="-407969" y="1310187"/>
          <a:ext cx="11617325" cy="519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трелка вправо 3"/>
          <p:cNvSpPr/>
          <p:nvPr/>
        </p:nvSpPr>
        <p:spPr>
          <a:xfrm rot="20872517">
            <a:off x="784916" y="4273560"/>
            <a:ext cx="8658996" cy="45596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773">
            <a:off x="2014102" y="3393363"/>
            <a:ext cx="1690537" cy="1932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773">
            <a:off x="6331495" y="2237156"/>
            <a:ext cx="1909863" cy="21827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9949218" y="3739497"/>
            <a:ext cx="2242782" cy="1972582"/>
            <a:chOff x="6572000" y="3622815"/>
            <a:chExt cx="533680" cy="112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72000" y="4200300"/>
              <a:ext cx="533680" cy="550449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000" y="3622815"/>
              <a:ext cx="533680" cy="522858"/>
            </a:xfrm>
            <a:prstGeom prst="rect">
              <a:avLst/>
            </a:prstGeom>
            <a:solidFill>
              <a:schemeClr val="accent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2777" y="3643155"/>
              <a:ext cx="452903" cy="1003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врачи</a:t>
              </a:r>
            </a:p>
            <a:p>
              <a:pPr>
                <a:lnSpc>
                  <a:spcPct val="200000"/>
                </a:lnSpc>
              </a:pPr>
              <a:endParaRPr lang="ru-RU" dirty="0" smtClean="0">
                <a:solidFill>
                  <a:schemeClr val="bg1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СМП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94460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8698" y="19472"/>
            <a:ext cx="10972800" cy="11011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Aft>
                <a:spcPts val="8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Сравнительный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анализ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трудоустройства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по муниципальным районам и округам в 2023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146564795"/>
              </p:ext>
            </p:extLst>
          </p:nvPr>
        </p:nvGraphicFramePr>
        <p:xfrm>
          <a:off x="371261" y="2173075"/>
          <a:ext cx="11023726" cy="450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1" y="680845"/>
            <a:ext cx="1690537" cy="1932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676">
            <a:off x="9720962" y="1450891"/>
            <a:ext cx="1909863" cy="21827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9949218" y="3739497"/>
            <a:ext cx="2242782" cy="1972582"/>
            <a:chOff x="6572000" y="3622815"/>
            <a:chExt cx="533680" cy="112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72000" y="4200300"/>
              <a:ext cx="533680" cy="550449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000" y="3622815"/>
              <a:ext cx="533680" cy="522858"/>
            </a:xfrm>
            <a:prstGeom prst="rect">
              <a:avLst/>
            </a:prstGeom>
            <a:solidFill>
              <a:schemeClr val="accent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2777" y="3643155"/>
              <a:ext cx="452903" cy="1003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врачи</a:t>
              </a:r>
            </a:p>
            <a:p>
              <a:pPr>
                <a:lnSpc>
                  <a:spcPct val="200000"/>
                </a:lnSpc>
              </a:pPr>
              <a:endParaRPr lang="ru-RU" dirty="0" smtClean="0">
                <a:solidFill>
                  <a:schemeClr val="bg1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СМП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5861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618415545"/>
              </p:ext>
            </p:extLst>
          </p:nvPr>
        </p:nvGraphicFramePr>
        <p:xfrm>
          <a:off x="371261" y="2173075"/>
          <a:ext cx="11023726" cy="450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8" y="570064"/>
            <a:ext cx="1690537" cy="1932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676">
            <a:off x="9720962" y="1450891"/>
            <a:ext cx="1909863" cy="21827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9949218" y="3739497"/>
            <a:ext cx="2242782" cy="1972582"/>
            <a:chOff x="6572000" y="3622815"/>
            <a:chExt cx="533680" cy="112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72000" y="4200300"/>
              <a:ext cx="533680" cy="550449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000" y="3622815"/>
              <a:ext cx="533680" cy="522858"/>
            </a:xfrm>
            <a:prstGeom prst="rect">
              <a:avLst/>
            </a:prstGeom>
            <a:solidFill>
              <a:schemeClr val="accent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2777" y="3643155"/>
              <a:ext cx="452903" cy="1003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врачи</a:t>
              </a:r>
            </a:p>
            <a:p>
              <a:pPr>
                <a:lnSpc>
                  <a:spcPct val="200000"/>
                </a:lnSpc>
              </a:pPr>
              <a:endParaRPr lang="ru-RU" dirty="0" smtClean="0">
                <a:solidFill>
                  <a:schemeClr val="bg1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СМП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618698" y="19472"/>
            <a:ext cx="10972800" cy="1101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ts val="8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Сравнительный анализ трудоустройства </a:t>
            </a:r>
          </a:p>
          <a:p>
            <a:pPr algn="ctr" fontAlgn="base">
              <a:spcAft>
                <a:spcPts val="8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по городским округам в 2023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194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72144" y="2330280"/>
            <a:ext cx="2250224" cy="4527360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Земский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доктор/фельдшер (привлечено)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Врачи –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до 2 млн рублей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 средний медицинский персонал –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до 1 млн рублей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год — 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66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чел. </a:t>
            </a:r>
          </a:p>
        </p:txBody>
      </p:sp>
      <p:sp>
        <p:nvSpPr>
          <p:cNvPr id="269" name="CustomShape 2"/>
          <p:cNvSpPr/>
          <p:nvPr/>
        </p:nvSpPr>
        <p:spPr>
          <a:xfrm>
            <a:off x="2532965" y="2330280"/>
            <a:ext cx="2298555" cy="4577400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Выплата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подъемных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Всем молодым специалистам, окончившим образовательные организации в текущем году и впервые трудоустроившимся по специальности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год - 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258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4964972" y="2330280"/>
            <a:ext cx="2278758" cy="4577400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Выплата с первого дня в полном объеме за работу в РКС и МКС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Врачам и среднему медицинскому персоналу с первого дня работы выплачивается процентная надбавка не зависимо от стажа и проживания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7385102" y="2280240"/>
            <a:ext cx="2255349" cy="4577400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Фельдшер Поморья»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Средний медицинский персонал –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500 </a:t>
            </a:r>
            <a:r>
              <a:rPr lang="ru-RU" sz="1400" b="1" strike="noStrike" spc="-1" dirty="0" err="1" smtClean="0">
                <a:solidFill>
                  <a:schemeClr val="accent4">
                    <a:lumMod val="50000"/>
                  </a:schemeClr>
                </a:solidFill>
              </a:rPr>
              <a:t>тыс.руб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год — 2 человека</a:t>
            </a:r>
          </a:p>
        </p:txBody>
      </p:sp>
      <p:sp>
        <p:nvSpPr>
          <p:cNvPr id="272" name="CustomShape 5"/>
          <p:cNvSpPr/>
          <p:nvPr/>
        </p:nvSpPr>
        <p:spPr>
          <a:xfrm>
            <a:off x="9781823" y="2280240"/>
            <a:ext cx="2260897" cy="4577400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Выплата за работу в  удаленной и труднодоступной местности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Врачи и фельдшеры –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 10 </a:t>
            </a: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тыс.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рублей в месяц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Медицинские сестры и акушерки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– 5 </a:t>
            </a: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тыс.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рублей в месяц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год - 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1216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1213168" y="126032"/>
            <a:ext cx="9792720" cy="512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Мероприятия, направленные на привлечение и закрепление медицинских работников в Архангельской области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274" name="Рисунок 1"/>
          <p:cNvPicPr/>
          <p:nvPr/>
        </p:nvPicPr>
        <p:blipFill>
          <a:blip r:embed="rId3" cstate="print"/>
          <a:stretch/>
        </p:blipFill>
        <p:spPr>
          <a:xfrm>
            <a:off x="191520" y="150480"/>
            <a:ext cx="916200" cy="905040"/>
          </a:xfrm>
          <a:prstGeom prst="rect">
            <a:avLst/>
          </a:prstGeom>
          <a:ln>
            <a:noFill/>
          </a:ln>
        </p:spPr>
      </p:pic>
      <p:sp>
        <p:nvSpPr>
          <p:cNvPr id="279" name="CustomShape 11"/>
          <p:cNvSpPr/>
          <p:nvPr/>
        </p:nvSpPr>
        <p:spPr>
          <a:xfrm>
            <a:off x="9749880" y="1034200"/>
            <a:ext cx="2292840" cy="230400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E8F1F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3" y="1067175"/>
            <a:ext cx="2315009" cy="2304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E8F1F7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6450" y="1033722"/>
            <a:ext cx="2304001" cy="2304000"/>
          </a:xfrm>
          <a:prstGeom prst="flowChartConnector">
            <a:avLst/>
          </a:prstGeom>
          <a:solidFill>
            <a:srgbClr val="E8F1F7"/>
          </a:solidFill>
          <a:ln w="28575">
            <a:solidFill>
              <a:srgbClr val="E8F1F7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/>
          <a:srcRect l="39894" t="38209" r="4586" b="-799"/>
          <a:stretch/>
        </p:blipFill>
        <p:spPr>
          <a:xfrm>
            <a:off x="2534915" y="1033722"/>
            <a:ext cx="2318489" cy="2304000"/>
          </a:xfrm>
          <a:prstGeom prst="flowChartConnector">
            <a:avLst/>
          </a:prstGeom>
          <a:ln w="28575">
            <a:solidFill>
              <a:srgbClr val="E8F1F7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3875" r="4741"/>
          <a:stretch/>
        </p:blipFill>
        <p:spPr>
          <a:xfrm>
            <a:off x="172144" y="1017673"/>
            <a:ext cx="2276909" cy="2304000"/>
          </a:xfrm>
          <a:prstGeom prst="flowChartConnector">
            <a:avLst/>
          </a:prstGeom>
          <a:ln w="28575">
            <a:solidFill>
              <a:srgbClr val="E7F1F7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6404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9577" y="1195227"/>
            <a:ext cx="3912424" cy="566277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D0F7A4F2-3EE7-463F-9E56-F54DB20A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161443"/>
            <a:ext cx="10798728" cy="1001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Кадровая ситуация в государственных </a:t>
            </a:r>
          </a:p>
          <a:p>
            <a:pPr>
              <a:spcAft>
                <a:spcPts val="0"/>
              </a:spcAft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медицинских организациях Архангельской 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области на 31.12.2023 </a:t>
            </a:r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2BEF969-CFDB-4176-B625-79B389EB6DC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08808775"/>
              </p:ext>
            </p:extLst>
          </p:nvPr>
        </p:nvGraphicFramePr>
        <p:xfrm>
          <a:off x="0" y="1089527"/>
          <a:ext cx="9448800" cy="419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">
            <a:extLst>
              <a:ext uri="{FF2B5EF4-FFF2-40B4-BE49-F238E27FC236}">
                <a16:creationId xmlns:a16="http://schemas.microsoft.com/office/drawing/2014/main" xmlns="" id="{A5EB6617-2A24-42F5-8A1D-217BAC7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0558"/>
            <a:ext cx="916399" cy="9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2502" y="1725338"/>
            <a:ext cx="2350994" cy="346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Обеспеченность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врачами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10 тыс. нас.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</a:rPr>
              <a:t>РФ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</a:rPr>
              <a:t>СЗФО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Обеспеченность СМП на 10 тыс. нас.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</a:rPr>
              <a:t>РФ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</a:rPr>
              <a:t>СЗФО</a:t>
            </a:r>
            <a:endParaRPr lang="ru-RU" dirty="0">
              <a:solidFill>
                <a:srgbClr val="9F513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2059" y="4743303"/>
            <a:ext cx="24588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96A85"/>
                </a:solidFill>
              </a:rPr>
              <a:t>Укомплектованность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9504" y="1728147"/>
            <a:ext cx="233278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Коэффициент совместительства </a:t>
            </a:r>
          </a:p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врачи</a:t>
            </a:r>
          </a:p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СМП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5254" y="1195227"/>
            <a:ext cx="36912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9F5134"/>
                </a:solidFill>
              </a:rPr>
              <a:t>Дефицитные специальности</a:t>
            </a:r>
            <a:endParaRPr lang="ru-RU" dirty="0">
              <a:solidFill>
                <a:srgbClr val="9F513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9577" y="1716757"/>
            <a:ext cx="369121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Врачи: 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анестезиологи-реаниматологи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терапевты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участковые,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общей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практики,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офтальмологи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оториноларингологи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Фельдшера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скорой медицинской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помощи;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Фельдшера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ФАПов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Медицинский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персонал для работы в детских дошкольных учреждениях и школах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562274"/>
            <a:ext cx="12192001" cy="1295727"/>
          </a:xfrm>
          <a:prstGeom prst="rect">
            <a:avLst/>
          </a:prstGeom>
          <a:solidFill>
            <a:schemeClr val="accent5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83343B-2AE9-4EE8-9593-7D38D53136D7}"/>
              </a:ext>
            </a:extLst>
          </p:cNvPr>
          <p:cNvSpPr txBox="1"/>
          <p:nvPr/>
        </p:nvSpPr>
        <p:spPr>
          <a:xfrm>
            <a:off x="-342797" y="5911480"/>
            <a:ext cx="5105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Трудоустроено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молодых специалистов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algn="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83343B-2AE9-4EE8-9593-7D38D53136D7}"/>
              </a:ext>
            </a:extLst>
          </p:cNvPr>
          <p:cNvSpPr txBox="1"/>
          <p:nvPr/>
        </p:nvSpPr>
        <p:spPr>
          <a:xfrm>
            <a:off x="6531198" y="5739384"/>
            <a:ext cx="4654798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врача 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638800" y="5752257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05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209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83343B-2AE9-4EE8-9593-7D38D53136D7}"/>
              </a:ext>
            </a:extLst>
          </p:cNvPr>
          <p:cNvSpPr txBox="1"/>
          <p:nvPr/>
        </p:nvSpPr>
        <p:spPr>
          <a:xfrm>
            <a:off x="6531198" y="6171606"/>
            <a:ext cx="4654798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средних медицинских работников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814242" y="2282747"/>
            <a:ext cx="1089878" cy="4164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врачи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480145" y="3321967"/>
            <a:ext cx="1869511" cy="4164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средний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медицинский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персонал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74051" y="2031840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43,63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5056" y="2544975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9F5134"/>
                </a:solidFill>
              </a:rPr>
              <a:t>37,7</a:t>
            </a:r>
            <a:endParaRPr lang="ru-RU" sz="2800" dirty="0">
              <a:solidFill>
                <a:srgbClr val="9F5134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97303" y="2946414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9F5134"/>
                </a:solidFill>
              </a:rPr>
              <a:t>44,2</a:t>
            </a:r>
            <a:endParaRPr lang="ru-RU" sz="2800" dirty="0">
              <a:solidFill>
                <a:srgbClr val="9F5134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98700" y="3731718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100,26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94638" y="4209432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9F5134"/>
                </a:solidFill>
              </a:rPr>
              <a:t>83,9</a:t>
            </a:r>
            <a:endParaRPr lang="ru-RU" sz="2800" dirty="0">
              <a:solidFill>
                <a:srgbClr val="9F5134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06885" y="4610871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9F5134"/>
                </a:solidFill>
              </a:rPr>
              <a:t>84,7</a:t>
            </a:r>
            <a:endParaRPr lang="ru-RU" sz="2800" dirty="0">
              <a:solidFill>
                <a:srgbClr val="9F5134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050" y="2544975"/>
            <a:ext cx="277177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00050" y="4247449"/>
            <a:ext cx="277177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>
            <a:off x="6384067" y="2523107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1,29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6384067" y="2999605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1,16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5104" y="3702538"/>
            <a:ext cx="233278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врачи</a:t>
            </a:r>
          </a:p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СМП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101746" y="3821227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90,2%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101746" y="4354875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91,8%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531198" y="3464985"/>
            <a:ext cx="1471790" cy="1320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562274"/>
            <a:ext cx="1219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6851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994504" y="2074456"/>
            <a:ext cx="2270880" cy="478354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Компенсация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найма  за жилое помещение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18108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18108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до 20 тыс.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рублей в Архангельске, Северодвинске, Котласе, </a:t>
            </a:r>
            <a:r>
              <a:rPr lang="ru-RU" sz="1400" b="0" strike="noStrike" spc="-1" dirty="0" err="1">
                <a:solidFill>
                  <a:schemeClr val="accent4">
                    <a:lumMod val="50000"/>
                  </a:schemeClr>
                </a:solidFill>
              </a:rPr>
              <a:t>Новодвинске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, Коряжме</a:t>
            </a:r>
          </a:p>
          <a:p>
            <a:pPr marL="18108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до 10 тыс.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рублей         в остальных муниципальных 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образованиях</a:t>
            </a:r>
          </a:p>
          <a:p>
            <a:pPr marL="181080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1080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за 2023 год – 422 чел.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804208" y="127504"/>
            <a:ext cx="10611720" cy="461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Мероприятия по привлечению и закреплению специалистов</a:t>
            </a:r>
          </a:p>
        </p:txBody>
      </p:sp>
      <p:pic>
        <p:nvPicPr>
          <p:cNvPr id="282" name="Рисунок 1"/>
          <p:cNvPicPr/>
          <p:nvPr/>
        </p:nvPicPr>
        <p:blipFill>
          <a:blip r:embed="rId3" cstate="print"/>
          <a:stretch/>
        </p:blipFill>
        <p:spPr>
          <a:xfrm>
            <a:off x="191520" y="150480"/>
            <a:ext cx="916200" cy="905040"/>
          </a:xfrm>
          <a:prstGeom prst="rect">
            <a:avLst/>
          </a:prstGeom>
          <a:ln>
            <a:noFill/>
          </a:ln>
        </p:spPr>
      </p:pic>
      <p:sp>
        <p:nvSpPr>
          <p:cNvPr id="283" name="CustomShape 3"/>
          <p:cNvSpPr/>
          <p:nvPr/>
        </p:nvSpPr>
        <p:spPr>
          <a:xfrm>
            <a:off x="181792" y="2074456"/>
            <a:ext cx="2304000" cy="478354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Ежемесячные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выплаты </a:t>
            </a:r>
            <a:r>
              <a:rPr lang="ru-RU" sz="1400" b="1" strike="noStrike" spc="-1" dirty="0" err="1">
                <a:solidFill>
                  <a:schemeClr val="accent4">
                    <a:lumMod val="50000"/>
                  </a:schemeClr>
                </a:solidFill>
              </a:rPr>
              <a:t>целевикам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chemeClr val="accent4">
                    <a:lumMod val="50000"/>
                  </a:schemeClr>
                </a:solidFill>
              </a:rPr>
              <a:t>специалитет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4 тыс. руб.</a:t>
            </a:r>
            <a:endParaRPr lang="ru-RU" sz="1400" b="1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ординатура – </a:t>
            </a: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10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тыс. </a:t>
            </a: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руб.</a:t>
            </a:r>
            <a:endParaRPr lang="ru-RU" sz="1400" b="1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СПО – </a:t>
            </a: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тыс. рублей</a:t>
            </a:r>
          </a:p>
        </p:txBody>
      </p:sp>
      <p:sp>
        <p:nvSpPr>
          <p:cNvPr id="284" name="CustomShape 4"/>
          <p:cNvSpPr/>
          <p:nvPr/>
        </p:nvSpPr>
        <p:spPr>
          <a:xfrm>
            <a:off x="2582176" y="2074456"/>
            <a:ext cx="2301840" cy="478354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Обеспечение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служебным жильем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на январь 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2024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года приобретено </a:t>
            </a: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54 квартиры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, в </a:t>
            </a:r>
            <a:r>
              <a:rPr lang="ru-RU" sz="1400" b="0" strike="noStrike" spc="-1" dirty="0" err="1" smtClean="0">
                <a:solidFill>
                  <a:schemeClr val="accent4">
                    <a:lumMod val="50000"/>
                  </a:schemeClr>
                </a:solidFill>
              </a:rPr>
              <a:t>т.ч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в 2021 году – 26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в 2022 году – 16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году – </a:t>
            </a: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12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5" name="CustomShape 5"/>
          <p:cNvSpPr/>
          <p:nvPr/>
        </p:nvSpPr>
        <p:spPr>
          <a:xfrm>
            <a:off x="7387656" y="2074456"/>
            <a:ext cx="2255760" cy="478354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Льготная ипотека»: 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до 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6% годовых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до 180 месяцев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до 6 млн. рублей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от 15% первоначальный 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взнос</a:t>
            </a: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6" name="CustomShape 6"/>
          <p:cNvSpPr/>
          <p:nvPr/>
        </p:nvSpPr>
        <p:spPr>
          <a:xfrm>
            <a:off x="9767552" y="2074456"/>
            <a:ext cx="2274840" cy="478354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Увеличение </a:t>
            </a:r>
            <a:r>
              <a:rPr lang="ru-RU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числа обучающихся в средних профессиональных образовательных </a:t>
            </a: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организациях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95250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к 2024/25 учебному году увеличение на 10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</a:rPr>
              <a:t>% </a:t>
            </a: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бюджетных </a:t>
            </a: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мест</a:t>
            </a:r>
          </a:p>
          <a:p>
            <a:pPr marL="95250">
              <a:lnSpc>
                <a:spcPct val="100000"/>
              </a:lnSpc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95250">
              <a:lnSpc>
                <a:spcPct val="100000"/>
              </a:lnSpc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стипендия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Губернатора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за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 особые успехи и достижения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 студентам АМК</a:t>
            </a:r>
            <a:endParaRPr lang="ru-RU" sz="130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8" name="CustomShape 8"/>
          <p:cNvSpPr/>
          <p:nvPr/>
        </p:nvSpPr>
        <p:spPr>
          <a:xfrm>
            <a:off x="9738392" y="930200"/>
            <a:ext cx="2304000" cy="2304000"/>
          </a:xfrm>
          <a:prstGeom prst="flowChartConnector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9"/>
          <p:cNvSpPr/>
          <p:nvPr/>
        </p:nvSpPr>
        <p:spPr>
          <a:xfrm>
            <a:off x="161272" y="930200"/>
            <a:ext cx="2304000" cy="2304000"/>
          </a:xfrm>
          <a:prstGeom prst="flowChartConnector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0"/>
          <p:cNvSpPr/>
          <p:nvPr/>
        </p:nvSpPr>
        <p:spPr>
          <a:xfrm>
            <a:off x="2582176" y="930200"/>
            <a:ext cx="2304000" cy="2304000"/>
          </a:xfrm>
          <a:prstGeom prst="flowChartConnector">
            <a:avLst/>
          </a:prstGeom>
          <a:blipFill rotWithShape="0">
            <a:blip r:embed="rId6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11"/>
          <p:cNvSpPr/>
          <p:nvPr/>
        </p:nvSpPr>
        <p:spPr>
          <a:xfrm>
            <a:off x="7358496" y="930200"/>
            <a:ext cx="2304000" cy="2304000"/>
          </a:xfrm>
          <a:prstGeom prst="flowChartConnector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12"/>
          <p:cNvSpPr/>
          <p:nvPr/>
        </p:nvSpPr>
        <p:spPr>
          <a:xfrm>
            <a:off x="4970384" y="930200"/>
            <a:ext cx="2304000" cy="2304000"/>
          </a:xfrm>
          <a:prstGeom prst="flowChartConnector">
            <a:avLst/>
          </a:prstGeom>
          <a:blipFill rotWithShape="0">
            <a:blip r:embed="rId8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969992" y="2076480"/>
            <a:ext cx="2273304" cy="4781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Оплата найма жилья </a:t>
            </a:r>
            <a:r>
              <a:rPr lang="ru-RU" sz="1400" b="1" strike="noStrike" spc="-1" dirty="0" err="1" smtClean="0">
                <a:solidFill>
                  <a:schemeClr val="accent4">
                    <a:lumMod val="50000"/>
                  </a:schemeClr>
                </a:solidFill>
              </a:rPr>
              <a:t>целевикам</a:t>
            </a: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 - ординаторам</a:t>
            </a: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1080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marL="181080"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18108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181080" algn="ctr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в 2023 году </a:t>
            </a: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4 </a:t>
            </a: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чел</a:t>
            </a: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181080" algn="ctr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1080"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до 20 тыс. рублей в месяц</a:t>
            </a:r>
          </a:p>
          <a:p>
            <a:pPr marL="181080">
              <a:lnSpc>
                <a:spcPct val="100000"/>
              </a:lnSpc>
            </a:pPr>
            <a:endParaRPr lang="ru-RU" sz="1400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81080">
              <a:lnSpc>
                <a:spcPct val="100000"/>
              </a:lnSpc>
            </a:pPr>
            <a:endParaRPr lang="ru-RU" sz="1400" b="0" strike="noStrike" spc="-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804208" y="127504"/>
            <a:ext cx="10611720" cy="461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Мероприятия по привлечению и закреплению специалистов</a:t>
            </a:r>
          </a:p>
        </p:txBody>
      </p:sp>
      <p:pic>
        <p:nvPicPr>
          <p:cNvPr id="282" name="Рисунок 1"/>
          <p:cNvPicPr/>
          <p:nvPr/>
        </p:nvPicPr>
        <p:blipFill>
          <a:blip r:embed="rId3" cstate="print"/>
          <a:stretch/>
        </p:blipFill>
        <p:spPr>
          <a:xfrm>
            <a:off x="191520" y="150480"/>
            <a:ext cx="916200" cy="905040"/>
          </a:xfrm>
          <a:prstGeom prst="rect">
            <a:avLst/>
          </a:prstGeom>
          <a:ln>
            <a:noFill/>
          </a:ln>
        </p:spPr>
      </p:pic>
      <p:sp>
        <p:nvSpPr>
          <p:cNvPr id="283" name="CustomShape 3"/>
          <p:cNvSpPr/>
          <p:nvPr/>
        </p:nvSpPr>
        <p:spPr>
          <a:xfrm>
            <a:off x="191520" y="2076480"/>
            <a:ext cx="2273752" cy="4781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Развитие института наставничества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выплата наставнику – </a:t>
            </a: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2000 руб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. за молодого специалиста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до трех молодых специалистов за одним наставляемым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2615296" y="2076480"/>
            <a:ext cx="2239888" cy="4799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«Моя профессия – быть врачом»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100 победителей конкурса</a:t>
            </a:r>
          </a:p>
          <a:p>
            <a:pPr algn="ctr"/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Участники </a:t>
            </a: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– учащиеся </a:t>
            </a: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11 </a:t>
            </a: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классов</a:t>
            </a: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возможность онлайн подготовки: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Химия; Биология;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5" name="CustomShape 5"/>
          <p:cNvSpPr/>
          <p:nvPr/>
        </p:nvSpPr>
        <p:spPr>
          <a:xfrm>
            <a:off x="7358104" y="2076480"/>
            <a:ext cx="2304392" cy="4781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spc="-1" dirty="0" smtClean="0">
                <a:solidFill>
                  <a:schemeClr val="accent4">
                    <a:lumMod val="50000"/>
                  </a:schemeClr>
                </a:solidFill>
              </a:rPr>
              <a:t>Оплата проезда </a:t>
            </a:r>
            <a:r>
              <a:rPr lang="ru-RU" sz="1400" b="1" spc="-1" dirty="0" err="1" smtClean="0">
                <a:solidFill>
                  <a:schemeClr val="accent4">
                    <a:lumMod val="50000"/>
                  </a:schemeClr>
                </a:solidFill>
              </a:rPr>
              <a:t>целевикам</a:t>
            </a:r>
            <a:r>
              <a:rPr lang="ru-RU" sz="1400" b="1" spc="-1" dirty="0" smtClean="0">
                <a:solidFill>
                  <a:schemeClr val="accent4">
                    <a:lumMod val="50000"/>
                  </a:schemeClr>
                </a:solidFill>
              </a:rPr>
              <a:t> - ординаторам</a:t>
            </a:r>
            <a:endParaRPr lang="ru-RU" sz="1400" spc="-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77800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оплата два раза в год проезда </a:t>
            </a:r>
          </a:p>
          <a:p>
            <a:pPr marL="177800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77800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77800">
              <a:lnSpc>
                <a:spcPct val="100000"/>
              </a:lnSpc>
            </a:pP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6" name="CustomShape 6"/>
          <p:cNvSpPr/>
          <p:nvPr/>
        </p:nvSpPr>
        <p:spPr>
          <a:xfrm>
            <a:off x="9746216" y="2076480"/>
            <a:ext cx="2296176" cy="4781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accent4">
                    <a:lumMod val="50000"/>
                  </a:schemeClr>
                </a:solidFill>
              </a:rPr>
              <a:t>«Я хочу стать врачом»</a:t>
            </a: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12 победителей ежегодно</a:t>
            </a:r>
          </a:p>
          <a:p>
            <a:pPr marL="457200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ru-RU" sz="1400" spc="-1" dirty="0" smtClean="0">
                <a:solidFill>
                  <a:schemeClr val="accent4">
                    <a:lumMod val="50000"/>
                  </a:schemeClr>
                </a:solidFill>
              </a:rPr>
              <a:t>Участники – учащиеся 10-11 классов</a:t>
            </a: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endParaRPr lang="ru-RU" sz="1400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2 номинации</a:t>
            </a:r>
          </a:p>
          <a:p>
            <a:pPr marL="457200">
              <a:lnSpc>
                <a:spcPct val="100000"/>
              </a:lnSpc>
            </a:pPr>
            <a:endParaRPr lang="ru-RU" sz="1400" b="0" strike="noStrike" spc="-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chemeClr val="accent4">
                    <a:lumMod val="50000"/>
                  </a:schemeClr>
                </a:solidFill>
              </a:rPr>
              <a:t>+ </a:t>
            </a:r>
            <a:r>
              <a:rPr lang="ru-RU" sz="1400" b="1" spc="-1" dirty="0">
                <a:solidFill>
                  <a:schemeClr val="accent4">
                    <a:lumMod val="50000"/>
                  </a:schemeClr>
                </a:solidFill>
              </a:rPr>
              <a:t>3 балла при поступлении в СГМУ</a:t>
            </a:r>
          </a:p>
        </p:txBody>
      </p:sp>
      <p:sp>
        <p:nvSpPr>
          <p:cNvPr id="14" name="CustomShape 8"/>
          <p:cNvSpPr/>
          <p:nvPr/>
        </p:nvSpPr>
        <p:spPr>
          <a:xfrm>
            <a:off x="9738392" y="930200"/>
            <a:ext cx="2304000" cy="2304000"/>
          </a:xfrm>
          <a:prstGeom prst="flowChartConnector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9"/>
          <p:cNvSpPr/>
          <p:nvPr/>
        </p:nvSpPr>
        <p:spPr>
          <a:xfrm>
            <a:off x="161272" y="930200"/>
            <a:ext cx="2304000" cy="2304000"/>
          </a:xfrm>
          <a:prstGeom prst="flowChartConnector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0"/>
          <p:cNvSpPr/>
          <p:nvPr/>
        </p:nvSpPr>
        <p:spPr>
          <a:xfrm>
            <a:off x="2582176" y="930200"/>
            <a:ext cx="2304000" cy="2304000"/>
          </a:xfrm>
          <a:prstGeom prst="flowChartConnector">
            <a:avLst/>
          </a:prstGeom>
          <a:blipFill rotWithShape="0">
            <a:blip r:embed="rId6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1"/>
          <p:cNvSpPr/>
          <p:nvPr/>
        </p:nvSpPr>
        <p:spPr>
          <a:xfrm>
            <a:off x="7358496" y="930200"/>
            <a:ext cx="2304000" cy="2304000"/>
          </a:xfrm>
          <a:prstGeom prst="flowChartConnector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2"/>
          <p:cNvSpPr/>
          <p:nvPr/>
        </p:nvSpPr>
        <p:spPr>
          <a:xfrm>
            <a:off x="4970384" y="930200"/>
            <a:ext cx="2304000" cy="2304000"/>
          </a:xfrm>
          <a:prstGeom prst="flowChartConnector">
            <a:avLst/>
          </a:prstGeom>
          <a:blipFill rotWithShape="0">
            <a:blip r:embed="rId8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272" y="930200"/>
            <a:ext cx="2311824" cy="2304000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80080" y="930200"/>
            <a:ext cx="2305800" cy="2304000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1080" y="930200"/>
            <a:ext cx="2351128" cy="2304000"/>
          </a:xfrm>
          <a:prstGeom prst="flowChartConnector">
            <a:avLst/>
          </a:prstGeom>
          <a:blipFill rotWithShape="0">
            <a:blip r:embed="rId8" cstate="print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65928" y="930201"/>
            <a:ext cx="2304392" cy="2304000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347287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6886496" y="590792"/>
            <a:ext cx="1896158" cy="954120"/>
          </a:xfrm>
          <a:prstGeom prst="roundRect">
            <a:avLst>
              <a:gd name="adj" fmla="val 0"/>
            </a:avLst>
          </a:prstGeom>
          <a:solidFill>
            <a:srgbClr val="629DD1"/>
          </a:solidFill>
          <a:ln w="19044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27305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6886495" y="1624084"/>
            <a:ext cx="5335866" cy="5233916"/>
          </a:xfrm>
          <a:prstGeom prst="rect">
            <a:avLst/>
          </a:prstGeom>
          <a:solidFill>
            <a:srgbClr val="629DD1">
              <a:alpha val="70000"/>
            </a:srgbClr>
          </a:solidFill>
          <a:ln w="19044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273050"/>
            <a:r>
              <a:rPr lang="ru-RU" sz="1400" dirty="0">
                <a:solidFill>
                  <a:schemeClr val="bg1"/>
                </a:solidFill>
              </a:rPr>
              <a:t>5  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Няндомская ЦРБ</a:t>
            </a:r>
            <a:r>
              <a:rPr sz="1400" dirty="0">
                <a:solidFill>
                  <a:schemeClr val="bg1"/>
                </a:solidFill>
              </a:rPr>
              <a:t/>
            </a:r>
            <a:br>
              <a:rPr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3  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Плесецкая ЦРБ</a:t>
            </a:r>
            <a:r>
              <a:rPr sz="1400" dirty="0">
                <a:solidFill>
                  <a:schemeClr val="bg1"/>
                </a:solidFill>
              </a:rPr>
              <a:t/>
            </a:r>
            <a:br>
              <a:rPr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1  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Устьянская ЦРБ</a:t>
            </a:r>
          </a:p>
          <a:p>
            <a:pPr marL="273050"/>
            <a:r>
              <a:rPr lang="ru-RU" sz="1400" dirty="0">
                <a:solidFill>
                  <a:schemeClr val="bg1"/>
                </a:solidFill>
              </a:rPr>
              <a:t>4  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Шенкурская ЦРБ им. Н.Н. </a:t>
            </a:r>
            <a:r>
              <a:rPr lang="ru-RU" sz="1400" dirty="0" err="1">
                <a:solidFill>
                  <a:schemeClr val="bg1"/>
                </a:solidFill>
              </a:rPr>
              <a:t>Приорова</a:t>
            </a:r>
            <a:endParaRPr lang="ru-RU" sz="1400" dirty="0">
              <a:solidFill>
                <a:schemeClr val="bg1"/>
              </a:solidFill>
            </a:endParaRP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6    </a:t>
            </a:r>
            <a:r>
              <a:rPr lang="ru-RU" sz="1400" dirty="0">
                <a:solidFill>
                  <a:schemeClr val="bg1"/>
                </a:solidFill>
              </a:rPr>
              <a:t>Вельская </a:t>
            </a:r>
            <a:r>
              <a:rPr lang="ru-RU" sz="1400" dirty="0" smtClean="0">
                <a:solidFill>
                  <a:schemeClr val="bg1"/>
                </a:solidFill>
              </a:rPr>
              <a:t>ЦРБ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3    Новодвинская ЦГБ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9    </a:t>
            </a:r>
            <a:r>
              <a:rPr lang="ru-RU" sz="1400" dirty="0">
                <a:solidFill>
                  <a:schemeClr val="bg1"/>
                </a:solidFill>
              </a:rPr>
              <a:t>Каргопольская ЦРБ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2    СГДКБ 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1    СССМП </a:t>
            </a:r>
            <a:endParaRPr lang="ru-RU" sz="1400" dirty="0">
              <a:solidFill>
                <a:schemeClr val="bg1"/>
              </a:solidFill>
            </a:endParaRPr>
          </a:p>
          <a:p>
            <a:pPr marL="273050"/>
            <a:r>
              <a:rPr lang="ru-RU" sz="1400" dirty="0">
                <a:solidFill>
                  <a:schemeClr val="bg1"/>
                </a:solidFill>
              </a:rPr>
              <a:t>1  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Коношская ЦРБ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2    </a:t>
            </a:r>
            <a:r>
              <a:rPr lang="ru-RU" sz="1400" dirty="0">
                <a:solidFill>
                  <a:schemeClr val="bg1"/>
                </a:solidFill>
              </a:rPr>
              <a:t>СГКБ № 2 </a:t>
            </a:r>
            <a:r>
              <a:rPr lang="ru-RU" sz="1400" dirty="0" smtClean="0">
                <a:solidFill>
                  <a:schemeClr val="bg1"/>
                </a:solidFill>
              </a:rPr>
              <a:t>СМП</a:t>
            </a:r>
            <a:endParaRPr lang="ru-RU" sz="1400" dirty="0">
              <a:solidFill>
                <a:schemeClr val="bg1"/>
              </a:solidFill>
            </a:endParaRP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2    АОССМП</a:t>
            </a:r>
            <a:endParaRPr lang="ru-RU" sz="1400" dirty="0">
              <a:solidFill>
                <a:schemeClr val="bg1"/>
              </a:solidFill>
            </a:endParaRPr>
          </a:p>
          <a:p>
            <a:pPr marL="273050"/>
            <a:r>
              <a:rPr lang="ru-RU" sz="1400" dirty="0">
                <a:solidFill>
                  <a:schemeClr val="bg1"/>
                </a:solidFill>
              </a:rPr>
              <a:t>2  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Санаторий «Сольвычегодск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2    </a:t>
            </a:r>
            <a:r>
              <a:rPr lang="ru-RU" sz="1400" dirty="0" err="1">
                <a:solidFill>
                  <a:schemeClr val="bg1"/>
                </a:solidFill>
              </a:rPr>
              <a:t>Котласская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ГСП</a:t>
            </a:r>
            <a:endParaRPr lang="ru-RU" sz="1400" dirty="0">
              <a:solidFill>
                <a:schemeClr val="bg1"/>
              </a:solidFill>
            </a:endParaRPr>
          </a:p>
          <a:p>
            <a:pPr marL="273050"/>
            <a:r>
              <a:rPr lang="ru-RU" sz="1400" dirty="0">
                <a:solidFill>
                  <a:schemeClr val="bg1"/>
                </a:solidFill>
              </a:rPr>
              <a:t>1 </a:t>
            </a:r>
            <a:r>
              <a:rPr lang="ru-RU" sz="1400" dirty="0" smtClean="0">
                <a:solidFill>
                  <a:schemeClr val="bg1"/>
                </a:solidFill>
              </a:rPr>
              <a:t>   </a:t>
            </a:r>
            <a:r>
              <a:rPr lang="ru-RU" sz="1400" dirty="0">
                <a:solidFill>
                  <a:schemeClr val="bg1"/>
                </a:solidFill>
              </a:rPr>
              <a:t>Коряжемская СП</a:t>
            </a:r>
          </a:p>
          <a:p>
            <a:pPr marL="273050"/>
            <a:r>
              <a:rPr lang="ru-RU" sz="1400" dirty="0">
                <a:solidFill>
                  <a:schemeClr val="bg1"/>
                </a:solidFill>
              </a:rPr>
              <a:t>1  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Приморская ЦРБ</a:t>
            </a:r>
          </a:p>
          <a:p>
            <a:pPr marL="615950" indent="-342900">
              <a:buAutoNum type="arabicPlain"/>
            </a:pPr>
            <a:r>
              <a:rPr lang="ru-RU" sz="1400" dirty="0" smtClean="0">
                <a:solidFill>
                  <a:schemeClr val="bg1"/>
                </a:solidFill>
              </a:rPr>
              <a:t>АГКБ </a:t>
            </a:r>
            <a:r>
              <a:rPr lang="ru-RU" sz="1400" dirty="0">
                <a:solidFill>
                  <a:schemeClr val="bg1"/>
                </a:solidFill>
              </a:rPr>
              <a:t>№ </a:t>
            </a:r>
            <a:r>
              <a:rPr lang="ru-RU" sz="1400" dirty="0" smtClean="0">
                <a:solidFill>
                  <a:schemeClr val="bg1"/>
                </a:solidFill>
              </a:rPr>
              <a:t>4</a:t>
            </a:r>
          </a:p>
          <a:p>
            <a:pPr marL="273050"/>
            <a:r>
              <a:rPr lang="ru-RU" sz="1400" dirty="0">
                <a:solidFill>
                  <a:schemeClr val="bg1"/>
                </a:solidFill>
              </a:rPr>
              <a:t>1    </a:t>
            </a:r>
            <a:r>
              <a:rPr lang="ru-RU" sz="1400" dirty="0" smtClean="0">
                <a:solidFill>
                  <a:schemeClr val="bg1"/>
                </a:solidFill>
              </a:rPr>
              <a:t> АГКБ </a:t>
            </a:r>
            <a:r>
              <a:rPr lang="ru-RU" sz="1400" dirty="0">
                <a:solidFill>
                  <a:schemeClr val="bg1"/>
                </a:solidFill>
              </a:rPr>
              <a:t>№ </a:t>
            </a:r>
            <a:r>
              <a:rPr lang="ru-RU" sz="1400" dirty="0" smtClean="0">
                <a:solidFill>
                  <a:schemeClr val="bg1"/>
                </a:solidFill>
              </a:rPr>
              <a:t>6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2    </a:t>
            </a:r>
            <a:r>
              <a:rPr lang="ru-RU" sz="1400" dirty="0" err="1" smtClean="0">
                <a:solidFill>
                  <a:schemeClr val="bg1"/>
                </a:solidFill>
              </a:rPr>
              <a:t>Карпогорская</a:t>
            </a:r>
            <a:r>
              <a:rPr lang="ru-RU" sz="1400" dirty="0" smtClean="0">
                <a:solidFill>
                  <a:schemeClr val="bg1"/>
                </a:solidFill>
              </a:rPr>
              <a:t> ЦРБ 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1    Мезенская ЦРБ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1    ПГКБ им Е.Е. Волосевич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1    АОДКБ им П.Г. </a:t>
            </a:r>
            <a:r>
              <a:rPr lang="ru-RU" sz="1400" dirty="0" err="1" smtClean="0">
                <a:solidFill>
                  <a:schemeClr val="bg1"/>
                </a:solidFill>
              </a:rPr>
              <a:t>Выжлецова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1    Ильинская ЦРБ</a:t>
            </a:r>
          </a:p>
          <a:p>
            <a:pPr marL="273050"/>
            <a:r>
              <a:rPr lang="ru-RU" sz="1400" dirty="0" smtClean="0">
                <a:solidFill>
                  <a:schemeClr val="bg1"/>
                </a:solidFill>
              </a:rPr>
              <a:t>1     АКПТД </a:t>
            </a:r>
            <a:endParaRPr lang="ru-RU" sz="1400" dirty="0">
              <a:solidFill>
                <a:schemeClr val="bg1"/>
              </a:solidFill>
            </a:endParaRPr>
          </a:p>
          <a:p>
            <a:pPr marL="273050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2774748" y="134672"/>
            <a:ext cx="4464000" cy="456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Служебное жилье</a:t>
            </a:r>
          </a:p>
        </p:txBody>
      </p:sp>
      <p:sp>
        <p:nvSpPr>
          <p:cNvPr id="327" name="CustomShape 4"/>
          <p:cNvSpPr/>
          <p:nvPr/>
        </p:nvSpPr>
        <p:spPr>
          <a:xfrm>
            <a:off x="8889213" y="598329"/>
            <a:ext cx="3333148" cy="946583"/>
          </a:xfrm>
          <a:prstGeom prst="rect">
            <a:avLst/>
          </a:prstGeom>
          <a:solidFill>
            <a:srgbClr val="629DD1"/>
          </a:solidFill>
          <a:ln w="19044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anchor="ctr"/>
          <a:lstStyle/>
          <a:p>
            <a:pPr marL="177800"/>
            <a:r>
              <a:rPr lang="ru-RU" sz="1600" dirty="0">
                <a:solidFill>
                  <a:schemeClr val="bg1"/>
                </a:solidFill>
              </a:rPr>
              <a:t>Объем израсходованных денежных средств на </a:t>
            </a:r>
            <a:r>
              <a:rPr lang="ru-RU" sz="1600" dirty="0" smtClean="0">
                <a:solidFill>
                  <a:schemeClr val="bg1"/>
                </a:solidFill>
              </a:rPr>
              <a:t>приобретенные квартиры </a:t>
            </a:r>
          </a:p>
          <a:p>
            <a:pPr marL="177800"/>
            <a:r>
              <a:rPr lang="ru-RU" sz="1600" dirty="0" smtClean="0">
                <a:solidFill>
                  <a:schemeClr val="bg1"/>
                </a:solidFill>
              </a:rPr>
              <a:t>с 2021 по 2023. 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2775"/>
            <a:ext cx="3311291" cy="2132393"/>
            <a:chOff x="15871" y="-1495719"/>
            <a:chExt cx="3860874" cy="246889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871" y="-1495719"/>
              <a:ext cx="3860874" cy="2294809"/>
              <a:chOff x="-88467" y="-385069"/>
              <a:chExt cx="3860874" cy="2294809"/>
            </a:xfrm>
            <a:solidFill>
              <a:srgbClr val="EAF0F7"/>
            </a:solidFill>
          </p:grpSpPr>
          <p:sp>
            <p:nvSpPr>
              <p:cNvPr id="10" name="CustomShape 3"/>
              <p:cNvSpPr/>
              <p:nvPr/>
            </p:nvSpPr>
            <p:spPr>
              <a:xfrm>
                <a:off x="-88466" y="-385069"/>
                <a:ext cx="3860873" cy="22948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44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 dirty="0"/>
              </a:p>
              <a:p>
                <a:pPr>
                  <a:lnSpc>
                    <a:spcPct val="100000"/>
                  </a:lnSpc>
                </a:pPr>
                <a:endParaRPr lang="ru-RU" sz="1800" b="0" strike="noStrike" spc="-1" dirty="0"/>
              </a:p>
            </p:txBody>
          </p:sp>
          <p:sp>
            <p:nvSpPr>
              <p:cNvPr id="13" name="CustomShape 4"/>
              <p:cNvSpPr/>
              <p:nvPr/>
            </p:nvSpPr>
            <p:spPr>
              <a:xfrm>
                <a:off x="-88467" y="-377874"/>
                <a:ext cx="3860874" cy="3941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b="1" strike="noStrike" spc="-1" dirty="0" smtClean="0">
                    <a:solidFill>
                      <a:schemeClr val="accent1"/>
                    </a:solidFill>
                  </a:rPr>
                  <a:t>предоставляется</a:t>
                </a:r>
                <a:endParaRPr lang="ru-RU" sz="1200" b="1" strike="noStrike" spc="-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stomShape 4"/>
              <p:cNvSpPr/>
              <p:nvPr/>
            </p:nvSpPr>
            <p:spPr>
              <a:xfrm>
                <a:off x="1045776" y="222981"/>
                <a:ext cx="2549005" cy="1000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cs typeface="Arial" panose="020B0604020202020204" pitchFamily="34" charset="0"/>
                  </a:rPr>
                  <a:t>Муниципальными 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  <a:p>
                <a:pPr lvl="0">
                  <a:tabLst>
                    <a:tab pos="531813" algn="l"/>
                  </a:tabLst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cs typeface="Arial" panose="020B0604020202020204" pitchFamily="34" charset="0"/>
                  </a:rPr>
                  <a:t>образованиями 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ru-RU" strike="noStrike" spc="-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" name="CustomShape 4"/>
            <p:cNvSpPr/>
            <p:nvPr/>
          </p:nvSpPr>
          <p:spPr>
            <a:xfrm>
              <a:off x="1150114" y="-27689"/>
              <a:ext cx="2564095" cy="100086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 lvl="0"/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Медицинскими </a:t>
              </a:r>
            </a:p>
            <a:p>
              <a:pPr lvl="0"/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организациями 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7" name="CustomShape 4"/>
            <p:cNvSpPr/>
            <p:nvPr/>
          </p:nvSpPr>
          <p:spPr>
            <a:xfrm>
              <a:off x="189707" y="92458"/>
              <a:ext cx="847450" cy="55222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 lvl="0"/>
              <a:r>
                <a:rPr lang="ru-RU" sz="2800" dirty="0" smtClean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181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CustomShape 4"/>
            <p:cNvSpPr/>
            <p:nvPr/>
          </p:nvSpPr>
          <p:spPr>
            <a:xfrm>
              <a:off x="239012" y="-699872"/>
              <a:ext cx="847450" cy="55222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 lvl="0"/>
              <a:r>
                <a:rPr lang="ru-RU" sz="2800" dirty="0" smtClean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228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-21422" y="2754063"/>
            <a:ext cx="3332714" cy="1790054"/>
            <a:chOff x="-2136301" y="3092755"/>
            <a:chExt cx="3897897" cy="179005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5" name="Группа 34"/>
            <p:cNvGrpSpPr/>
            <p:nvPr/>
          </p:nvGrpSpPr>
          <p:grpSpPr>
            <a:xfrm>
              <a:off x="-2136301" y="3092755"/>
              <a:ext cx="3897897" cy="1790054"/>
              <a:chOff x="-21152" y="-1178886"/>
              <a:chExt cx="3897897" cy="1790054"/>
            </a:xfrm>
            <a:grpFill/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-21152" y="-1178886"/>
                <a:ext cx="3897897" cy="1790054"/>
                <a:chOff x="-125490" y="-68236"/>
                <a:chExt cx="3897897" cy="1790054"/>
              </a:xfrm>
              <a:grpFill/>
            </p:grpSpPr>
            <p:sp>
              <p:nvSpPr>
                <p:cNvPr id="40" name="CustomShape 3"/>
                <p:cNvSpPr/>
                <p:nvPr/>
              </p:nvSpPr>
              <p:spPr>
                <a:xfrm>
                  <a:off x="-88465" y="-68236"/>
                  <a:ext cx="3860872" cy="1790054"/>
                </a:xfrm>
                <a:prstGeom prst="rect">
                  <a:avLst/>
                </a:prstGeom>
                <a:grpFill/>
                <a:ln w="19044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 dirty="0"/>
                </a:p>
                <a:p>
                  <a:pPr>
                    <a:lnSpc>
                      <a:spcPct val="100000"/>
                    </a:lnSpc>
                  </a:pPr>
                  <a:endParaRPr lang="ru-RU" sz="1800" b="0" strike="noStrike" spc="-1" dirty="0"/>
                </a:p>
              </p:txBody>
            </p:sp>
            <p:sp>
              <p:nvSpPr>
                <p:cNvPr id="41" name="CustomShape 4"/>
                <p:cNvSpPr/>
                <p:nvPr/>
              </p:nvSpPr>
              <p:spPr>
                <a:xfrm>
                  <a:off x="-125490" y="-48744"/>
                  <a:ext cx="3860874" cy="39414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b="1" strike="noStrike" spc="-1" dirty="0" smtClean="0">
                      <a:solidFill>
                        <a:schemeClr val="accent1"/>
                      </a:solidFill>
                    </a:rPr>
                    <a:t>приобретено</a:t>
                  </a:r>
                  <a:endParaRPr lang="ru-RU" sz="1200" b="1" strike="noStrike" spc="-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2" name="CustomShape 4"/>
                <p:cNvSpPr/>
                <p:nvPr/>
              </p:nvSpPr>
              <p:spPr>
                <a:xfrm>
                  <a:off x="1008613" y="282734"/>
                  <a:ext cx="2549005" cy="4350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noAutofit/>
                </a:bodyPr>
                <a:lstStyle/>
                <a:p>
                  <a:r>
                    <a:rPr lang="ru-RU" dirty="0">
                      <a:solidFill>
                        <a:schemeClr val="accent4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к</a:t>
                  </a:r>
                  <a:r>
                    <a:rPr lang="ru-RU" dirty="0" smtClean="0">
                      <a:solidFill>
                        <a:schemeClr val="accent4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вартир в 2021 году</a:t>
                  </a:r>
                  <a:endParaRPr lang="ru-RU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8" name="CustomShape 4"/>
              <p:cNvSpPr/>
              <p:nvPr/>
            </p:nvSpPr>
            <p:spPr>
              <a:xfrm>
                <a:off x="238535" y="-430101"/>
                <a:ext cx="847450" cy="55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pPr lvl="0"/>
                <a:r>
                  <a:rPr lang="ru-RU" sz="2800" dirty="0" smtClean="0">
                    <a:solidFill>
                      <a:schemeClr val="accent4">
                        <a:lumMod val="50000"/>
                      </a:schemeClr>
                    </a:solidFill>
                    <a:cs typeface="Arial" panose="020B0604020202020204" pitchFamily="34" charset="0"/>
                  </a:rPr>
                  <a:t>16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CustomShape 4"/>
              <p:cNvSpPr/>
              <p:nvPr/>
            </p:nvSpPr>
            <p:spPr>
              <a:xfrm>
                <a:off x="275700" y="-890710"/>
                <a:ext cx="847450" cy="55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pPr lvl="0"/>
                <a:r>
                  <a:rPr lang="ru-RU" sz="2800" dirty="0" smtClean="0">
                    <a:solidFill>
                      <a:schemeClr val="accent4">
                        <a:lumMod val="50000"/>
                      </a:schemeClr>
                    </a:solidFill>
                    <a:cs typeface="Arial" panose="020B0604020202020204" pitchFamily="34" charset="0"/>
                  </a:rPr>
                  <a:t>26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6" name="CustomShape 4"/>
            <p:cNvSpPr/>
            <p:nvPr/>
          </p:nvSpPr>
          <p:spPr>
            <a:xfrm>
              <a:off x="-973488" y="3908019"/>
              <a:ext cx="2549005" cy="4362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квартир в 2022 году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994" y="4661067"/>
            <a:ext cx="6708411" cy="2068589"/>
            <a:chOff x="1533484" y="6564917"/>
            <a:chExt cx="3860874" cy="248213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533484" y="6564917"/>
              <a:ext cx="3860874" cy="2482135"/>
              <a:chOff x="1031187" y="6040683"/>
              <a:chExt cx="3860874" cy="1824877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031187" y="6040683"/>
                <a:ext cx="3860874" cy="1824877"/>
                <a:chOff x="15871" y="-1353480"/>
                <a:chExt cx="3860874" cy="1824877"/>
              </a:xfrm>
            </p:grpSpPr>
            <p:grpSp>
              <p:nvGrpSpPr>
                <p:cNvPr id="25" name="Группа 24"/>
                <p:cNvGrpSpPr/>
                <p:nvPr/>
              </p:nvGrpSpPr>
              <p:grpSpPr>
                <a:xfrm>
                  <a:off x="15871" y="-1353480"/>
                  <a:ext cx="3860874" cy="1739448"/>
                  <a:chOff x="-88467" y="-242830"/>
                  <a:chExt cx="3860874" cy="1739448"/>
                </a:xfrm>
                <a:solidFill>
                  <a:srgbClr val="EAF0F7"/>
                </a:solidFill>
              </p:grpSpPr>
              <p:sp>
                <p:nvSpPr>
                  <p:cNvPr id="29" name="CustomShape 3"/>
                  <p:cNvSpPr/>
                  <p:nvPr/>
                </p:nvSpPr>
                <p:spPr>
                  <a:xfrm>
                    <a:off x="-88466" y="-242830"/>
                    <a:ext cx="3860873" cy="1739448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  <a:alpha val="70000"/>
                    </a:schemeClr>
                  </a:solidFill>
                  <a:ln w="19044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 dirty="0"/>
                  </a:p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 dirty="0"/>
                  </a:p>
                </p:txBody>
              </p:sp>
              <p:sp>
                <p:nvSpPr>
                  <p:cNvPr id="30" name="CustomShape 4"/>
                  <p:cNvSpPr/>
                  <p:nvPr/>
                </p:nvSpPr>
                <p:spPr>
                  <a:xfrm>
                    <a:off x="-88467" y="-221253"/>
                    <a:ext cx="3860874" cy="3941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b="1" strike="noStrike" spc="-1" dirty="0" smtClean="0">
                        <a:solidFill>
                          <a:schemeClr val="accent1"/>
                        </a:solidFill>
                      </a:rPr>
                      <a:t>Запланировано к приобретению квартир</a:t>
                    </a:r>
                    <a:endParaRPr lang="ru-RU" sz="1200" b="1" strike="noStrike" spc="-1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1" name="CustomShape 4"/>
                  <p:cNvSpPr/>
                  <p:nvPr/>
                </p:nvSpPr>
                <p:spPr>
                  <a:xfrm>
                    <a:off x="501667" y="254516"/>
                    <a:ext cx="2549005" cy="4597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>
                    <a:noAutofit/>
                  </a:bodyPr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  <a:cs typeface="Arial" panose="020B0604020202020204" pitchFamily="34" charset="0"/>
                      </a:rPr>
                      <a:t>в 2024 году (43,1 млн. руб.)</a:t>
                    </a:r>
                    <a:endParaRPr lang="ru-RU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7" name="CustomShape 4"/>
                <p:cNvSpPr/>
                <p:nvPr/>
              </p:nvSpPr>
              <p:spPr>
                <a:xfrm>
                  <a:off x="157275" y="-80828"/>
                  <a:ext cx="459466" cy="5522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noAutofit/>
                </a:bodyPr>
                <a:lstStyle/>
                <a:p>
                  <a:pPr lvl="0"/>
                  <a:r>
                    <a:rPr lang="ru-RU" sz="2800" dirty="0" smtClean="0">
                      <a:solidFill>
                        <a:schemeClr val="accent4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19</a:t>
                  </a:r>
                  <a:endParaRPr lang="ru-RU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CustomShape 4"/>
                <p:cNvSpPr/>
                <p:nvPr/>
              </p:nvSpPr>
              <p:spPr>
                <a:xfrm>
                  <a:off x="165018" y="-946858"/>
                  <a:ext cx="476314" cy="5522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noAutofit/>
                </a:bodyPr>
                <a:lstStyle/>
                <a:p>
                  <a:pPr lvl="0"/>
                  <a:r>
                    <a:rPr lang="ru-RU" sz="2800" dirty="0" smtClean="0">
                      <a:solidFill>
                        <a:schemeClr val="accent4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14</a:t>
                  </a:r>
                  <a:endParaRPr lang="ru-RU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43" name="CustomShape 4"/>
              <p:cNvSpPr/>
              <p:nvPr/>
            </p:nvSpPr>
            <p:spPr>
              <a:xfrm>
                <a:off x="1644464" y="7408497"/>
                <a:ext cx="2549005" cy="3248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cs typeface="Arial" panose="020B0604020202020204" pitchFamily="34" charset="0"/>
                  </a:rPr>
                  <a:t>в 2026 году (65,3 млн. руб.)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ru-RU" strike="noStrike" spc="-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" name="CustomShape 4"/>
            <p:cNvSpPr/>
            <p:nvPr/>
          </p:nvSpPr>
          <p:spPr>
            <a:xfrm>
              <a:off x="1680102" y="7704023"/>
              <a:ext cx="470367" cy="55222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 lvl="0"/>
              <a:r>
                <a:rPr lang="ru-RU" sz="2800" dirty="0" smtClean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14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6" name="CustomShape 4"/>
            <p:cNvSpPr/>
            <p:nvPr/>
          </p:nvSpPr>
          <p:spPr>
            <a:xfrm>
              <a:off x="2134354" y="7866728"/>
              <a:ext cx="2549005" cy="6090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в 2025 году (43,4 млн. руб.)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lang="ru-RU" strike="noStrike" spc="-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CustomShape 4"/>
          <p:cNvSpPr/>
          <p:nvPr/>
        </p:nvSpPr>
        <p:spPr>
          <a:xfrm>
            <a:off x="7145079" y="669964"/>
            <a:ext cx="2023201" cy="552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chemeClr val="bg1"/>
                </a:solidFill>
              </a:rPr>
              <a:t>108469,4</a:t>
            </a:r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chemeClr val="bg1"/>
                </a:solidFill>
              </a:rPr>
              <a:t>тыс</a:t>
            </a:r>
            <a:r>
              <a:rPr lang="ru-RU" spc="-1" dirty="0">
                <a:solidFill>
                  <a:schemeClr val="bg1"/>
                </a:solidFill>
              </a:rPr>
              <a:t>. руб.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219" b="18259"/>
          <a:stretch/>
        </p:blipFill>
        <p:spPr>
          <a:xfrm>
            <a:off x="3018035" y="828059"/>
            <a:ext cx="3719370" cy="3506758"/>
          </a:xfrm>
          <a:prstGeom prst="rect">
            <a:avLst/>
          </a:prstGeom>
        </p:spPr>
      </p:pic>
      <p:sp>
        <p:nvSpPr>
          <p:cNvPr id="44" name="CustomShape 4"/>
          <p:cNvSpPr/>
          <p:nvPr/>
        </p:nvSpPr>
        <p:spPr>
          <a:xfrm>
            <a:off x="948240" y="3968404"/>
            <a:ext cx="2179407" cy="436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квартир в 2023 году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200611" y="3946188"/>
            <a:ext cx="724572" cy="552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lvl="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12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4" y="885370"/>
            <a:ext cx="10203543" cy="600786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012157" y="969928"/>
            <a:ext cx="2179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приняли участие</a:t>
            </a: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мероприятии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800240" y="2232844"/>
            <a:ext cx="168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АОКССМП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722742" y="2928391"/>
            <a:ext cx="307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Новодвинская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ЦГБ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285398" y="6302519"/>
            <a:ext cx="217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Вельская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501419" y="4587224"/>
            <a:ext cx="228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Плесецкая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16374" y="5502853"/>
            <a:ext cx="23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287375" y="5560242"/>
            <a:ext cx="263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Няндомская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28960" y="5158852"/>
            <a:ext cx="255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Шенкурская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- 4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902053" y="6132132"/>
            <a:ext cx="248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Санаторий Сольвычегодск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483893" y="2862123"/>
            <a:ext cx="1337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n w="22225" cap="sq">
                  <a:noFill/>
                  <a:bevel/>
                </a:ln>
                <a:latin typeface="Arial" panose="020B0604020202020204" pitchFamily="34" charset="0"/>
                <a:cs typeface="Arial" panose="020B0604020202020204" pitchFamily="34" charset="0"/>
              </a:rPr>
              <a:t>СГДКБ - 1</a:t>
            </a:r>
            <a:endParaRPr lang="en-US" sz="1600" b="1" dirty="0">
              <a:ln w="22225" cap="sq">
                <a:noFill/>
                <a:beve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80AAF72-C24B-4346-97CD-E8370DB7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52" y="127619"/>
            <a:ext cx="9793088" cy="75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Приобретение служебных жилых помещений медицинским работникам Архангельской области в 2021 году</a:t>
            </a:r>
          </a:p>
          <a:p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3156" y="5864497"/>
            <a:ext cx="236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Каргопольская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ЦРБ - 8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14515" y="3975193"/>
            <a:ext cx="1975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 приобретено</a:t>
            </a:r>
            <a:endParaRPr lang="ru-RU" b="1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4464" y="5863047"/>
            <a:ext cx="2423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Устьянская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ЦРБ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394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4" y="885370"/>
            <a:ext cx="10203543" cy="600786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012157" y="969928"/>
            <a:ext cx="2179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приняли участие</a:t>
            </a: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мероприятии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936716" y="2105137"/>
            <a:ext cx="187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АГКБ № 4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АОКССМП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722742" y="2928391"/>
            <a:ext cx="307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Новодвинская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ЦГБ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56686" y="6176625"/>
            <a:ext cx="217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Вельская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501419" y="4587224"/>
            <a:ext cx="228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Плесецкая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16374" y="5502853"/>
            <a:ext cx="23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287375" y="5560242"/>
            <a:ext cx="263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Няндомская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285178" y="2628654"/>
            <a:ext cx="224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n w="22225" cap="sq">
                  <a:noFill/>
                  <a:bevel/>
                </a:ln>
                <a:latin typeface="Arial" panose="020B0604020202020204" pitchFamily="34" charset="0"/>
                <a:cs typeface="Arial" panose="020B0604020202020204" pitchFamily="34" charset="0"/>
              </a:rPr>
              <a:t>СГКБ № 2 СМП - 1</a:t>
            </a:r>
            <a:endParaRPr lang="en-US" sz="1600" b="1" dirty="0">
              <a:ln w="22225" cap="sq">
                <a:noFill/>
                <a:beve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80AAF72-C24B-4346-97CD-E8370DB7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52" y="127619"/>
            <a:ext cx="9793088" cy="75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Приобретение служебных жилых помещений медицинским работникам Архангельской области в 2022 году</a:t>
            </a:r>
          </a:p>
          <a:p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6805" y="6502452"/>
            <a:ext cx="236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Коношская ЦРБ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14515" y="3975193"/>
            <a:ext cx="1975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 приобретено</a:t>
            </a:r>
            <a:endParaRPr lang="ru-RU" b="1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6721" y="6471796"/>
            <a:ext cx="2589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Коряжемская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СП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1209" y="6148716"/>
            <a:ext cx="2589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Котласская СП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2095" y="3420748"/>
            <a:ext cx="307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Карпогорская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ЦРБ - 2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3938" y="1664507"/>
            <a:ext cx="23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Мезенская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ЦРБ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414" y="2637525"/>
            <a:ext cx="307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Приморская ЦРБ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36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4" y="885370"/>
            <a:ext cx="10203543" cy="600786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012157" y="969928"/>
            <a:ext cx="2179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приняли участие</a:t>
            </a: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мероприятии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856929" y="1972990"/>
            <a:ext cx="3474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АОКССМП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ПГКБ им. Е.Е. Волосевич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АОДКБ им П.Г.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Выжлецова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АКПТД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АГКБ № 6 – 1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285398" y="6302519"/>
            <a:ext cx="217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Вельская ЦРБ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16374" y="5502853"/>
            <a:ext cx="23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941617" y="2809919"/>
            <a:ext cx="234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n w="22225" cap="sq">
                  <a:noFill/>
                  <a:bevel/>
                </a:ln>
                <a:latin typeface="Arial" panose="020B0604020202020204" pitchFamily="34" charset="0"/>
                <a:cs typeface="Arial" panose="020B0604020202020204" pitchFamily="34" charset="0"/>
              </a:rPr>
              <a:t>СГДКБ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 smtClean="0">
                <a:ln w="22225" cap="sq">
                  <a:noFill/>
                  <a:bevel/>
                </a:ln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n w="22225" cap="sq">
                  <a:noFill/>
                  <a:bevel/>
                </a:ln>
                <a:latin typeface="Arial" panose="020B0604020202020204" pitchFamily="34" charset="0"/>
                <a:cs typeface="Arial" panose="020B0604020202020204" pitchFamily="34" charset="0"/>
              </a:rPr>
              <a:t>СССМП – 1</a:t>
            </a:r>
          </a:p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n w="22225" cap="sq">
                  <a:noFill/>
                  <a:bevel/>
                </a:ln>
                <a:latin typeface="Arial" panose="020B0604020202020204" pitchFamily="34" charset="0"/>
                <a:cs typeface="Arial" panose="020B0604020202020204" pitchFamily="34" charset="0"/>
              </a:rPr>
              <a:t>СГКБ № 2 СМП – 1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80AAF72-C24B-4346-97CD-E8370DB7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52" y="127619"/>
            <a:ext cx="9793088" cy="75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Приобретение служебных жилых помещений медицинским работникам Архангельской области в 2023 году</a:t>
            </a:r>
          </a:p>
          <a:p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14515" y="3975193"/>
            <a:ext cx="1975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 приобретено</a:t>
            </a:r>
            <a:endParaRPr lang="ru-RU" b="1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1209" y="6148716"/>
            <a:ext cx="2589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4603" y="5964518"/>
            <a:ext cx="2589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Ильинская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ЦРБ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90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4" y="885370"/>
            <a:ext cx="10203543" cy="600786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012157" y="969928"/>
            <a:ext cx="2179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приняли участие</a:t>
            </a: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мероприятии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856929" y="1972990"/>
            <a:ext cx="3474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АГКП № 1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ПГКБ им. Е.Е. Волосевич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АОДКБ им П.Г.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Выжлецова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АОКСП – 1</a:t>
            </a:r>
          </a:p>
          <a:p>
            <a:pPr marL="171450" indent="-171450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АКОД – 1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285398" y="6302519"/>
            <a:ext cx="217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Вельская ЦРБ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16374" y="5502853"/>
            <a:ext cx="23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D509C"/>
              </a:buClr>
              <a:buSzPct val="2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941617" y="2809919"/>
            <a:ext cx="2343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n w="22225" cap="sq">
                  <a:noFill/>
                  <a:bevel/>
                </a:ln>
                <a:latin typeface="Arial" panose="020B0604020202020204" pitchFamily="34" charset="0"/>
                <a:cs typeface="Arial" panose="020B0604020202020204" pitchFamily="34" charset="0"/>
              </a:rPr>
              <a:t>СССМП – 1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80AAF72-C24B-4346-97CD-E8370DB7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224" y="127619"/>
            <a:ext cx="9793088" cy="75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Запланировано приобретение служебных жилых помещений медицинским работникам Архангельской области в 2024 году</a:t>
            </a:r>
          </a:p>
          <a:p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14515" y="3975193"/>
            <a:ext cx="1975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800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438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 приобретено</a:t>
            </a:r>
            <a:endParaRPr lang="ru-RU" b="1" dirty="0">
              <a:solidFill>
                <a:srgbClr val="438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1679" y="5729519"/>
            <a:ext cx="2767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Красноборская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ЦРБ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4603" y="6187121"/>
            <a:ext cx="2589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Ильинская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ЦРБ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9803" y="4404856"/>
            <a:ext cx="2497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Мирнинская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ЦГБ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6725" y="2411006"/>
            <a:ext cx="263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Лешуконская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ЦРБ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447" y="4483511"/>
            <a:ext cx="286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Виноградовская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ЦРБ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4713" y="3320510"/>
            <a:ext cx="263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3D509C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Карпогорская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ЦРБ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925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Диаграмма 53">
            <a:extLst>
              <a:ext uri="{FF2B5EF4-FFF2-40B4-BE49-F238E27FC236}">
                <a16:creationId xmlns="" xmlns:a16="http://schemas.microsoft.com/office/drawing/2014/main" id="{250CA894-00F0-42F2-A16E-9832B4BCB39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74194387"/>
              </p:ext>
            </p:extLst>
          </p:nvPr>
        </p:nvGraphicFramePr>
        <p:xfrm>
          <a:off x="191344" y="1099142"/>
          <a:ext cx="11613969" cy="430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080AAF72-C24B-4346-97CD-E8370DB7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52" y="127619"/>
            <a:ext cx="9793088" cy="75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Предоставление служебных жилых помещений медицинским работникам Архангельской области на 31.12.2023</a:t>
            </a:r>
          </a:p>
          <a:p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Рисунок 1">
            <a:extLst>
              <a:ext uri="{FF2B5EF4-FFF2-40B4-BE49-F238E27FC236}">
                <a16:creationId xmlns="" xmlns:a16="http://schemas.microsoft.com/office/drawing/2014/main" id="{A5EB6617-2A24-42F5-8A1D-217BAC7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0558"/>
            <a:ext cx="916399" cy="9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3003" y="5509298"/>
            <a:ext cx="12223300" cy="1233305"/>
            <a:chOff x="-3003" y="7611057"/>
            <a:chExt cx="12223300" cy="123330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3003" y="7611057"/>
              <a:ext cx="12223300" cy="1233305"/>
              <a:chOff x="26295" y="2033323"/>
              <a:chExt cx="12223300" cy="1233305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26295" y="2033323"/>
                <a:ext cx="12194002" cy="558079"/>
              </a:xfrm>
              <a:prstGeom prst="rect">
                <a:avLst/>
              </a:prstGeom>
              <a:solidFill>
                <a:schemeClr val="accent5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9CC7CE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5593" y="2672507"/>
                <a:ext cx="12194002" cy="594121"/>
              </a:xfrm>
              <a:prstGeom prst="rect">
                <a:avLst/>
              </a:prstGeom>
              <a:solidFill>
                <a:srgbClr val="1F5FA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CustomShape 6"/>
              <p:cNvSpPr/>
              <p:nvPr/>
            </p:nvSpPr>
            <p:spPr>
              <a:xfrm>
                <a:off x="9559417" y="2721386"/>
                <a:ext cx="1270440" cy="496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800" b="0" strike="noStrike" spc="-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181</a:t>
                </a:r>
                <a:endParaRPr lang="ru-RU" b="0" strike="noStrike" spc="-1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20642" y="2767445"/>
                <a:ext cx="5592598" cy="4042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Предоставлено медицинскими организациями</a:t>
                </a:r>
                <a:endParaRPr lang="ru-RU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20642" y="2095673"/>
                <a:ext cx="6007722" cy="4042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</a:rPr>
                  <a:t>Предоставлено муниципальными образованиями</a:t>
                </a:r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CustomShape 6"/>
            <p:cNvSpPr/>
            <p:nvPr/>
          </p:nvSpPr>
          <p:spPr>
            <a:xfrm>
              <a:off x="9530119" y="7634219"/>
              <a:ext cx="2084568" cy="5349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spc="-1" dirty="0" smtClean="0">
                  <a:solidFill>
                    <a:schemeClr val="accent4">
                      <a:lumMod val="50000"/>
                    </a:schemeClr>
                  </a:solidFill>
                </a:rPr>
                <a:t>228</a:t>
              </a:r>
              <a:endParaRPr lang="ru-RU" b="0" strike="noStrike" spc="-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77087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2559959" y="108720"/>
            <a:ext cx="8924631" cy="1413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Реализация программы 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«Земский доктор / Земский фельдшер»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на территории Архангельской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области 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</a:rPr>
              <a:t>с 2012 по 2023 год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390560" y="1922400"/>
            <a:ext cx="44748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</a:rPr>
              <a:t>всего в 2012-2021 г.г. </a:t>
            </a:r>
            <a:endParaRPr lang="ru-RU" sz="1800" b="0" strike="noStrike" spc="-1"/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</a:rPr>
              <a:t>в программе приняли участие</a:t>
            </a:r>
            <a:r>
              <a:rPr lang="ru-RU" sz="1600" b="1" strike="noStrike" spc="-1">
                <a:solidFill>
                  <a:srgbClr val="000000"/>
                </a:solidFill>
              </a:rPr>
              <a:t>   </a:t>
            </a:r>
            <a:r>
              <a:rPr lang="ru-RU" sz="1400" b="1" strike="noStrike" spc="-1">
                <a:solidFill>
                  <a:srgbClr val="000000"/>
                </a:solidFill>
              </a:rPr>
              <a:t>                                           </a:t>
            </a:r>
            <a:endParaRPr lang="ru-RU" sz="1400" b="0" strike="noStrike" spc="-1"/>
          </a:p>
        </p:txBody>
      </p:sp>
      <p:sp>
        <p:nvSpPr>
          <p:cNvPr id="300" name="CustomShape 3"/>
          <p:cNvSpPr/>
          <p:nvPr/>
        </p:nvSpPr>
        <p:spPr>
          <a:xfrm>
            <a:off x="-1" y="1629774"/>
            <a:ext cx="3671641" cy="1395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/>
          </a:p>
          <a:p>
            <a:pPr marL="1787525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</a:rPr>
              <a:t>эффективность </a:t>
            </a:r>
            <a:endParaRPr lang="ru-RU" sz="1800" b="0" strike="noStrike" spc="-1" dirty="0"/>
          </a:p>
          <a:p>
            <a:pPr marL="1787525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</a:rPr>
              <a:t>реализации </a:t>
            </a:r>
            <a:endParaRPr lang="ru-RU" sz="1800" b="0" strike="noStrike" spc="-1" dirty="0"/>
          </a:p>
          <a:p>
            <a:pPr marL="1787525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</a:rPr>
              <a:t>программы</a:t>
            </a:r>
            <a:endParaRPr lang="ru-RU" sz="1800" b="0" strike="noStrike" spc="-1" dirty="0"/>
          </a:p>
          <a:p>
            <a:pPr>
              <a:lnSpc>
                <a:spcPct val="100000"/>
              </a:lnSpc>
            </a:pPr>
            <a:endParaRPr lang="ru-RU" sz="1800" b="0" strike="noStrike" spc="-1" dirty="0"/>
          </a:p>
        </p:txBody>
      </p:sp>
      <p:sp>
        <p:nvSpPr>
          <p:cNvPr id="301" name="CustomShape 4"/>
          <p:cNvSpPr/>
          <p:nvPr/>
        </p:nvSpPr>
        <p:spPr>
          <a:xfrm>
            <a:off x="545909" y="2304538"/>
            <a:ext cx="832515" cy="609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73</a:t>
            </a:r>
            <a:r>
              <a:rPr lang="ru-RU" sz="18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%</a:t>
            </a:r>
            <a:endParaRPr lang="ru-RU" sz="18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4079880" y="1603800"/>
            <a:ext cx="7884720" cy="1420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6"/>
          <p:cNvSpPr/>
          <p:nvPr/>
        </p:nvSpPr>
        <p:spPr>
          <a:xfrm>
            <a:off x="4610713" y="1949083"/>
            <a:ext cx="1270440" cy="967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5"/>
                </a:solidFill>
              </a:rPr>
              <a:t>589</a:t>
            </a:r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chemeClr val="accent5"/>
                </a:solidFill>
              </a:rPr>
              <a:t>человека</a:t>
            </a:r>
            <a:endParaRPr lang="ru-RU" b="0" strike="noStrike" spc="-1" dirty="0">
              <a:solidFill>
                <a:schemeClr val="accent5"/>
              </a:solidFill>
            </a:endParaRPr>
          </a:p>
        </p:txBody>
      </p:sp>
      <p:sp>
        <p:nvSpPr>
          <p:cNvPr id="305" name="CustomShape 8"/>
          <p:cNvSpPr/>
          <p:nvPr/>
        </p:nvSpPr>
        <p:spPr>
          <a:xfrm>
            <a:off x="821880" y="871200"/>
            <a:ext cx="1059480" cy="488160"/>
          </a:xfrm>
          <a:prstGeom prst="rightArrow">
            <a:avLst>
              <a:gd name="adj1" fmla="val 100000"/>
              <a:gd name="adj2" fmla="val 56627"/>
            </a:avLst>
          </a:prstGeom>
          <a:solidFill>
            <a:srgbClr val="F7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9"/>
          <p:cNvSpPr/>
          <p:nvPr/>
        </p:nvSpPr>
        <p:spPr>
          <a:xfrm>
            <a:off x="8184098" y="2107291"/>
            <a:ext cx="223088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</a:rPr>
              <a:t>из них в </a:t>
            </a:r>
            <a:r>
              <a:rPr lang="ru-RU" sz="1800" b="0" strike="noStrike" spc="-1" dirty="0" smtClean="0">
                <a:solidFill>
                  <a:srgbClr val="000000"/>
                </a:solidFill>
              </a:rPr>
              <a:t>2023 году </a:t>
            </a:r>
            <a:endParaRPr lang="ru-RU" sz="1800" b="0" strike="noStrike" spc="-1" dirty="0"/>
          </a:p>
        </p:txBody>
      </p:sp>
      <p:sp>
        <p:nvSpPr>
          <p:cNvPr id="307" name="CustomShape 10"/>
          <p:cNvSpPr/>
          <p:nvPr/>
        </p:nvSpPr>
        <p:spPr>
          <a:xfrm>
            <a:off x="0" y="3164672"/>
            <a:ext cx="3671640" cy="1734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pc="-1" dirty="0"/>
          </a:p>
          <a:p>
            <a:pPr marL="1787525"/>
            <a:r>
              <a:rPr lang="ru-RU" spc="-1" dirty="0"/>
              <a:t>реализация</a:t>
            </a:r>
          </a:p>
          <a:p>
            <a:pPr marL="1787525"/>
            <a:r>
              <a:rPr lang="ru-RU" spc="-1" dirty="0"/>
              <a:t>программы</a:t>
            </a:r>
          </a:p>
          <a:p>
            <a:pPr marL="1787525"/>
            <a:r>
              <a:rPr lang="ru-RU" spc="-1" dirty="0"/>
              <a:t>в </a:t>
            </a:r>
            <a:r>
              <a:rPr lang="ru-RU" spc="-1" dirty="0" smtClean="0"/>
              <a:t>2023 </a:t>
            </a:r>
            <a:r>
              <a:rPr lang="ru-RU" spc="-1" dirty="0"/>
              <a:t>году</a:t>
            </a:r>
          </a:p>
          <a:p>
            <a:endParaRPr lang="ru-RU" spc="-1" dirty="0"/>
          </a:p>
        </p:txBody>
      </p:sp>
      <p:sp>
        <p:nvSpPr>
          <p:cNvPr id="309" name="CustomShape 12"/>
          <p:cNvSpPr/>
          <p:nvPr/>
        </p:nvSpPr>
        <p:spPr>
          <a:xfrm>
            <a:off x="-1" y="5039444"/>
            <a:ext cx="3671641" cy="1647967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190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pc="-1" dirty="0"/>
          </a:p>
          <a:p>
            <a:pPr marL="1787525"/>
            <a:r>
              <a:rPr lang="ru-RU" spc="-1" dirty="0"/>
              <a:t>план</a:t>
            </a:r>
          </a:p>
          <a:p>
            <a:pPr marL="1787525"/>
            <a:r>
              <a:rPr lang="ru-RU" spc="-1" dirty="0"/>
              <a:t>реализация</a:t>
            </a:r>
          </a:p>
          <a:p>
            <a:pPr marL="1787525"/>
            <a:r>
              <a:rPr lang="ru-RU" spc="-1" dirty="0"/>
              <a:t>программы</a:t>
            </a:r>
          </a:p>
          <a:p>
            <a:pPr marL="1787525"/>
            <a:r>
              <a:rPr lang="ru-RU" spc="-1" dirty="0"/>
              <a:t>в </a:t>
            </a:r>
            <a:r>
              <a:rPr lang="ru-RU" spc="-1" dirty="0" smtClean="0"/>
              <a:t>2024 </a:t>
            </a:r>
            <a:r>
              <a:rPr lang="ru-RU" spc="-1" dirty="0"/>
              <a:t>году</a:t>
            </a:r>
          </a:p>
          <a:p>
            <a:endParaRPr lang="ru-RU" spc="-1" dirty="0"/>
          </a:p>
        </p:txBody>
      </p:sp>
      <p:sp>
        <p:nvSpPr>
          <p:cNvPr id="311" name="CustomShape 14"/>
          <p:cNvSpPr/>
          <p:nvPr/>
        </p:nvSpPr>
        <p:spPr>
          <a:xfrm>
            <a:off x="4079880" y="3164672"/>
            <a:ext cx="7884720" cy="3516208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190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15"/>
          <p:cNvSpPr/>
          <p:nvPr/>
        </p:nvSpPr>
        <p:spPr>
          <a:xfrm>
            <a:off x="4313880" y="3297797"/>
            <a:ext cx="7501984" cy="3199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trike="noStrike" spc="-1" dirty="0">
                <a:solidFill>
                  <a:schemeClr val="accent4">
                    <a:lumMod val="75000"/>
                  </a:schemeClr>
                </a:solidFill>
              </a:rPr>
              <a:t>Условия </a:t>
            </a:r>
            <a:r>
              <a:rPr lang="ru-RU" strike="noStrike" spc="-1" dirty="0" smtClean="0">
                <a:solidFill>
                  <a:schemeClr val="accent4">
                    <a:lumMod val="75000"/>
                  </a:schemeClr>
                </a:solidFill>
              </a:rPr>
              <a:t>участия</a:t>
            </a:r>
          </a:p>
          <a:p>
            <a:pPr algn="ctr">
              <a:lnSpc>
                <a:spcPct val="100000"/>
              </a:lnSpc>
            </a:pPr>
            <a:endParaRPr lang="ru-RU" strike="noStrike" spc="-1" dirty="0">
              <a:solidFill>
                <a:schemeClr val="accent5"/>
              </a:solidFill>
            </a:endParaRPr>
          </a:p>
          <a:p>
            <a:pPr marL="28611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600" strike="noStrike" spc="-1" dirty="0">
                <a:solidFill>
                  <a:srgbClr val="000000"/>
                </a:solidFill>
              </a:rPr>
              <a:t>прибывшие (переехавшие); </a:t>
            </a:r>
            <a:endParaRPr lang="ru-RU" sz="1600" strike="noStrike" spc="-1" dirty="0"/>
          </a:p>
          <a:p>
            <a:pPr marL="28611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600" strike="noStrike" spc="-1" dirty="0">
                <a:solidFill>
                  <a:srgbClr val="000000"/>
                </a:solidFill>
              </a:rPr>
              <a:t>трудоустройство на работу в медицинские организации в сельской местности, рабочих поселках, городах с населением до 50 тыс. чел.</a:t>
            </a:r>
            <a:endParaRPr lang="ru-RU" sz="1600" strike="noStrike" spc="-1" dirty="0"/>
          </a:p>
          <a:p>
            <a:pPr marL="28611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600" strike="noStrike" spc="-1" dirty="0">
                <a:solidFill>
                  <a:srgbClr val="000000"/>
                </a:solidFill>
              </a:rPr>
              <a:t>отсутствие финансовых обязательств по договору о целевом обучении;</a:t>
            </a:r>
            <a:endParaRPr lang="ru-RU" sz="1600" strike="noStrike" spc="-1" dirty="0"/>
          </a:p>
          <a:p>
            <a:pPr marL="28611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600" strike="noStrike" spc="-1" dirty="0">
                <a:solidFill>
                  <a:srgbClr val="000000"/>
                </a:solidFill>
              </a:rPr>
              <a:t>Трудоустройство на вакантную должность, включенную в реестр;</a:t>
            </a:r>
            <a:endParaRPr lang="ru-RU" sz="1600" strike="noStrike" spc="-1" dirty="0"/>
          </a:p>
          <a:p>
            <a:pPr marL="28611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600" strike="noStrike" spc="-1" dirty="0">
                <a:solidFill>
                  <a:srgbClr val="000000"/>
                </a:solidFill>
              </a:rPr>
              <a:t>Работа на полную ставку;</a:t>
            </a:r>
            <a:endParaRPr lang="ru-RU" sz="1600" strike="noStrike" spc="-1" dirty="0"/>
          </a:p>
          <a:p>
            <a:pPr marL="28611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600" strike="noStrike" spc="-1" dirty="0">
                <a:solidFill>
                  <a:srgbClr val="000000"/>
                </a:solidFill>
              </a:rPr>
              <a:t>Работа в течении 5 лет, исключая переводы и дополнительное обучение</a:t>
            </a:r>
            <a:endParaRPr lang="ru-RU" sz="1600" strike="noStrike" spc="-1" dirty="0"/>
          </a:p>
          <a:p>
            <a:pPr marL="28611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600" strike="noStrike" spc="-1" dirty="0">
                <a:solidFill>
                  <a:srgbClr val="000000"/>
                </a:solidFill>
              </a:rPr>
              <a:t>Выпускники вузов и медицинских колледжей, которые завершили учебу (в том числе на основании договора о целевом обучении) и вернулись работать в свои населенные пункты (с апреля 2022).</a:t>
            </a:r>
            <a:endParaRPr lang="ru-RU" sz="1600" strike="noStrike" spc="-1" dirty="0"/>
          </a:p>
        </p:txBody>
      </p:sp>
      <p:pic>
        <p:nvPicPr>
          <p:cNvPr id="313" name="Picture 2"/>
          <p:cNvPicPr/>
          <p:nvPr/>
        </p:nvPicPr>
        <p:blipFill>
          <a:blip r:embed="rId3" cstate="print"/>
          <a:stretch/>
        </p:blipFill>
        <p:spPr>
          <a:xfrm>
            <a:off x="134640" y="108720"/>
            <a:ext cx="1080000" cy="1067040"/>
          </a:xfrm>
          <a:prstGeom prst="rect">
            <a:avLst/>
          </a:prstGeom>
          <a:ln>
            <a:noFill/>
          </a:ln>
        </p:spPr>
      </p:pic>
      <p:sp>
        <p:nvSpPr>
          <p:cNvPr id="18" name="CustomShape 4"/>
          <p:cNvSpPr/>
          <p:nvPr/>
        </p:nvSpPr>
        <p:spPr>
          <a:xfrm>
            <a:off x="406229" y="3989339"/>
            <a:ext cx="1111874" cy="609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100</a:t>
            </a:r>
            <a:r>
              <a:rPr lang="ru-RU" sz="18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%</a:t>
            </a:r>
            <a:endParaRPr lang="ru-RU" sz="18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529061" y="5644446"/>
            <a:ext cx="1111874" cy="9053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80</a:t>
            </a:r>
          </a:p>
          <a:p>
            <a:pPr>
              <a:lnSpc>
                <a:spcPct val="100000"/>
              </a:lnSpc>
            </a:pPr>
            <a:r>
              <a:rPr lang="ru-RU" b="0" spc="-1" dirty="0" smtClean="0">
                <a:solidFill>
                  <a:schemeClr val="accent4">
                    <a:lumMod val="50000"/>
                  </a:schemeClr>
                </a:solidFill>
              </a:rPr>
              <a:t>человека</a:t>
            </a:r>
            <a:endParaRPr lang="ru-RU" sz="1200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CustomShape 6"/>
          <p:cNvSpPr/>
          <p:nvPr/>
        </p:nvSpPr>
        <p:spPr>
          <a:xfrm>
            <a:off x="10545424" y="2012675"/>
            <a:ext cx="1270440" cy="967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4">
                    <a:lumMod val="50000"/>
                  </a:schemeClr>
                </a:solidFill>
              </a:rPr>
              <a:t>66</a:t>
            </a:r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chemeClr val="accent4">
                    <a:lumMod val="50000"/>
                  </a:schemeClr>
                </a:solidFill>
              </a:rPr>
              <a:t>человека</a:t>
            </a:r>
            <a:endParaRPr lang="ru-RU" b="0" strike="noStrike" spc="-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478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Диаграмма 53">
            <a:extLst>
              <a:ext uri="{FF2B5EF4-FFF2-40B4-BE49-F238E27FC236}">
                <a16:creationId xmlns="" xmlns:a16="http://schemas.microsoft.com/office/drawing/2014/main" id="{250CA894-00F0-42F2-A16E-9832B4BCB39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1928079"/>
              </p:ext>
            </p:extLst>
          </p:nvPr>
        </p:nvGraphicFramePr>
        <p:xfrm>
          <a:off x="-106326" y="1132152"/>
          <a:ext cx="12060201" cy="553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080AAF72-C24B-4346-97CD-E8370DB7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52" y="127620"/>
            <a:ext cx="9793088" cy="51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Реализация программы 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Земский доктор/Земский </a:t>
            </a: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фельдшер </a:t>
            </a:r>
          </a:p>
          <a:p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Архангельской области 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с 2012 по 2023 год</a:t>
            </a:r>
            <a:endParaRPr lang="ru-RU" alt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996949"/>
            <a:ext cx="3862317" cy="2862648"/>
            <a:chOff x="6249845" y="775986"/>
            <a:chExt cx="4769995" cy="28626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49845" y="1132152"/>
              <a:ext cx="4769995" cy="250648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     </a:t>
              </a:r>
            </a:p>
            <a:p>
              <a:endParaRPr lang="ru-RU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r>
                <a:rPr lang="ru-RU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     </a:t>
              </a:r>
            </a:p>
            <a:p>
              <a:endParaRPr lang="ru-RU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r>
                <a:rPr lang="ru-RU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      </a:t>
              </a:r>
              <a:r>
                <a:rPr lang="ru-RU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план на 2024 год          </a:t>
              </a:r>
              <a:r>
                <a:rPr lang="ru-RU" sz="2800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80</a:t>
              </a:r>
              <a:r>
                <a:rPr lang="ru-RU" sz="36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                                                               </a:t>
              </a:r>
            </a:p>
            <a:p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itchFamily="18" charset="0"/>
                </a:rPr>
                <a:t>                                            </a:t>
              </a:r>
              <a:r>
                <a:rPr lang="ru-RU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ru-RU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707033FC-DC77-4053-874F-187B4A620145}"/>
                </a:ext>
              </a:extLst>
            </p:cNvPr>
            <p:cNvSpPr/>
            <p:nvPr/>
          </p:nvSpPr>
          <p:spPr>
            <a:xfrm>
              <a:off x="6824550" y="775986"/>
              <a:ext cx="4195290" cy="1497866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ru-RU" sz="1600" b="1" dirty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п</a:t>
              </a:r>
              <a:r>
                <a:rPr lang="ru-RU" sz="16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риняли участие        </a:t>
              </a:r>
              <a:r>
                <a:rPr lang="ru-RU" sz="2800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589</a:t>
              </a:r>
              <a:r>
                <a:rPr lang="ru-RU" sz="900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</a:p>
            <a:p>
              <a:r>
                <a:rPr lang="ru-RU" sz="900" b="1" dirty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ru-RU" sz="9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                                                                              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3647" y="3777978"/>
            <a:ext cx="3848670" cy="2273820"/>
            <a:chOff x="-2" y="955462"/>
            <a:chExt cx="6096002" cy="138166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2" y="1132152"/>
              <a:ext cx="6096002" cy="107942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707033FC-DC77-4053-874F-187B4A620145}"/>
                </a:ext>
              </a:extLst>
            </p:cNvPr>
            <p:cNvSpPr/>
            <p:nvPr/>
          </p:nvSpPr>
          <p:spPr>
            <a:xfrm>
              <a:off x="715453" y="1006600"/>
              <a:ext cx="3321610" cy="1330523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ru-RU" sz="16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Эффективность</a:t>
              </a:r>
            </a:p>
            <a:p>
              <a:r>
                <a:rPr lang="ru-RU" sz="16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реализации            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707033FC-DC77-4053-874F-187B4A620145}"/>
                </a:ext>
              </a:extLst>
            </p:cNvPr>
            <p:cNvSpPr/>
            <p:nvPr/>
          </p:nvSpPr>
          <p:spPr>
            <a:xfrm>
              <a:off x="3874163" y="955462"/>
              <a:ext cx="2221837" cy="1330523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800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73</a:t>
              </a:r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%</a:t>
              </a:r>
              <a:r>
                <a:rPr lang="ru-RU" sz="11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  </a:t>
              </a:r>
              <a:r>
                <a:rPr lang="ru-RU" sz="1600" b="1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                             </a:t>
              </a:r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  <a:cs typeface="Times New Roman" pitchFamily="18" charset="0"/>
                </a:rPr>
                <a:t>программы</a:t>
              </a:r>
              <a:endParaRPr lang="ru-RU" sz="4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7296" y="6213355"/>
            <a:ext cx="12164704" cy="437736"/>
          </a:xfrm>
          <a:prstGeom prst="rect">
            <a:avLst/>
          </a:prstGeom>
          <a:solidFill>
            <a:srgbClr val="7EB2E6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трудоустроено</a:t>
            </a:r>
          </a:p>
        </p:txBody>
      </p:sp>
      <p:pic>
        <p:nvPicPr>
          <p:cNvPr id="12" name="Рисунок 1">
            <a:extLst>
              <a:ext uri="{FF2B5EF4-FFF2-40B4-BE49-F238E27FC236}">
                <a16:creationId xmlns="" xmlns:a16="http://schemas.microsoft.com/office/drawing/2014/main" id="{A5EB6617-2A24-42F5-8A1D-217BAC7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0558"/>
            <a:ext cx="916399" cy="9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07033FC-DC77-4053-874F-187B4A620145}"/>
              </a:ext>
            </a:extLst>
          </p:cNvPr>
          <p:cNvSpPr/>
          <p:nvPr/>
        </p:nvSpPr>
        <p:spPr>
          <a:xfrm>
            <a:off x="2676274" y="1828096"/>
            <a:ext cx="1305106" cy="43115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человека</a:t>
            </a:r>
            <a:endParaRPr lang="ru-RU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07033FC-DC77-4053-874F-187B4A620145}"/>
              </a:ext>
            </a:extLst>
          </p:cNvPr>
          <p:cNvSpPr/>
          <p:nvPr/>
        </p:nvSpPr>
        <p:spPr>
          <a:xfrm>
            <a:off x="2676274" y="3205439"/>
            <a:ext cx="1305106" cy="43115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человека</a:t>
            </a:r>
            <a:endParaRPr lang="ru-RU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189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93" y="239001"/>
            <a:ext cx="9648967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Кадровая ситуация в государственных медицинских организациях субъекта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97CD18-DF3A-434F-ACE2-5B3DB3357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5238C-1A8E-40DD-B669-9B0D1B08165A}" type="slidenum">
              <a:rPr lang="ru-RU" sz="2400" smtClean="0"/>
              <a:pPr/>
              <a:t>3</a:t>
            </a:fld>
            <a:endParaRPr lang="ru-RU" sz="2400" dirty="0"/>
          </a:p>
        </p:txBody>
      </p:sp>
      <p:graphicFrame>
        <p:nvGraphicFramePr>
          <p:cNvPr id="11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70680559"/>
              </p:ext>
            </p:extLst>
          </p:nvPr>
        </p:nvGraphicFramePr>
        <p:xfrm>
          <a:off x="302040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3198994"/>
              </p:ext>
            </p:extLst>
          </p:nvPr>
        </p:nvGraphicFramePr>
        <p:xfrm>
          <a:off x="1656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39385114"/>
              </p:ext>
            </p:extLst>
          </p:nvPr>
        </p:nvGraphicFramePr>
        <p:xfrm>
          <a:off x="6134502" y="1455399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09160991"/>
              </p:ext>
            </p:extLst>
          </p:nvPr>
        </p:nvGraphicFramePr>
        <p:xfrm>
          <a:off x="6096000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35019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Диаграмма 53">
            <a:extLst>
              <a:ext uri="{FF2B5EF4-FFF2-40B4-BE49-F238E27FC236}">
                <a16:creationId xmlns="" xmlns:a16="http://schemas.microsoft.com/office/drawing/2014/main" id="{250CA894-00F0-42F2-A16E-9832B4BCB395}"/>
              </a:ext>
            </a:extLst>
          </p:cNvPr>
          <p:cNvGraphicFramePr/>
          <p:nvPr>
            <p:extLst/>
          </p:nvPr>
        </p:nvGraphicFramePr>
        <p:xfrm>
          <a:off x="191344" y="1"/>
          <a:ext cx="11613969" cy="540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" y="1132154"/>
            <a:ext cx="5104262" cy="1068215"/>
          </a:xfrm>
          <a:prstGeom prst="rect">
            <a:avLst/>
          </a:prstGeom>
          <a:solidFill>
            <a:schemeClr val="accent5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080AAF72-C24B-4346-97CD-E8370DB7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52" y="127620"/>
            <a:ext cx="9793088" cy="51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8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Реализация программы 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Земский доктор/Земский </a:t>
            </a: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фельдшер </a:t>
            </a:r>
          </a:p>
          <a:p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Архангельской области с 2012 по 2023 год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07033FC-DC77-4053-874F-187B4A620145}"/>
              </a:ext>
            </a:extLst>
          </p:cNvPr>
          <p:cNvSpPr/>
          <p:nvPr/>
        </p:nvSpPr>
        <p:spPr>
          <a:xfrm>
            <a:off x="631465" y="1142798"/>
            <a:ext cx="5366863" cy="913247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риняли участие       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589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человек</a:t>
            </a:r>
            <a:endParaRPr lang="ru-RU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Рисунок 1">
            <a:extLst>
              <a:ext uri="{FF2B5EF4-FFF2-40B4-BE49-F238E27FC236}">
                <a16:creationId xmlns="" xmlns:a16="http://schemas.microsoft.com/office/drawing/2014/main" id="{A5EB6617-2A24-42F5-8A1D-217BAC7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0558"/>
            <a:ext cx="916399" cy="9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3003" y="5509298"/>
            <a:ext cx="12195003" cy="1239020"/>
            <a:chOff x="-3003" y="7611057"/>
            <a:chExt cx="12195003" cy="123902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3003" y="7611057"/>
              <a:ext cx="12195003" cy="1239020"/>
              <a:chOff x="26295" y="2033323"/>
              <a:chExt cx="12195003" cy="123902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26295" y="2033323"/>
                <a:ext cx="12194002" cy="558079"/>
              </a:xfrm>
              <a:prstGeom prst="rect">
                <a:avLst/>
              </a:prstGeom>
              <a:solidFill>
                <a:schemeClr val="accent5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9CC7CE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7296" y="2678222"/>
                <a:ext cx="12194002" cy="594121"/>
              </a:xfrm>
              <a:prstGeom prst="rect">
                <a:avLst/>
              </a:prstGeom>
              <a:solidFill>
                <a:srgbClr val="1F5FA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CustomShape 6"/>
              <p:cNvSpPr/>
              <p:nvPr/>
            </p:nvSpPr>
            <p:spPr>
              <a:xfrm>
                <a:off x="9559417" y="2721386"/>
                <a:ext cx="1270440" cy="496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800" b="0" strike="noStrike" spc="-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161 </a:t>
                </a:r>
                <a:r>
                  <a:rPr lang="ru-RU" spc="-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человек</a:t>
                </a:r>
                <a:endParaRPr lang="ru-RU" b="0" strike="noStrike" spc="-1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709684" y="2767445"/>
                <a:ext cx="2647664" cy="4042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расторгли договоры</a:t>
                </a:r>
                <a:endParaRPr lang="ru-RU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6295" y="2095673"/>
                <a:ext cx="3481299" cy="4042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трудоустроено</a:t>
                </a: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6199066" y="7727494"/>
              <a:ext cx="3400968" cy="404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itchFamily="18" charset="0"/>
                </a:rPr>
                <a:t>Эффективность реализации            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25" name="CustomShape 6"/>
            <p:cNvSpPr/>
            <p:nvPr/>
          </p:nvSpPr>
          <p:spPr>
            <a:xfrm>
              <a:off x="9530119" y="7634218"/>
              <a:ext cx="2084568" cy="9677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spc="-1" dirty="0" smtClean="0">
                  <a:solidFill>
                    <a:schemeClr val="accent4">
                      <a:lumMod val="50000"/>
                    </a:schemeClr>
                  </a:solidFill>
                </a:rPr>
                <a:t>7</a:t>
              </a:r>
              <a:r>
                <a:rPr lang="ru-RU" sz="2800" spc="-1" dirty="0">
                  <a:solidFill>
                    <a:schemeClr val="accent4">
                      <a:lumMod val="50000"/>
                    </a:schemeClr>
                  </a:solidFill>
                </a:rPr>
                <a:t>3</a:t>
              </a:r>
              <a:r>
                <a:rPr lang="ru-RU" b="0" strike="noStrike" spc="-1" dirty="0" smtClean="0">
                  <a:solidFill>
                    <a:schemeClr val="accent4">
                      <a:lumMod val="50000"/>
                    </a:schemeClr>
                  </a:solidFill>
                </a:rPr>
                <a:t>% </a:t>
              </a:r>
              <a:r>
                <a:rPr lang="ru-RU" spc="-1" dirty="0" smtClean="0">
                  <a:solidFill>
                    <a:schemeClr val="accent4">
                      <a:lumMod val="50000"/>
                    </a:schemeClr>
                  </a:solidFill>
                </a:rPr>
                <a:t>программы</a:t>
              </a:r>
              <a:endParaRPr lang="ru-RU" b="0" strike="noStrike" spc="-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9211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4152" y="321440"/>
            <a:ext cx="10972800" cy="59065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Aft>
                <a:spcPts val="80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Сведения о мерах социальной поддержки, оказанной медицинским работникам органами местного самоуправления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157" y="1697559"/>
            <a:ext cx="10642791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ct val="150000"/>
              </a:lnSpc>
              <a:buAutoNum type="arabicPeriod"/>
            </a:pP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Предоставлено 228 служебных жилых помещений 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10 муниципальных округах (за 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исключением </a:t>
            </a:r>
            <a:r>
              <a:rPr lang="ru-RU" sz="1600" b="1" dirty="0" err="1" smtClean="0">
                <a:solidFill>
                  <a:srgbClr val="3F4A94"/>
                </a:solidFill>
                <a:cs typeface="Times New Roman" panose="02020603050405020304" pitchFamily="18" charset="0"/>
              </a:rPr>
              <a:t>Котласского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 и </a:t>
            </a:r>
            <a:r>
              <a:rPr lang="ru-RU" sz="1600" b="1" dirty="0" err="1" smtClean="0">
                <a:solidFill>
                  <a:srgbClr val="3F4A94"/>
                </a:solidFill>
                <a:cs typeface="Times New Roman" panose="02020603050405020304" pitchFamily="18" charset="0"/>
              </a:rPr>
              <a:t>Устьянского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), в 6 городских округах и 7 муниципальных районах. </a:t>
            </a:r>
          </a:p>
          <a:p>
            <a:pPr indent="-342900" algn="just">
              <a:lnSpc>
                <a:spcPct val="150000"/>
              </a:lnSpc>
              <a:buAutoNum type="arabicPeriod"/>
            </a:pPr>
            <a:endParaRPr lang="ru-RU" sz="1600" b="1" dirty="0" smtClean="0">
              <a:solidFill>
                <a:srgbClr val="3F4A94"/>
              </a:solidFill>
              <a:cs typeface="Times New Roman" panose="02020603050405020304" pitchFamily="18" charset="0"/>
            </a:endParaRPr>
          </a:p>
          <a:p>
            <a:pPr indent="-342900" algn="just">
              <a:lnSpc>
                <a:spcPct val="150000"/>
              </a:lnSpc>
              <a:buAutoNum type="arabicPeriod"/>
            </a:pP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В большинстве муниципальных образований (кроме </a:t>
            </a:r>
            <a:r>
              <a:rPr lang="ru-RU" sz="1600" b="1" dirty="0" err="1">
                <a:solidFill>
                  <a:srgbClr val="3F4A94"/>
                </a:solidFill>
                <a:cs typeface="Times New Roman" panose="02020603050405020304" pitchFamily="18" charset="0"/>
              </a:rPr>
              <a:t>Вилегодского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 и Лешуконского районов) до настоящего времени не решен вопрос с обеспечением возможность медицинским работникам государственных медицинских организаций Архангельской области в реализации права на приватизацию занимаемых ими служебных жилых помещений специализированного жилищного фонда муниципального 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образования.</a:t>
            </a:r>
          </a:p>
          <a:p>
            <a:pPr indent="-342900" algn="just">
              <a:lnSpc>
                <a:spcPct val="150000"/>
              </a:lnSpc>
              <a:buAutoNum type="arabicPeriod"/>
            </a:pPr>
            <a:endParaRPr lang="ru-RU" sz="1600" b="1" dirty="0" smtClean="0">
              <a:solidFill>
                <a:srgbClr val="3F4A94"/>
              </a:solidFill>
              <a:cs typeface="Times New Roman" panose="02020603050405020304" pitchFamily="18" charset="0"/>
            </a:endParaRPr>
          </a:p>
          <a:p>
            <a:pPr indent="-342900" algn="just">
              <a:lnSpc>
                <a:spcPct val="150000"/>
              </a:lnSpc>
              <a:buAutoNum type="arabicPeriod"/>
            </a:pP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Дополнительные 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меры социальной поддержки 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медицинским работникам 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государственной медицинской организацией Архангельской области в части 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выплаты 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«подъемных» молодым 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специалистам предоставляются 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в </a:t>
            </a:r>
            <a:r>
              <a:rPr lang="ru-RU" sz="1600" b="1" dirty="0" err="1" smtClean="0">
                <a:solidFill>
                  <a:srgbClr val="3F4A94"/>
                </a:solidFill>
                <a:cs typeface="Times New Roman" panose="02020603050405020304" pitchFamily="18" charset="0"/>
              </a:rPr>
              <a:t>Верхнетоемском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 муниципальном округе </a:t>
            </a:r>
            <a:r>
              <a:rPr lang="ru-RU" sz="1600" b="1" dirty="0">
                <a:solidFill>
                  <a:srgbClr val="3F4A94"/>
                </a:solidFill>
                <a:cs typeface="Times New Roman" panose="02020603050405020304" pitchFamily="18" charset="0"/>
              </a:rPr>
              <a:t>Архангельской области</a:t>
            </a:r>
            <a:r>
              <a:rPr lang="ru-RU" sz="16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92314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4153" y="77308"/>
            <a:ext cx="10972800" cy="609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Предложения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6908"/>
            <a:ext cx="11969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lnSpc>
                <a:spcPct val="200000"/>
              </a:lnSpc>
            </a:pPr>
            <a:r>
              <a:rPr lang="ru-RU" sz="14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rgbClr val="3F4A94"/>
                </a:solidFill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Министерству здравоохранения </a:t>
            </a:r>
            <a:r>
              <a:rPr lang="ru-RU" sz="1400" b="1" dirty="0">
                <a:solidFill>
                  <a:srgbClr val="3F4A94"/>
                </a:solidFill>
                <a:cs typeface="Times New Roman" panose="02020603050405020304" pitchFamily="18" charset="0"/>
              </a:rPr>
              <a:t>Архангельской области:</a:t>
            </a:r>
          </a:p>
          <a:p>
            <a:pPr marL="361950">
              <a:lnSpc>
                <a:spcPct val="200000"/>
              </a:lnSpc>
            </a:pPr>
            <a:r>
              <a:rPr lang="ru-RU" sz="1400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3F4A94"/>
                </a:solidFill>
                <a:cs typeface="Times New Roman" panose="02020603050405020304" pitchFamily="18" charset="0"/>
              </a:rPr>
              <a:t>целью </a:t>
            </a:r>
            <a:r>
              <a:rPr lang="ru-RU" sz="1400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закрепления молодых специалистов на </a:t>
            </a:r>
            <a:r>
              <a:rPr lang="ru-RU" sz="1400" dirty="0">
                <a:solidFill>
                  <a:srgbClr val="3F4A94"/>
                </a:solidFill>
                <a:cs typeface="Times New Roman" panose="02020603050405020304" pitchFamily="18" charset="0"/>
              </a:rPr>
              <a:t>местах </a:t>
            </a:r>
            <a:r>
              <a:rPr lang="ru-RU" sz="1400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продолжить </a:t>
            </a:r>
            <a:r>
              <a:rPr lang="ru-RU" sz="1400" dirty="0">
                <a:solidFill>
                  <a:srgbClr val="3F4A94"/>
                </a:solidFill>
                <a:cs typeface="Times New Roman" panose="02020603050405020304" pitchFamily="18" charset="0"/>
              </a:rPr>
              <a:t>развитие </a:t>
            </a:r>
            <a:r>
              <a:rPr lang="ru-RU" sz="1400" dirty="0" smtClean="0">
                <a:solidFill>
                  <a:srgbClr val="3F4A94"/>
                </a:solidFill>
                <a:cs typeface="Times New Roman" panose="02020603050405020304" pitchFamily="18" charset="0"/>
              </a:rPr>
              <a:t>института наставничества в государственных медицинских организациях</a:t>
            </a:r>
            <a:endParaRPr lang="ru-RU" sz="1400" dirty="0">
              <a:solidFill>
                <a:srgbClr val="3F4A94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32" y="1890598"/>
            <a:ext cx="117242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>
                <a:solidFill>
                  <a:srgbClr val="3F4A94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 smtClean="0"/>
              <a:t>2. Муниципальным </a:t>
            </a:r>
            <a:r>
              <a:rPr lang="ru-RU" sz="1400" b="1" dirty="0"/>
              <a:t>образованиям Архангельской области:</a:t>
            </a:r>
            <a:endParaRPr lang="ru-R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400" dirty="0" smtClean="0"/>
              <a:t>2.1. Обеспечить </a:t>
            </a:r>
            <a:r>
              <a:rPr lang="ru-RU" sz="1400" dirty="0"/>
              <a:t>создание благоприятных условий для привлечения медицинских и фармацевтических работников к работе в медицинских организациях, расположенных на территории соответствующего муниципального образования, в целях устранения дефицита медицинских кадров, в том числе путем обеспечения детей во внеочередном порядке местами в образовательных организациях, оказания содействия в поиске мест работы супругам медицинских работников;</a:t>
            </a:r>
          </a:p>
          <a:p>
            <a:r>
              <a:rPr lang="ru-RU" sz="1400" dirty="0" smtClean="0"/>
              <a:t>2.2</a:t>
            </a:r>
            <a:r>
              <a:rPr lang="ru-RU" sz="1400" dirty="0"/>
              <a:t>. Проводить активную </a:t>
            </a:r>
            <a:r>
              <a:rPr lang="ru-RU" sz="1400" dirty="0" err="1"/>
              <a:t>профориентационную</a:t>
            </a:r>
            <a:r>
              <a:rPr lang="ru-RU" sz="1400" dirty="0"/>
              <a:t> работу с выпускниками общеобразовательных школ муниципального образования с целью формирования у молодежи мотивации к обучению в образовательных учреждениях высшего и среднего профессионального образования в сфере здравоохранения и последующего возвращения для работы по месту жительства;</a:t>
            </a:r>
          </a:p>
          <a:p>
            <a:r>
              <a:rPr lang="ru-RU" sz="1400" dirty="0" smtClean="0"/>
              <a:t>2.3</a:t>
            </a:r>
            <a:r>
              <a:rPr lang="ru-RU" sz="1400" dirty="0"/>
              <a:t>. Предусмотреть оказание дополнительных мер социальной поддержки обучающимся, в том числе в рамках договоров о целевом обучении, заключившим договор с государственной медицинской организацией Архангельской области в части доплаты к стипендии, проезда к месту практики, проживания в общежитии, выплаты «подъемных» молодым специалистам, предоставлении жилых помещений</a:t>
            </a:r>
            <a:r>
              <a:rPr lang="ru-RU" sz="1400" dirty="0" smtClean="0"/>
              <a:t>;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259281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4153" y="77308"/>
            <a:ext cx="10972800" cy="609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Aft>
                <a:spcPts val="8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Предложения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288" y="1181583"/>
            <a:ext cx="11454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>
                <a:solidFill>
                  <a:srgbClr val="3F4A94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2.4</a:t>
            </a:r>
            <a:r>
              <a:rPr lang="ru-RU" sz="1400" dirty="0"/>
              <a:t>. Принять необходимые меры по обеспечению медицинских работников жилыми помещениями муниципального жилищного фонда, в том числе специализированного, в соответствии с жилищным законодательством Российской Федерации.</a:t>
            </a:r>
          </a:p>
          <a:p>
            <a:r>
              <a:rPr lang="ru-RU" sz="1400" dirty="0" smtClean="0"/>
              <a:t>2.5</a:t>
            </a:r>
            <a:r>
              <a:rPr lang="ru-RU" sz="1400" dirty="0"/>
              <a:t>. Обеспечить возможность медицинским работникам </a:t>
            </a:r>
            <a:r>
              <a:rPr lang="ru-RU" sz="1400" dirty="0" smtClean="0"/>
              <a:t>государственных </a:t>
            </a:r>
            <a:r>
              <a:rPr lang="ru-RU" sz="1400" dirty="0"/>
              <a:t>медицинских </a:t>
            </a:r>
            <a:r>
              <a:rPr lang="ru-RU" sz="1400" dirty="0" smtClean="0"/>
              <a:t>организаций Архангельской области </a:t>
            </a:r>
            <a:r>
              <a:rPr lang="ru-RU" sz="1400" dirty="0"/>
              <a:t>реализации права на приватизацию занимаемых ими служебных жилых помещений специализированного жилищного фонда муниципального образования;</a:t>
            </a:r>
          </a:p>
          <a:p>
            <a:r>
              <a:rPr lang="ru-RU" sz="1400" dirty="0" smtClean="0"/>
              <a:t>2.6. Организовать работу по открытию </a:t>
            </a:r>
            <a:r>
              <a:rPr lang="ru-RU" sz="1400" dirty="0"/>
              <a:t>на территории муниципального образования и функционирования профильного медицинского класса в общеобразовательных организациях;</a:t>
            </a:r>
          </a:p>
          <a:p>
            <a:r>
              <a:rPr lang="ru-RU" sz="1400" dirty="0" smtClean="0"/>
              <a:t>2.7. Осуществлять активное </a:t>
            </a:r>
            <a:r>
              <a:rPr lang="ru-RU" sz="1400" dirty="0"/>
              <a:t>участие представителей муниципального образования во встречах со студентами СГМУ и профессиональных образовательных организаций, проживающих в районах области, в том числе во время прохождения ими практики на территории «малой родины» с участие главного врача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65268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2"/>
          <p:cNvPicPr/>
          <p:nvPr/>
        </p:nvPicPr>
        <p:blipFill>
          <a:blip r:embed="rId3" cstate="print"/>
          <a:stretch/>
        </p:blipFill>
        <p:spPr>
          <a:xfrm>
            <a:off x="5092560" y="127440"/>
            <a:ext cx="1987200" cy="1963440"/>
          </a:xfrm>
          <a:prstGeom prst="rect">
            <a:avLst/>
          </a:prstGeom>
          <a:ln>
            <a:noFill/>
          </a:ln>
        </p:spPr>
      </p:pic>
      <p:sp>
        <p:nvSpPr>
          <p:cNvPr id="338" name="CustomShape 3"/>
          <p:cNvSpPr/>
          <p:nvPr/>
        </p:nvSpPr>
        <p:spPr>
          <a:xfrm>
            <a:off x="0" y="2428560"/>
            <a:ext cx="12191760" cy="18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/>
          </a:p>
          <a:p>
            <a:pPr algn="ctr">
              <a:lnSpc>
                <a:spcPct val="100000"/>
              </a:lnSpc>
            </a:pPr>
            <a:endParaRPr lang="ru-RU" sz="1800" b="0" strike="noStrike" spc="-1"/>
          </a:p>
        </p:txBody>
      </p:sp>
      <p:sp>
        <p:nvSpPr>
          <p:cNvPr id="6" name="CustomShape 4"/>
          <p:cNvSpPr/>
          <p:nvPr/>
        </p:nvSpPr>
        <p:spPr>
          <a:xfrm>
            <a:off x="29570" y="3359301"/>
            <a:ext cx="12191760" cy="933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Спасибо за внимание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9337" y="1347788"/>
            <a:ext cx="11953328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Rectangle 5">
            <a:extLst/>
          </p:cNvPr>
          <p:cNvSpPr>
            <a:spLocks noChangeArrowheads="1"/>
          </p:cNvSpPr>
          <p:nvPr/>
        </p:nvSpPr>
        <p:spPr bwMode="auto">
          <a:xfrm>
            <a:off x="790576" y="262566"/>
            <a:ext cx="10610850" cy="1152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anose="020B0604020202020204" pitchFamily="34" charset="0"/>
              </a:rPr>
              <a:t>Обеспеченность государственных медицинских организаций Архангельской области на 10 тыс. населения </a:t>
            </a:r>
          </a:p>
          <a:p>
            <a:pPr algn="ctr" fontAlgn="base">
              <a:spcBef>
                <a:spcPct val="0"/>
              </a:spcBef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anose="020B0604020202020204" pitchFamily="34" charset="0"/>
              </a:rPr>
              <a:t>на 31.12.2023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27572402"/>
              </p:ext>
            </p:extLst>
          </p:nvPr>
        </p:nvGraphicFramePr>
        <p:xfrm>
          <a:off x="191344" y="1526768"/>
          <a:ext cx="11850108" cy="519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91344" y="2221990"/>
            <a:ext cx="11850108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">
            <a:extLst>
              <a:ext uri="{FF2B5EF4-FFF2-40B4-BE49-F238E27FC236}">
                <a16:creationId xmlns="" xmlns:a16="http://schemas.microsoft.com/office/drawing/2014/main" id="{A5EB6617-2A24-42F5-8A1D-217BAC7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0558"/>
            <a:ext cx="916399" cy="9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8469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1344" y="1347788"/>
            <a:ext cx="11974463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Rectangle 5">
            <a:extLst/>
          </p:cNvPr>
          <p:cNvSpPr>
            <a:spLocks noChangeArrowheads="1"/>
          </p:cNvSpPr>
          <p:nvPr/>
        </p:nvSpPr>
        <p:spPr bwMode="auto">
          <a:xfrm>
            <a:off x="873150" y="273654"/>
            <a:ext cx="10610850" cy="1121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anose="020B0604020202020204" pitchFamily="34" charset="0"/>
              </a:rPr>
              <a:t>Обеспеченность государственных медицинских организаций Архангельской области на 10 тыс. населения </a:t>
            </a:r>
            <a:endParaRPr lang="ru-RU" altLang="ru-RU" sz="2400" b="1" dirty="0" smtClean="0">
              <a:solidFill>
                <a:schemeClr val="bg2">
                  <a:lumMod val="10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anose="020B0604020202020204" pitchFamily="34" charset="0"/>
              </a:rPr>
              <a:t>на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anose="020B0604020202020204" pitchFamily="34" charset="0"/>
              </a:rPr>
              <a:t>31.12.2023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23770839"/>
              </p:ext>
            </p:extLst>
          </p:nvPr>
        </p:nvGraphicFramePr>
        <p:xfrm>
          <a:off x="119335" y="1347788"/>
          <a:ext cx="11953329" cy="560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9335" y="2453117"/>
            <a:ext cx="119533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">
            <a:extLst>
              <a:ext uri="{FF2B5EF4-FFF2-40B4-BE49-F238E27FC236}">
                <a16:creationId xmlns="" xmlns:a16="http://schemas.microsoft.com/office/drawing/2014/main" id="{A5EB6617-2A24-42F5-8A1D-217BAC7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0558"/>
            <a:ext cx="916399" cy="9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1066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15770440"/>
              </p:ext>
            </p:extLst>
          </p:nvPr>
        </p:nvGraphicFramePr>
        <p:xfrm>
          <a:off x="1656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98940306"/>
              </p:ext>
            </p:extLst>
          </p:nvPr>
        </p:nvGraphicFramePr>
        <p:xfrm>
          <a:off x="61644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05498957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20141596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600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65663474"/>
              </p:ext>
            </p:extLst>
          </p:nvPr>
        </p:nvGraphicFramePr>
        <p:xfrm>
          <a:off x="1656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33861616"/>
              </p:ext>
            </p:extLst>
          </p:nvPr>
        </p:nvGraphicFramePr>
        <p:xfrm>
          <a:off x="61644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94339723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20938033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2917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39401111"/>
              </p:ext>
            </p:extLst>
          </p:nvPr>
        </p:nvGraphicFramePr>
        <p:xfrm>
          <a:off x="1656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63151996"/>
              </p:ext>
            </p:extLst>
          </p:nvPr>
        </p:nvGraphicFramePr>
        <p:xfrm>
          <a:off x="61644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05893083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89331515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8827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710303-41EA-4926-9F9B-E1FB294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8" y="239001"/>
            <a:ext cx="10298878" cy="977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Динамика обеспеченности медицинскими работниками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государственных медицинских организациях субъекта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84165811"/>
              </p:ext>
            </p:extLst>
          </p:nvPr>
        </p:nvGraphicFramePr>
        <p:xfrm>
          <a:off x="196967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3921230"/>
              </p:ext>
            </p:extLst>
          </p:nvPr>
        </p:nvGraphicFramePr>
        <p:xfrm>
          <a:off x="6164482" y="4001968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88988002"/>
              </p:ext>
            </p:extLst>
          </p:nvPr>
        </p:nvGraphicFramePr>
        <p:xfrm>
          <a:off x="61644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E12611D-E642-48C4-BA1B-38F33DE864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7214060"/>
              </p:ext>
            </p:extLst>
          </p:nvPr>
        </p:nvGraphicFramePr>
        <p:xfrm>
          <a:off x="165682" y="1340662"/>
          <a:ext cx="5846400" cy="2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1231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2.11.нов шаблонАС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FF6600"/>
      </a:hlink>
      <a:folHlink>
        <a:srgbClr val="C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</TotalTime>
  <Words>2481</Words>
  <Application>Microsoft Office PowerPoint</Application>
  <PresentationFormat>Произвольный</PresentationFormat>
  <Paragraphs>659</Paragraphs>
  <Slides>34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Слайд 1</vt:lpstr>
      <vt:lpstr>Слайд 2</vt:lpstr>
      <vt:lpstr>Кадровая ситуация в государственных медицинских организациях субъекта </vt:lpstr>
      <vt:lpstr>Слайд 4</vt:lpstr>
      <vt:lpstr>Слайд 5</vt:lpstr>
      <vt:lpstr>Динамика обеспеченности медицинскими работниками  в государственных медицинских организациях субъекта </vt:lpstr>
      <vt:lpstr>Динамика обеспеченности медицинскими работниками  в государственных медицинских организациях субъекта </vt:lpstr>
      <vt:lpstr>Динамика обеспеченности медицинскими работниками  в государственных медицинских организациях субъекта </vt:lpstr>
      <vt:lpstr>Динамика обеспеченности медицинскими работниками  в государственных медицинских организациях субъекта </vt:lpstr>
      <vt:lpstr>Динамика обеспеченности медицинскими работниками  в государственных медицинских организациях субъекта </vt:lpstr>
      <vt:lpstr>Динамика обеспеченности медицинскими работниками  в государственных медицинских организациях субъекта </vt:lpstr>
      <vt:lpstr>Динамика обеспеченности медицинскими работниками  в государственных медицинских организациях субъекта </vt:lpstr>
      <vt:lpstr>Динамика обеспеченности медицинскими работниками  в государственных медицинских организациях субъекта </vt:lpstr>
      <vt:lpstr>Слайд 14</vt:lpstr>
      <vt:lpstr>Слайд 15</vt:lpstr>
      <vt:lpstr>     Сравнительный анализ трудоустройства за последние 4 года</vt:lpstr>
      <vt:lpstr>Сравнительный анализ трудоустройства по муниципальным районам и округам в 2023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Сведения о мерах социальной поддержки, оказанной медицинским работникам органами местного самоуправления</vt:lpstr>
      <vt:lpstr>Предложения </vt:lpstr>
      <vt:lpstr>Предложения 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Рябова Алла Александровна</dc:creator>
  <dc:description/>
  <cp:lastModifiedBy>a.golovina</cp:lastModifiedBy>
  <cp:revision>669</cp:revision>
  <cp:lastPrinted>2024-02-12T08:58:57Z</cp:lastPrinted>
  <dcterms:created xsi:type="dcterms:W3CDTF">2022-09-23T10:49:15Z</dcterms:created>
  <dcterms:modified xsi:type="dcterms:W3CDTF">2024-02-27T09:35:12Z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