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50" r:id="rId3"/>
    <p:sldId id="372" r:id="rId4"/>
    <p:sldId id="277" r:id="rId5"/>
    <p:sldId id="279" r:id="rId6"/>
    <p:sldId id="325" r:id="rId7"/>
    <p:sldId id="374" r:id="rId8"/>
    <p:sldId id="373" r:id="rId9"/>
    <p:sldId id="384" r:id="rId10"/>
    <p:sldId id="368" r:id="rId11"/>
    <p:sldId id="369" r:id="rId12"/>
    <p:sldId id="370" r:id="rId13"/>
    <p:sldId id="371" r:id="rId14"/>
    <p:sldId id="375" r:id="rId15"/>
    <p:sldId id="282" r:id="rId16"/>
    <p:sldId id="376" r:id="rId17"/>
    <p:sldId id="383" r:id="rId18"/>
    <p:sldId id="381" r:id="rId19"/>
    <p:sldId id="377" r:id="rId20"/>
    <p:sldId id="382" r:id="rId21"/>
    <p:sldId id="365" r:id="rId22"/>
    <p:sldId id="321" r:id="rId23"/>
    <p:sldId id="29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  <a:srgbClr val="800000"/>
    <a:srgbClr val="0000FF"/>
    <a:srgbClr val="33CC33"/>
    <a:srgbClr val="66CC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660" autoAdjust="0"/>
    <p:restoredTop sz="94660"/>
  </p:normalViewPr>
  <p:slideViewPr>
    <p:cSldViewPr>
      <p:cViewPr>
        <p:scale>
          <a:sx n="66" d="100"/>
          <a:sy n="66" d="100"/>
        </p:scale>
        <p:origin x="-118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0048D6-C666-4259-97DB-C0A45FDC3D7B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A57D73-4585-432C-B3FE-C76D2B048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7740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12D441-5821-4CD9-8E3F-DA1E869CAFB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E6302-9839-45E5-A17F-6F454EE13BB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7AFB-EC0A-4048-AC1B-1846A7AE40D5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B1DC-DDD2-402E-A714-72A86FCA1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1C4B4-91B3-4419-9D95-7B2F9B67C891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1DF8-CC71-4F37-84D2-217206D4C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533D-F0C6-40CC-8BA1-8A58FAA5F5A4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92C1-C186-4457-BE6B-4374239FB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1571-61BE-403E-A31C-47478ED0528E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96E2-FF22-4BA1-BC0A-9B3D3C093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CE4D-6A35-4A69-ABE9-5609AF319825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5226-BECE-492A-971B-887AEAD93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F643-63F1-4528-A448-AD83203871AB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D27E-EAE6-464F-A764-1CBF5B0F0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DD1AC-C6D9-4FDF-8F4E-3CA472E17ACF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40F1-4C0E-4055-8EC7-84D76209E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459A-4052-49D8-9051-37836A95BD49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8C10-021C-4046-93B8-6039C3E34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ED73-9B6B-402C-A32C-27891285724A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349F-7DA3-45A4-B011-5C89AF358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E560D-BA2F-4C9F-B485-A4E936C113F0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001-BFAF-4324-B69E-7A962ABE3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4E127-199C-44BD-8E7C-7FE324C2EAF0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1F024-D7D3-4392-9ADA-4D5192C4B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CA3A-889F-4ACD-B799-633CF07D0C9D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B7C8-5215-4F71-9AF6-2B26833AC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D0C76D-C3C0-48D5-91E8-0F7EFC6EC02F}" type="datetimeFigureOut">
              <a:rPr lang="ru-RU"/>
              <a:pPr>
                <a:defRPr/>
              </a:pPr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DBCE5-03D5-4298-83FB-4B5A595FA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539750" y="1412875"/>
            <a:ext cx="8280400" cy="3744913"/>
          </a:xfrm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 </a:t>
            </a:r>
          </a:p>
        </p:txBody>
      </p:sp>
      <p:pic>
        <p:nvPicPr>
          <p:cNvPr id="14338" name="Picture 2" descr="C:\Users\gochs2\Desktop\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"/>
            <a:ext cx="7191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 txBox="1">
            <a:spLocks/>
          </p:cNvSpPr>
          <p:nvPr/>
        </p:nvSpPr>
        <p:spPr bwMode="auto">
          <a:xfrm>
            <a:off x="1500188" y="285750"/>
            <a:ext cx="7286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750" y="1143000"/>
            <a:ext cx="8135938" cy="514350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</a:t>
            </a:r>
          </a:p>
          <a:p>
            <a:pPr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Общественного совета города Коряжмы</a:t>
            </a:r>
          </a:p>
          <a:p>
            <a:pPr eaLnBrk="1" hangingPunct="1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третьего состава</a:t>
            </a:r>
          </a:p>
          <a:p>
            <a:pPr eaLnBrk="1" hangingPunct="1"/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Рисунок 5"/>
          <p:cNvPicPr>
            <a:picLocks noChangeAspect="1" noChangeArrowheads="1"/>
          </p:cNvPicPr>
          <p:nvPr/>
        </p:nvPicPr>
        <p:blipFill>
          <a:blip r:embed="rId4"/>
          <a:srcRect l="14592" t="14622" r="35703" b="6616"/>
          <a:stretch>
            <a:fillRect/>
          </a:stretch>
        </p:blipFill>
        <p:spPr bwMode="auto">
          <a:xfrm>
            <a:off x="7643813" y="142875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714500"/>
            <a:ext cx="7696200" cy="4954588"/>
          </a:xfrm>
        </p:spPr>
        <p:txBody>
          <a:bodyPr rtlCol="0">
            <a:normAutofit fontScale="4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Регламент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Общественного совета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о комиссии Общественного совета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об удостоверении члена Общественного совета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о распределении обязанностей между председателем ОС, его заместителем и секретарем ОС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об общественной экспертизе Общественного совета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об общественном эксперте- консультанте Общественного 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совета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Положение о проведении общественного обсуждения и определении его результатов в городском округе Архангельской области «Город Коряжма»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Инструкция 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по делопроизводству Общественного совета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215188" cy="13684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Локальные правовые акты, </a:t>
            </a:r>
            <a:r>
              <a:rPr lang="en-US" sz="28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которыми Общественный совет руководствуется в своей деятельности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Рисунок 3"/>
          <p:cNvPicPr>
            <a:picLocks noChangeAspect="1" noChangeArrowheads="1"/>
          </p:cNvPicPr>
          <p:nvPr/>
        </p:nvPicPr>
        <p:blipFill>
          <a:blip r:embed="rId2"/>
          <a:srcRect l="14592" t="14622" r="35703" b="6616"/>
          <a:stretch>
            <a:fillRect/>
          </a:stretch>
        </p:blipFill>
        <p:spPr bwMode="auto">
          <a:xfrm>
            <a:off x="428625" y="214313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Бланки организационной документации ОС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Общественный совет имеет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бланки организационной документации, утвержденные решением городской Думы: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угловым  расположением реквизитов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(бланк письма);</a:t>
            </a:r>
          </a:p>
          <a:p>
            <a:pPr algn="just" eaLnBrk="1" hangingPunct="1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продольным расположением реквизитов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(бланк заключения).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52227" name="Рисунок 3"/>
          <p:cNvPicPr>
            <a:picLocks noChangeAspect="1" noChangeArrowheads="1"/>
          </p:cNvPicPr>
          <p:nvPr/>
        </p:nvPicPr>
        <p:blipFill>
          <a:blip r:embed="rId2"/>
          <a:srcRect l="14592" t="14622" r="35703" b="6616"/>
          <a:stretch>
            <a:fillRect/>
          </a:stretch>
        </p:blipFill>
        <p:spPr bwMode="auto">
          <a:xfrm>
            <a:off x="571500" y="214313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500188" y="285750"/>
            <a:ext cx="7186612" cy="500063"/>
          </a:xfrm>
        </p:spPr>
        <p:txBody>
          <a:bodyPr/>
          <a:lstStyle/>
          <a:p>
            <a:pPr eaLnBrk="1" hangingPunct="1"/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документооборота</a:t>
            </a:r>
            <a:endParaRPr lang="ru-RU" sz="3600" u="sng" dirty="0" smtClean="0"/>
          </a:p>
        </p:txBody>
      </p:sp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715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журнал регистрации и контроля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поступающих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документов ОС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(за 5 мес. 2024 г. поступило 24 документа);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журнал регистрации и контроля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отправляемых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документов ОС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(за 5 мес. 2024 г.  отправлено 47 документов).</a:t>
            </a:r>
          </a:p>
        </p:txBody>
      </p:sp>
      <p:pic>
        <p:nvPicPr>
          <p:cNvPr id="50179" name="Рисунок 3"/>
          <p:cNvPicPr>
            <a:picLocks noChangeAspect="1" noChangeArrowheads="1"/>
          </p:cNvPicPr>
          <p:nvPr/>
        </p:nvPicPr>
        <p:blipFill>
          <a:blip r:embed="rId3"/>
          <a:srcRect l="14592" t="14622" r="35703" b="6616"/>
          <a:stretch>
            <a:fillRect/>
          </a:stretch>
        </p:blipFill>
        <p:spPr bwMode="auto">
          <a:xfrm>
            <a:off x="785813" y="142875"/>
            <a:ext cx="792162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F:\DCIM\101MSDCF\IMG_99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9250" y="4076700"/>
            <a:ext cx="368141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694113"/>
            <a:ext cx="20875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S:\Общественная приемная\Косикова П.С\Кудрявцева\photo_2023-10-17_17-15-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570288"/>
            <a:ext cx="215900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143625" cy="1143000"/>
          </a:xfrm>
        </p:spPr>
        <p:txBody>
          <a:bodyPr/>
          <a:lstStyle/>
          <a:p>
            <a:pPr eaLnBrk="1" hangingPunct="1"/>
            <a:r>
              <a:rPr lang="ru-RU" sz="40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Номенклатура дел Общественного совета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Работу по комплектованию, хранению, учету и использованию архивных документов, образовавшихся в процессе деятельности  Общественного совета,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осуществляет городская Дума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учредитель Общественного совета.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Городская Дума ежегодно утверждает сводную номенклатуру дел, в которой в разделе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перечисляются заголовки дел, формируемые Общественным советом.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Выписку из сводной номенклатуры дел городская Дума направляет Общественному совету для работы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3251" name="Рисунок 3"/>
          <p:cNvPicPr>
            <a:picLocks noChangeAspect="1" noChangeArrowheads="1"/>
          </p:cNvPicPr>
          <p:nvPr/>
        </p:nvPicPr>
        <p:blipFill>
          <a:blip r:embed="rId2"/>
          <a:srcRect l="14592" t="14622" r="35703" b="6616"/>
          <a:stretch>
            <a:fillRect/>
          </a:stretch>
        </p:blipFill>
        <p:spPr bwMode="auto">
          <a:xfrm>
            <a:off x="571500" y="214313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50050" cy="439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Годовой план деятельности ОС</a:t>
            </a:r>
            <a:endParaRPr lang="ru-RU" dirty="0"/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1420192"/>
          </a:xfrm>
        </p:spPr>
        <p:txBody>
          <a:bodyPr/>
          <a:lstStyle/>
          <a:p>
            <a:pPr algn="just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Общественный совет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ежегодно утверждает план своей деятельности на год.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План состоит из следующих разделов:</a:t>
            </a:r>
          </a:p>
        </p:txBody>
      </p:sp>
      <p:pic>
        <p:nvPicPr>
          <p:cNvPr id="54275" name="Рисунок 3"/>
          <p:cNvPicPr>
            <a:picLocks noChangeAspect="1" noChangeArrowheads="1"/>
          </p:cNvPicPr>
          <p:nvPr/>
        </p:nvPicPr>
        <p:blipFill>
          <a:blip r:embed="rId2"/>
          <a:srcRect l="14592" t="14622" r="35703" b="6616"/>
          <a:stretch>
            <a:fillRect/>
          </a:stretch>
        </p:blipFill>
        <p:spPr bwMode="auto">
          <a:xfrm>
            <a:off x="285750" y="0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F:\DCIM\102CANON\IMG_0014.JPG"/>
          <p:cNvPicPr>
            <a:picLocks noChangeAspect="1" noChangeArrowheads="1"/>
          </p:cNvPicPr>
          <p:nvPr/>
        </p:nvPicPr>
        <p:blipFill>
          <a:blip r:embed="rId3"/>
          <a:srcRect l="4211" t="14391" r="6740"/>
          <a:stretch>
            <a:fillRect/>
          </a:stretch>
        </p:blipFill>
        <p:spPr bwMode="auto">
          <a:xfrm>
            <a:off x="4788024" y="2348880"/>
            <a:ext cx="4237484" cy="434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85750" y="2348880"/>
            <a:ext cx="450227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2500" b="1" dirty="0" smtClean="0"/>
              <a:t>Общие </a:t>
            </a:r>
            <a:r>
              <a:rPr lang="ru-RU" sz="2500" b="1" dirty="0"/>
              <a:t>мероприятия.</a:t>
            </a:r>
            <a:endParaRPr lang="ru-RU" sz="2500" dirty="0"/>
          </a:p>
          <a:p>
            <a:pPr marL="514350" indent="-514350">
              <a:buFont typeface="+mj-lt"/>
              <a:buAutoNum type="arabicPeriod"/>
            </a:pPr>
            <a:r>
              <a:rPr lang="ru-RU" sz="2500" b="1" dirty="0" smtClean="0"/>
              <a:t>Вопросы</a:t>
            </a:r>
            <a:r>
              <a:rPr lang="ru-RU" sz="2500" b="1" dirty="0"/>
              <a:t>, рассматриваемые на заседаниях ОС.</a:t>
            </a:r>
            <a:endParaRPr lang="ru-RU" sz="2500" dirty="0"/>
          </a:p>
          <a:p>
            <a:pPr marL="514350" indent="-514350">
              <a:buFont typeface="+mj-lt"/>
              <a:buAutoNum type="arabicPeriod"/>
            </a:pPr>
            <a:r>
              <a:rPr lang="ru-RU" sz="2500" b="1" dirty="0" smtClean="0"/>
              <a:t>Мероприятия </a:t>
            </a:r>
            <a:r>
              <a:rPr lang="ru-RU" sz="2500" b="1" dirty="0"/>
              <a:t>по общественному контролю.</a:t>
            </a:r>
            <a:endParaRPr lang="ru-RU" sz="2500" dirty="0"/>
          </a:p>
          <a:p>
            <a:pPr marL="514350" indent="-514350">
              <a:buFont typeface="+mj-lt"/>
              <a:buAutoNum type="arabicPeriod"/>
            </a:pPr>
            <a:r>
              <a:rPr lang="ru-RU" sz="2500" b="1" dirty="0" smtClean="0"/>
              <a:t>Мероприятия </a:t>
            </a:r>
            <a:r>
              <a:rPr lang="ru-RU" sz="2500" b="1" dirty="0"/>
              <a:t>комиссий О</a:t>
            </a:r>
            <a:r>
              <a:rPr lang="en-US" sz="2500" b="1" dirty="0"/>
              <a:t>C</a:t>
            </a:r>
            <a:r>
              <a:rPr lang="ru-RU" sz="2500" b="1" dirty="0"/>
              <a:t> по контролю за исполнением рекомендаций </a:t>
            </a:r>
            <a:r>
              <a:rPr lang="ru-RU" sz="2500" b="1" dirty="0" smtClean="0"/>
              <a:t>О</a:t>
            </a:r>
            <a:r>
              <a:rPr lang="en-US" sz="2500" b="1" dirty="0" smtClean="0"/>
              <a:t>C</a:t>
            </a:r>
            <a:r>
              <a:rPr lang="ru-RU" sz="2500" b="1" dirty="0" smtClean="0"/>
              <a:t>.</a:t>
            </a:r>
            <a:endParaRPr lang="ru-RU" sz="2500" dirty="0"/>
          </a:p>
          <a:p>
            <a:pPr algn="just" eaLnBrk="1" hangingPunct="1"/>
            <a:endParaRPr lang="ru-RU" sz="26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286750" cy="582612"/>
          </a:xfrm>
        </p:spPr>
        <p:txBody>
          <a:bodyPr/>
          <a:lstStyle/>
          <a:p>
            <a:pPr eaLnBrk="1" hangingPunct="1"/>
            <a:r>
              <a:rPr lang="ru-RU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ФОРМЫ ДЕЯТЕЛЬНОСТИ ОБЩЕСТВЕННОГО СОВЕТА </a:t>
            </a: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2024 году( январь-май))</a:t>
            </a:r>
          </a:p>
        </p:txBody>
      </p:sp>
      <p:sp>
        <p:nvSpPr>
          <p:cNvPr id="28674" name="Подзаголовок 4"/>
          <p:cNvSpPr txBox="1">
            <a:spLocks/>
          </p:cNvSpPr>
          <p:nvPr/>
        </p:nvSpPr>
        <p:spPr bwMode="auto">
          <a:xfrm>
            <a:off x="539750" y="1071563"/>
            <a:ext cx="81359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Проведено  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заседаний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 т.ч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выездное, 4 в расширенном составе.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Рассмотрено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вопроса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Созвано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совещания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руководства ОС по оперативным вопросам.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заседания комиссии по социальным вопросам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заседания комиссии по вопросам городского хозяйства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Осуществлены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общественная проверка и общественный мониторинг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спортивных объектов, предназначенных для занятий зимними видами спорта.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Посещены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школ и 2 учреждения культуры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</a:pP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Рисунок 7"/>
          <p:cNvPicPr>
            <a:picLocks noChangeAspect="1" noChangeArrowheads="1"/>
          </p:cNvPicPr>
          <p:nvPr/>
        </p:nvPicPr>
        <p:blipFill>
          <a:blip r:embed="rId2"/>
          <a:srcRect l="14592" t="14622" r="35703" b="6616"/>
          <a:stretch>
            <a:fillRect/>
          </a:stretch>
        </p:blipFill>
        <p:spPr bwMode="auto">
          <a:xfrm>
            <a:off x="285720" y="285728"/>
            <a:ext cx="863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pic>
        <p:nvPicPr>
          <p:cNvPr id="66569" name="Picture 9" descr="r-QdK-tD73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75" y="0"/>
            <a:ext cx="9144000" cy="6858000"/>
          </a:xfrm>
        </p:spPr>
      </p:pic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735610" y="332656"/>
            <a:ext cx="64083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Выездное заседание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в </a:t>
            </a:r>
            <a:r>
              <a:rPr lang="ru-RU" sz="3200" b="1" dirty="0" smtClean="0"/>
              <a:t>зональный центр </a:t>
            </a:r>
            <a:r>
              <a:rPr lang="ru-RU" sz="3200" b="1" dirty="0"/>
              <a:t>«Патриот»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Расширенное заседание комиссии по делам несовершеннолетних и защите их прав по итогам 2022 года</a:t>
            </a:r>
          </a:p>
        </p:txBody>
      </p:sp>
      <p:pic>
        <p:nvPicPr>
          <p:cNvPr id="59397" name="Picture 5" descr="fCca1VlR-n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 txBox="1">
            <a:spLocks/>
          </p:cNvSpPr>
          <p:nvPr/>
        </p:nvSpPr>
        <p:spPr bwMode="auto">
          <a:xfrm>
            <a:off x="357158" y="338138"/>
            <a:ext cx="842965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Взаимодействие с Общественным советом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«Котлас»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8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3538538" cy="46370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22 марта 2022 года подписано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Соглашение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о сотрудничестве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 Общественным советом городского округа «Котлас»</a:t>
            </a:r>
          </a:p>
        </p:txBody>
      </p:sp>
      <p:pic>
        <p:nvPicPr>
          <p:cNvPr id="60419" name="Picture 2" descr="C:\Users\gochs2\Desktop\ФОТО Общественный совет\круглый стол 07.04.202\KG-zL0o1G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163" y="1484313"/>
            <a:ext cx="4752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5"/>
          <p:cNvPicPr>
            <a:picLocks noChangeAspect="1" noChangeArrowheads="1"/>
          </p:cNvPicPr>
          <p:nvPr/>
        </p:nvPicPr>
        <p:blipFill>
          <a:blip r:embed="rId3"/>
          <a:srcRect l="14592" t="14622" r="35703" b="6616"/>
          <a:stretch>
            <a:fillRect/>
          </a:stretch>
        </p:blipFill>
        <p:spPr bwMode="auto">
          <a:xfrm>
            <a:off x="500034" y="214290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S:\Общественная приемная\Косикова П.С\Кудрявцева\11 слайд\tdg_xRzngn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70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76672"/>
            <a:ext cx="8229600" cy="1512813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Бывая в организациях, мы видим, чем и как они живут, понимаем их тревоги и чаяния, получаем предложения для  дальнейшей 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декабря 2017 года – День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Общественного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совета МО «Город Коряжма»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214842"/>
          </a:xfrm>
        </p:spPr>
        <p:txBody>
          <a:bodyPr/>
          <a:lstStyle/>
          <a:p>
            <a:pPr algn="just" eaLnBrk="1" hangingPunct="1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Общественный совет МО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«Город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Коряжма» функционирует седьмой год.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Второй состав Общественного совета приступил к работе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января 2021 года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завершил свою деятельность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января 2024 года.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января 2024 года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состоялось первое заседание ОС третьего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состава.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Рисунок 5"/>
          <p:cNvPicPr>
            <a:picLocks noChangeAspect="1" noChangeArrowheads="1"/>
          </p:cNvPicPr>
          <p:nvPr/>
        </p:nvPicPr>
        <p:blipFill>
          <a:blip r:embed="rId2"/>
          <a:srcRect l="14592" t="14622" r="35703" b="6616"/>
          <a:stretch>
            <a:fillRect/>
          </a:stretch>
        </p:blipFill>
        <p:spPr bwMode="auto">
          <a:xfrm>
            <a:off x="7643813" y="285750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Users\gochs2\Desktop\ger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942117" cy="115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C:\Users\gochs2\Desktop\ФОТО Общественный совет\круглый стол 07.04.202\SCh0xs40C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963613"/>
            <a:ext cx="9145588" cy="9145588"/>
          </a:xfrm>
        </p:spPr>
      </p:pic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4191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</a:rPr>
              <a:t>«Круглый стол» в ДДТ по дополнительному образованию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4" name="Picture 14" descr="IMG_870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88913"/>
            <a:ext cx="3663950" cy="5256212"/>
          </a:xfrm>
        </p:spPr>
      </p:pic>
      <p:pic>
        <p:nvPicPr>
          <p:cNvPr id="71699" name="Picture 19" descr="IMG_87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8913"/>
            <a:ext cx="3759200" cy="5184775"/>
          </a:xfrm>
          <a:prstGeom prst="rect">
            <a:avLst/>
          </a:prstGeom>
          <a:noFill/>
        </p:spPr>
      </p:pic>
      <p:pic>
        <p:nvPicPr>
          <p:cNvPr id="71700" name="Picture 20" descr="IMG_87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557338"/>
            <a:ext cx="3373437" cy="491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F:\DCIM\102CANON\IMG_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29811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>
          <a:xfrm>
            <a:off x="971550" y="2276475"/>
            <a:ext cx="7416800" cy="154146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58775" y="9525"/>
            <a:ext cx="8785225" cy="69215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Выездное заседание в МКЦ «Родина» по вопросам молодежной политики</a:t>
            </a:r>
          </a:p>
        </p:txBody>
      </p:sp>
      <p:pic>
        <p:nvPicPr>
          <p:cNvPr id="30733" name="Picture 13" descr="LoseRVk_eu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57250" y="323850"/>
            <a:ext cx="7602538" cy="533400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УДОСТОВЕРЕНИЕ ЧЛЕНА ОС</a:t>
            </a:r>
          </a:p>
        </p:txBody>
      </p:sp>
      <p:sp>
        <p:nvSpPr>
          <p:cNvPr id="23554" name="Подзаголовок 4"/>
          <p:cNvSpPr txBox="1">
            <a:spLocks/>
          </p:cNvSpPr>
          <p:nvPr/>
        </p:nvSpPr>
        <p:spPr bwMode="auto">
          <a:xfrm>
            <a:off x="539750" y="928688"/>
            <a:ext cx="8280722" cy="574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Член ОС имеет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удостоверение члена ОС,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являющееся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документом, подтверждающим его полномочия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 пользуется удостоверением в течение всего срока своих полномочий.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Удостоверение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подписывается председателем ОС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 удостоверении члена ОС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образец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описание удостоверения утверждены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журнала учета и выдачи удостоверений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осуществляет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секретарь 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Общественного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совета.</a:t>
            </a:r>
            <a:endParaRPr lang="ru-RU" sz="2800" dirty="0">
              <a:solidFill>
                <a:srgbClr val="0000FF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sz="3200" i="1" dirty="0">
              <a:latin typeface="Calibri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sz="3200" dirty="0">
              <a:latin typeface="Calibri" pitchFamily="34" charset="0"/>
            </a:endParaRPr>
          </a:p>
        </p:txBody>
      </p:sp>
      <p:pic>
        <p:nvPicPr>
          <p:cNvPr id="23555" name="Picture 2" descr="C:\Users\gochs2\Desktop\GA_SCmTsEyHjAhnw8vdKXtTJGTho-cW6B28gIh1mZszv88dSM-rNRhPPi-e5Xr0fcuJB67lcKWCOk4Lw4mLRuD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21088"/>
            <a:ext cx="35276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018088" y="4941888"/>
            <a:ext cx="3082925" cy="647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2988" y="4941888"/>
            <a:ext cx="2736850" cy="6477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8038" y="4292600"/>
            <a:ext cx="1670050" cy="3603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163" y="2565400"/>
            <a:ext cx="1728787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2988" y="2565400"/>
            <a:ext cx="3457575" cy="431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475" y="1844675"/>
            <a:ext cx="2016125" cy="3603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3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7286625" cy="642937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Общественного совета</a:t>
            </a:r>
            <a: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8313" y="1214438"/>
            <a:ext cx="8229600" cy="5454922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Председатель ОС 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председателя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                Секретарь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обязанностей между председателем ОС, его заместителем и секретарем ОС определено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Положением, утвержденным Общественным советом.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Комиссии ОС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вопросам городского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социальным вопросам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хозяйства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Комиссии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осуществляют свою деятельность в соответствии с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Положением о комиссии, утвержденным Общественным советом.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2174550">
            <a:off x="5408613" y="2339975"/>
            <a:ext cx="504825" cy="730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747762">
            <a:off x="2959100" y="2339975"/>
            <a:ext cx="504825" cy="73025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8747762">
            <a:off x="2867025" y="4727575"/>
            <a:ext cx="504825" cy="7143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61899">
            <a:off x="4968875" y="4746625"/>
            <a:ext cx="504825" cy="7143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9" name="Рисунок 19"/>
          <p:cNvPicPr>
            <a:picLocks noChangeAspect="1" noChangeArrowheads="1"/>
          </p:cNvPicPr>
          <p:nvPr/>
        </p:nvPicPr>
        <p:blipFill>
          <a:blip r:embed="rId2"/>
          <a:srcRect l="14592" t="14622" r="35703" b="6616"/>
          <a:stretch>
            <a:fillRect/>
          </a:stretch>
        </p:blipFill>
        <p:spPr bwMode="auto">
          <a:xfrm>
            <a:off x="214313" y="142875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Комиссия ОС по вопросам </a:t>
            </a:r>
            <a:b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городского хозяйства</a:t>
            </a:r>
            <a:endParaRPr lang="ru-RU" sz="3200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544616"/>
          </a:xfrm>
        </p:spPr>
        <p:txBody>
          <a:bodyPr/>
          <a:lstStyle/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общественный контроль 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сферах жилищно-коммунального хозяйства, благоустройства, содержания дорог, оказания услуг на территории городского округа;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ru-RU" sz="23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обеспечивает взаимодействие 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граждан и некоммерческих организаций с органами местного самоуправления городского округа по вопросам патриотического воспитания граждан, охраны окружающей среды, </a:t>
            </a:r>
            <a:r>
              <a:rPr lang="ru-RU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профилактики правонарушений, защиты прав потребителей; развития территориального общественного самоуправления;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ru-RU" sz="23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сбор и обработку информации </a:t>
            </a:r>
            <a:r>
              <a:rPr 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гражданских инициативах граждан, некоммерческих организаций по вопросам компетенции 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Комиссия ОС по социальным вопросам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1000124"/>
            <a:ext cx="8435280" cy="5597227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общественный контроль </a:t>
            </a:r>
            <a: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сферах образования, здравоохранения, культуры, спорта и туризма, занятости, социальной защиты и социального обслуживания населения;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7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обеспечивает взаимодействие</a:t>
            </a:r>
            <a: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граждан и некоммерческих организаций с органами местного самоуправления по вопросам нравственного воспитания граждан, укрепления межнационального и межрелигиозного мира и согласия;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sz="27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7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сбор и обработку информации </a:t>
            </a:r>
            <a:r>
              <a:rPr lang="ru-RU" sz="27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гражданских инициативах граждан, социально - ориентированных некоммерческих организациях по вопросам компетенции ОС.</a:t>
            </a:r>
            <a:endParaRPr lang="ru-RU" sz="2700" b="1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Первоочередные задачи, стоящие перед ОС:</a:t>
            </a: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сохранить преемственность в деятельности ОС второго и третьего составов;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обеспечить непрерывность общественного контроля решений ОС предыдущих двух составов;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ускорить адаптацию к новому виду общественной деятельности вновь назначенных членов ОС;</a:t>
            </a: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создать благоприятный психологический климат в коллективе ОС третьего состава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19"/>
          <p:cNvPicPr>
            <a:picLocks noChangeAspect="1" noChangeArrowheads="1"/>
          </p:cNvPicPr>
          <p:nvPr/>
        </p:nvPicPr>
        <p:blipFill>
          <a:blip r:embed="rId2"/>
          <a:srcRect l="14592" t="14622" r="35703" b="6616"/>
          <a:stretch>
            <a:fillRect/>
          </a:stretch>
        </p:blipFill>
        <p:spPr bwMode="auto">
          <a:xfrm>
            <a:off x="928662" y="285728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algn="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Реализация поставленных задач</a:t>
            </a:r>
            <a:endParaRPr lang="ru-RU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/>
          <a:lstStyle/>
          <a:p>
            <a:pPr algn="just"/>
            <a:r>
              <a:rPr lang="ru-RU" sz="2800" b="1" u="sng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Ознакомление: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локальными актами ОС, принятыми ОС второго состава;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состоянием делопроизводства в ОС;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организацией работы комиссий ОС, распределением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обязанностей между председателем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заместителем и секретарем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комиссии, составлением  годового плана работы комиссии;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распределением обязанностей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председателем ОС, его заместителем и секретарем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 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мероприятиями по подготовке заседаний ОС;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организацией приема граждан по личным вопросам;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деятельностью пресс - группы ОС.</a:t>
            </a:r>
          </a:p>
        </p:txBody>
      </p:sp>
      <p:pic>
        <p:nvPicPr>
          <p:cNvPr id="4" name="Рисунок 19"/>
          <p:cNvPicPr>
            <a:picLocks noChangeAspect="1" noChangeArrowheads="1"/>
          </p:cNvPicPr>
          <p:nvPr/>
        </p:nvPicPr>
        <p:blipFill>
          <a:blip r:embed="rId2"/>
          <a:srcRect l="14592" t="14622" r="35703" b="6616"/>
          <a:stretch>
            <a:fillRect/>
          </a:stretch>
        </p:blipFill>
        <p:spPr bwMode="auto">
          <a:xfrm>
            <a:off x="571472" y="0"/>
            <a:ext cx="11239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849</Words>
  <Application>Microsoft Office PowerPoint</Application>
  <PresentationFormat>Экран (4:3)</PresentationFormat>
  <Paragraphs>105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</vt:lpstr>
      <vt:lpstr>12 декабря 2017 года – День образования Общественного  совета МО «Город Коряжма»</vt:lpstr>
      <vt:lpstr>Выездное заседание в МКЦ «Родина» по вопросам молодежной политики</vt:lpstr>
      <vt:lpstr>УДОСТОВЕРЕНИЕ ЧЛЕНА ОС</vt:lpstr>
      <vt:lpstr> Структура Общественного совета </vt:lpstr>
      <vt:lpstr>Комиссия ОС по вопросам  городского хозяйства</vt:lpstr>
      <vt:lpstr>Комиссия ОС по социальным вопросам</vt:lpstr>
      <vt:lpstr>Первоочередные задачи, стоящие перед ОС:</vt:lpstr>
      <vt:lpstr> Реализация поставленных задач</vt:lpstr>
      <vt:lpstr> Локальные правовые акты,  которыми Общественный совет руководствуется в своей деятельности </vt:lpstr>
      <vt:lpstr>Бланки организационной документации ОС </vt:lpstr>
      <vt:lpstr> Организация   документооборота</vt:lpstr>
      <vt:lpstr>Номенклатура дел Общественного совета</vt:lpstr>
      <vt:lpstr>Годовой план деятельности ОС</vt:lpstr>
      <vt:lpstr>ФОРМЫ ДЕЯТЕЛЬНОСТИ ОБЩЕСТВЕННОГО СОВЕТА в 2024 году( январь-май))</vt:lpstr>
      <vt:lpstr>Слайд 16</vt:lpstr>
      <vt:lpstr>Расширенное заседание комиссии по делам несовершеннолетних и защите их прав по итогам 2022 года</vt:lpstr>
      <vt:lpstr>Слайд 18</vt:lpstr>
      <vt:lpstr>Бывая в организациях, мы видим, чем и как они живут, понимаем их тревоги и чаяния, получаем предложения для  дальнейшей  работы.</vt:lpstr>
      <vt:lpstr>«Круглый стол» в ДДТ по дополнительному образованию детей</vt:lpstr>
      <vt:lpstr>Слайд 21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заявка муниципального об</dc:title>
  <dc:creator>Сотрудник</dc:creator>
  <cp:lastModifiedBy>777</cp:lastModifiedBy>
  <cp:revision>591</cp:revision>
  <dcterms:created xsi:type="dcterms:W3CDTF">2017-05-22T08:26:07Z</dcterms:created>
  <dcterms:modified xsi:type="dcterms:W3CDTF">2024-05-27T20:56:00Z</dcterms:modified>
</cp:coreProperties>
</file>