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5" r:id="rId3"/>
    <p:sldId id="264" r:id="rId4"/>
    <p:sldId id="269" r:id="rId5"/>
    <p:sldId id="265" r:id="rId6"/>
    <p:sldId id="266" r:id="rId7"/>
    <p:sldId id="267" r:id="rId8"/>
    <p:sldId id="268" r:id="rId9"/>
    <p:sldId id="270" r:id="rId10"/>
    <p:sldId id="278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97B0"/>
    <a:srgbClr val="008FFA"/>
    <a:srgbClr val="0089CC"/>
    <a:srgbClr val="6E4C98"/>
    <a:srgbClr val="0089CE"/>
    <a:srgbClr val="E7F0F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>
      <p:cViewPr>
        <p:scale>
          <a:sx n="100" d="100"/>
          <a:sy n="100" d="100"/>
        </p:scale>
        <p:origin x="-109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25DF3-4FF1-4044-9D9D-B7B4BE861FFB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827FB-454D-46B0-8255-0148F2AE0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397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827FB-454D-46B0-8255-0148F2AE07D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43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DF14-2C62-4A9F-AAD5-AE0B78485E68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5796-86FC-494D-A5AF-1B8A230F1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2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DF14-2C62-4A9F-AAD5-AE0B78485E68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5796-86FC-494D-A5AF-1B8A230F1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83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DF14-2C62-4A9F-AAD5-AE0B78485E68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5796-86FC-494D-A5AF-1B8A230F1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78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DF14-2C62-4A9F-AAD5-AE0B78485E68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5796-86FC-494D-A5AF-1B8A230F1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92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DF14-2C62-4A9F-AAD5-AE0B78485E68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5796-86FC-494D-A5AF-1B8A230F1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2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DF14-2C62-4A9F-AAD5-AE0B78485E68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5796-86FC-494D-A5AF-1B8A230F1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99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DF14-2C62-4A9F-AAD5-AE0B78485E68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5796-86FC-494D-A5AF-1B8A230F1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2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DF14-2C62-4A9F-AAD5-AE0B78485E68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5796-86FC-494D-A5AF-1B8A230F1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14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DF14-2C62-4A9F-AAD5-AE0B78485E68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5796-86FC-494D-A5AF-1B8A230F1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12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DF14-2C62-4A9F-AAD5-AE0B78485E68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5796-86FC-494D-A5AF-1B8A230F1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64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DF14-2C62-4A9F-AAD5-AE0B78485E68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5796-86FC-494D-A5AF-1B8A230F1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3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8DF14-2C62-4A9F-AAD5-AE0B78485E68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95796-86FC-494D-A5AF-1B8A230F1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17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rimsp@primadm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0144" y="2880598"/>
            <a:ext cx="11071122" cy="118657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ходе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регионального проекта «Комфортное Поморье»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Приморском муниципальном округе в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году</a:t>
            </a: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45" y="445773"/>
            <a:ext cx="2680871" cy="1667992"/>
          </a:xfrm>
          <a:prstGeom prst="rect">
            <a:avLst/>
          </a:prstGeom>
        </p:spPr>
      </p:pic>
      <p:sp>
        <p:nvSpPr>
          <p:cNvPr id="7" name="Прямоугольник 3">
            <a:extLst>
              <a:ext uri="{FF2B5EF4-FFF2-40B4-BE49-F238E27FC236}">
                <a16:creationId xmlns="" xmlns:a16="http://schemas.microsoft.com/office/drawing/2014/main" id="{D0681C31-D8EB-EAE9-66D9-412106BE38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278296" y="4666003"/>
            <a:ext cx="4418091" cy="99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669" tIns="42334" rIns="84669" bIns="42334">
            <a:spAutoFit/>
          </a:bodyPr>
          <a:lstStyle/>
          <a:p>
            <a:pPr algn="l">
              <a:lnSpc>
                <a:spcPct val="110000"/>
              </a:lnSpc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Авилов Александр Николаевич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председатель Собрания депутатов Приморского муниципального округа</a:t>
            </a:r>
            <a:endParaRPr lang="ru-RU" alt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DB6932B-7198-41BC-CFB7-1674C1A57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3019" y="6064711"/>
            <a:ext cx="4925372" cy="33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669" tIns="42334" rIns="84669" bIns="42334">
            <a:spAutoFit/>
          </a:bodyPr>
          <a:lstStyle/>
          <a:p>
            <a:pPr algn="ctr"/>
            <a:r>
              <a:rPr lang="ru-RU" alt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18</a:t>
            </a:r>
            <a:r>
              <a:rPr lang="ru-RU" alt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августа </a:t>
            </a:r>
            <a:r>
              <a:rPr lang="ru-RU" altLang="ru-RU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2024 г.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222" y="445773"/>
            <a:ext cx="1349464" cy="167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325" y="626802"/>
            <a:ext cx="7896343" cy="1476474"/>
          </a:xfrm>
          <a:prstGeom prst="rect">
            <a:avLst/>
          </a:prstGeom>
        </p:spPr>
        <p:txBody>
          <a:bodyPr vert="horz" wrap="square" lIns="0" tIns="14395" rIns="0" bIns="0" rtlCol="0" anchor="ctr">
            <a:spAutoFit/>
          </a:bodyPr>
          <a:lstStyle/>
          <a:p>
            <a:pPr marL="11516" marR="4607" algn="ctr">
              <a:lnSpc>
                <a:spcPts val="3827"/>
              </a:lnSpc>
              <a:spcBef>
                <a:spcPts val="113"/>
              </a:spcBef>
            </a:pPr>
            <a:r>
              <a:rPr lang="ru-RU" sz="2800" dirty="0" smtClean="0">
                <a:solidFill>
                  <a:srgbClr val="6E4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 ответственного </a:t>
            </a:r>
            <a:br>
              <a:rPr lang="ru-RU" sz="2800" dirty="0" smtClean="0">
                <a:solidFill>
                  <a:srgbClr val="6E4C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6E4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реализацию регионального проекта «Комфортное Поморье» в Приморском округе</a:t>
            </a:r>
            <a:endParaRPr sz="2800" dirty="0">
              <a:solidFill>
                <a:srgbClr val="6E4C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39" y="0"/>
            <a:ext cx="3219402" cy="6855696"/>
          </a:xfrm>
          <a:custGeom>
            <a:avLst/>
            <a:gdLst/>
            <a:ahLst/>
            <a:cxnLst/>
            <a:rect l="l" t="t" r="r" b="b"/>
            <a:pathLst>
              <a:path w="3550285" h="7560309">
                <a:moveTo>
                  <a:pt x="3550003" y="0"/>
                </a:moveTo>
                <a:lnTo>
                  <a:pt x="0" y="0"/>
                </a:lnTo>
                <a:lnTo>
                  <a:pt x="0" y="7560000"/>
                </a:lnTo>
                <a:lnTo>
                  <a:pt x="187624" y="7560000"/>
                </a:lnTo>
                <a:lnTo>
                  <a:pt x="3550003" y="0"/>
                </a:lnTo>
                <a:close/>
              </a:path>
            </a:pathLst>
          </a:custGeom>
          <a:solidFill>
            <a:srgbClr val="A0C6E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3839" y="459199"/>
            <a:ext cx="2535329" cy="4125741"/>
          </a:xfrm>
          <a:custGeom>
            <a:avLst/>
            <a:gdLst/>
            <a:ahLst/>
            <a:cxnLst/>
            <a:rect l="l" t="t" r="r" b="b"/>
            <a:pathLst>
              <a:path w="2795905" h="4549775">
                <a:moveTo>
                  <a:pt x="2795828" y="0"/>
                </a:moveTo>
                <a:lnTo>
                  <a:pt x="1263747" y="0"/>
                </a:lnTo>
                <a:lnTo>
                  <a:pt x="0" y="2910800"/>
                </a:lnTo>
                <a:lnTo>
                  <a:pt x="0" y="4549517"/>
                </a:lnTo>
                <a:lnTo>
                  <a:pt x="822161" y="4549517"/>
                </a:lnTo>
                <a:lnTo>
                  <a:pt x="2795828" y="0"/>
                </a:lnTo>
                <a:close/>
              </a:path>
            </a:pathLst>
          </a:custGeom>
          <a:solidFill>
            <a:srgbClr val="008FC8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777704" y="0"/>
            <a:ext cx="2441471" cy="3166427"/>
          </a:xfrm>
          <a:custGeom>
            <a:avLst/>
            <a:gdLst/>
            <a:ahLst/>
            <a:cxnLst/>
            <a:rect l="l" t="t" r="r" b="b"/>
            <a:pathLst>
              <a:path w="2692400" h="3491865">
                <a:moveTo>
                  <a:pt x="2691889" y="0"/>
                </a:moveTo>
                <a:lnTo>
                  <a:pt x="1515999" y="0"/>
                </a:lnTo>
                <a:lnTo>
                  <a:pt x="0" y="3491809"/>
                </a:lnTo>
                <a:lnTo>
                  <a:pt x="1143590" y="3491809"/>
                </a:lnTo>
                <a:lnTo>
                  <a:pt x="2691889" y="0"/>
                </a:lnTo>
                <a:close/>
              </a:path>
            </a:pathLst>
          </a:custGeom>
          <a:solidFill>
            <a:srgbClr val="008FC8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2614407" y="669033"/>
            <a:ext cx="339157" cy="503265"/>
          </a:xfrm>
          <a:custGeom>
            <a:avLst/>
            <a:gdLst/>
            <a:ahLst/>
            <a:cxnLst/>
            <a:rect l="l" t="t" r="r" b="b"/>
            <a:pathLst>
              <a:path w="374014" h="554990">
                <a:moveTo>
                  <a:pt x="373867" y="0"/>
                </a:moveTo>
                <a:lnTo>
                  <a:pt x="241776" y="0"/>
                </a:lnTo>
                <a:lnTo>
                  <a:pt x="0" y="554856"/>
                </a:lnTo>
                <a:lnTo>
                  <a:pt x="133156" y="554856"/>
                </a:lnTo>
                <a:lnTo>
                  <a:pt x="373867" y="0"/>
                </a:lnTo>
                <a:close/>
              </a:path>
            </a:pathLst>
          </a:custGeom>
          <a:solidFill>
            <a:srgbClr val="7844B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262883" y="5141342"/>
            <a:ext cx="2722471" cy="862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11258668" y="4758631"/>
            <a:ext cx="932826" cy="2097131"/>
          </a:xfrm>
          <a:custGeom>
            <a:avLst/>
            <a:gdLst/>
            <a:ahLst/>
            <a:cxnLst/>
            <a:rect l="l" t="t" r="r" b="b"/>
            <a:pathLst>
              <a:path w="1028700" h="2312670">
                <a:moveTo>
                  <a:pt x="1028412" y="0"/>
                </a:moveTo>
                <a:lnTo>
                  <a:pt x="0" y="2312287"/>
                </a:lnTo>
                <a:lnTo>
                  <a:pt x="1028412" y="2312287"/>
                </a:lnTo>
                <a:lnTo>
                  <a:pt x="1028412" y="0"/>
                </a:lnTo>
                <a:close/>
              </a:path>
            </a:pathLst>
          </a:custGeom>
          <a:solidFill>
            <a:srgbClr val="A0C6E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11529513" y="5330082"/>
            <a:ext cx="662191" cy="1525343"/>
          </a:xfrm>
          <a:custGeom>
            <a:avLst/>
            <a:gdLst/>
            <a:ahLst/>
            <a:cxnLst/>
            <a:rect l="l" t="t" r="r" b="b"/>
            <a:pathLst>
              <a:path w="730250" h="1682115">
                <a:moveTo>
                  <a:pt x="729730" y="0"/>
                </a:moveTo>
                <a:lnTo>
                  <a:pt x="0" y="1682103"/>
                </a:lnTo>
                <a:lnTo>
                  <a:pt x="729730" y="1682103"/>
                </a:lnTo>
                <a:lnTo>
                  <a:pt x="729730" y="0"/>
                </a:lnTo>
                <a:close/>
              </a:path>
            </a:pathLst>
          </a:custGeom>
          <a:solidFill>
            <a:srgbClr val="008FC8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/>
          <p:nvPr/>
        </p:nvSpPr>
        <p:spPr>
          <a:xfrm>
            <a:off x="11259801" y="6016548"/>
            <a:ext cx="931675" cy="838967"/>
          </a:xfrm>
          <a:custGeom>
            <a:avLst/>
            <a:gdLst/>
            <a:ahLst/>
            <a:cxnLst/>
            <a:rect l="l" t="t" r="r" b="b"/>
            <a:pathLst>
              <a:path w="1027430" h="925195">
                <a:moveTo>
                  <a:pt x="1027163" y="0"/>
                </a:moveTo>
                <a:lnTo>
                  <a:pt x="410190" y="0"/>
                </a:lnTo>
                <a:lnTo>
                  <a:pt x="0" y="925084"/>
                </a:lnTo>
                <a:lnTo>
                  <a:pt x="673477" y="925084"/>
                </a:lnTo>
                <a:lnTo>
                  <a:pt x="1027163" y="110440"/>
                </a:lnTo>
                <a:lnTo>
                  <a:pt x="1027163" y="0"/>
                </a:lnTo>
                <a:close/>
              </a:path>
            </a:pathLst>
          </a:custGeom>
          <a:solidFill>
            <a:srgbClr val="008FC8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874117" y="538104"/>
            <a:ext cx="947797" cy="1652599"/>
          </a:xfrm>
          <a:custGeom>
            <a:avLst/>
            <a:gdLst/>
            <a:ahLst/>
            <a:cxnLst/>
            <a:rect l="l" t="t" r="r" b="b"/>
            <a:pathLst>
              <a:path w="1045210" h="1822450">
                <a:moveTo>
                  <a:pt x="534370" y="0"/>
                </a:moveTo>
                <a:lnTo>
                  <a:pt x="35981" y="0"/>
                </a:lnTo>
                <a:lnTo>
                  <a:pt x="21997" y="2811"/>
                </a:lnTo>
                <a:lnTo>
                  <a:pt x="10557" y="10481"/>
                </a:lnTo>
                <a:lnTo>
                  <a:pt x="2834" y="21869"/>
                </a:lnTo>
                <a:lnTo>
                  <a:pt x="0" y="35830"/>
                </a:lnTo>
                <a:lnTo>
                  <a:pt x="0" y="1786315"/>
                </a:lnTo>
                <a:lnTo>
                  <a:pt x="2834" y="1800278"/>
                </a:lnTo>
                <a:lnTo>
                  <a:pt x="10557" y="1811665"/>
                </a:lnTo>
                <a:lnTo>
                  <a:pt x="21997" y="1819335"/>
                </a:lnTo>
                <a:lnTo>
                  <a:pt x="35981" y="1822146"/>
                </a:lnTo>
                <a:lnTo>
                  <a:pt x="49956" y="1819335"/>
                </a:lnTo>
                <a:lnTo>
                  <a:pt x="61371" y="1811665"/>
                </a:lnTo>
                <a:lnTo>
                  <a:pt x="69069" y="1800278"/>
                </a:lnTo>
                <a:lnTo>
                  <a:pt x="71892" y="1786315"/>
                </a:lnTo>
                <a:lnTo>
                  <a:pt x="71892" y="71668"/>
                </a:lnTo>
                <a:lnTo>
                  <a:pt x="807378" y="71668"/>
                </a:lnTo>
                <a:lnTo>
                  <a:pt x="734027" y="37794"/>
                </a:lnTo>
                <a:lnTo>
                  <a:pt x="693326" y="24086"/>
                </a:lnTo>
                <a:lnTo>
                  <a:pt x="652539" y="13491"/>
                </a:lnTo>
                <a:lnTo>
                  <a:pt x="612138" y="5970"/>
                </a:lnTo>
                <a:lnTo>
                  <a:pt x="572591" y="1486"/>
                </a:lnTo>
                <a:lnTo>
                  <a:pt x="534370" y="0"/>
                </a:lnTo>
                <a:close/>
              </a:path>
              <a:path w="1045210" h="1822450">
                <a:moveTo>
                  <a:pt x="807378" y="71668"/>
                </a:moveTo>
                <a:lnTo>
                  <a:pt x="534370" y="71668"/>
                </a:lnTo>
                <a:lnTo>
                  <a:pt x="564875" y="72959"/>
                </a:lnTo>
                <a:lnTo>
                  <a:pt x="598648" y="76956"/>
                </a:lnTo>
                <a:lnTo>
                  <a:pt x="672813" y="93802"/>
                </a:lnTo>
                <a:lnTo>
                  <a:pt x="711613" y="107021"/>
                </a:lnTo>
                <a:lnTo>
                  <a:pt x="750496" y="123682"/>
                </a:lnTo>
                <a:lnTo>
                  <a:pt x="788666" y="143970"/>
                </a:lnTo>
                <a:lnTo>
                  <a:pt x="825328" y="168069"/>
                </a:lnTo>
                <a:lnTo>
                  <a:pt x="859684" y="196164"/>
                </a:lnTo>
                <a:lnTo>
                  <a:pt x="890940" y="228440"/>
                </a:lnTo>
                <a:lnTo>
                  <a:pt x="918297" y="265079"/>
                </a:lnTo>
                <a:lnTo>
                  <a:pt x="940962" y="306267"/>
                </a:lnTo>
                <a:lnTo>
                  <a:pt x="958136" y="352188"/>
                </a:lnTo>
                <a:lnTo>
                  <a:pt x="969025" y="403027"/>
                </a:lnTo>
                <a:lnTo>
                  <a:pt x="972831" y="458967"/>
                </a:lnTo>
                <a:lnTo>
                  <a:pt x="969025" y="514613"/>
                </a:lnTo>
                <a:lnTo>
                  <a:pt x="958136" y="565177"/>
                </a:lnTo>
                <a:lnTo>
                  <a:pt x="940962" y="610845"/>
                </a:lnTo>
                <a:lnTo>
                  <a:pt x="918297" y="651799"/>
                </a:lnTo>
                <a:lnTo>
                  <a:pt x="890940" y="688226"/>
                </a:lnTo>
                <a:lnTo>
                  <a:pt x="859684" y="720308"/>
                </a:lnTo>
                <a:lnTo>
                  <a:pt x="825328" y="748231"/>
                </a:lnTo>
                <a:lnTo>
                  <a:pt x="788666" y="772178"/>
                </a:lnTo>
                <a:lnTo>
                  <a:pt x="750496" y="792334"/>
                </a:lnTo>
                <a:lnTo>
                  <a:pt x="711613" y="808884"/>
                </a:lnTo>
                <a:lnTo>
                  <a:pt x="672813" y="822011"/>
                </a:lnTo>
                <a:lnTo>
                  <a:pt x="634892" y="831900"/>
                </a:lnTo>
                <a:lnTo>
                  <a:pt x="564875" y="842702"/>
                </a:lnTo>
                <a:lnTo>
                  <a:pt x="534370" y="843983"/>
                </a:lnTo>
                <a:lnTo>
                  <a:pt x="222850" y="843983"/>
                </a:lnTo>
                <a:lnTo>
                  <a:pt x="208866" y="846795"/>
                </a:lnTo>
                <a:lnTo>
                  <a:pt x="197425" y="854467"/>
                </a:lnTo>
                <a:lnTo>
                  <a:pt x="189700" y="865855"/>
                </a:lnTo>
                <a:lnTo>
                  <a:pt x="186865" y="879814"/>
                </a:lnTo>
                <a:lnTo>
                  <a:pt x="189700" y="893775"/>
                </a:lnTo>
                <a:lnTo>
                  <a:pt x="197425" y="905164"/>
                </a:lnTo>
                <a:lnTo>
                  <a:pt x="208866" y="912836"/>
                </a:lnTo>
                <a:lnTo>
                  <a:pt x="222850" y="915648"/>
                </a:lnTo>
                <a:lnTo>
                  <a:pt x="534370" y="915648"/>
                </a:lnTo>
                <a:lnTo>
                  <a:pt x="572591" y="914170"/>
                </a:lnTo>
                <a:lnTo>
                  <a:pt x="612138" y="909709"/>
                </a:lnTo>
                <a:lnTo>
                  <a:pt x="652539" y="902228"/>
                </a:lnTo>
                <a:lnTo>
                  <a:pt x="693326" y="891688"/>
                </a:lnTo>
                <a:lnTo>
                  <a:pt x="734027" y="878052"/>
                </a:lnTo>
                <a:lnTo>
                  <a:pt x="774173" y="861281"/>
                </a:lnTo>
                <a:lnTo>
                  <a:pt x="813295" y="841336"/>
                </a:lnTo>
                <a:lnTo>
                  <a:pt x="850921" y="818181"/>
                </a:lnTo>
                <a:lnTo>
                  <a:pt x="886582" y="791775"/>
                </a:lnTo>
                <a:lnTo>
                  <a:pt x="919808" y="762082"/>
                </a:lnTo>
                <a:lnTo>
                  <a:pt x="950128" y="729064"/>
                </a:lnTo>
                <a:lnTo>
                  <a:pt x="977074" y="692681"/>
                </a:lnTo>
                <a:lnTo>
                  <a:pt x="1000174" y="652895"/>
                </a:lnTo>
                <a:lnTo>
                  <a:pt x="1018959" y="609669"/>
                </a:lnTo>
                <a:lnTo>
                  <a:pt x="1032959" y="562965"/>
                </a:lnTo>
                <a:lnTo>
                  <a:pt x="1041704" y="512744"/>
                </a:lnTo>
                <a:lnTo>
                  <a:pt x="1044723" y="458967"/>
                </a:lnTo>
                <a:lnTo>
                  <a:pt x="1041704" y="404931"/>
                </a:lnTo>
                <a:lnTo>
                  <a:pt x="1032959" y="354464"/>
                </a:lnTo>
                <a:lnTo>
                  <a:pt x="1018959" y="307531"/>
                </a:lnTo>
                <a:lnTo>
                  <a:pt x="1000174" y="264092"/>
                </a:lnTo>
                <a:lnTo>
                  <a:pt x="977074" y="224109"/>
                </a:lnTo>
                <a:lnTo>
                  <a:pt x="950128" y="187544"/>
                </a:lnTo>
                <a:lnTo>
                  <a:pt x="919808" y="154358"/>
                </a:lnTo>
                <a:lnTo>
                  <a:pt x="886582" y="124515"/>
                </a:lnTo>
                <a:lnTo>
                  <a:pt x="850921" y="97975"/>
                </a:lnTo>
                <a:lnTo>
                  <a:pt x="813295" y="74700"/>
                </a:lnTo>
                <a:lnTo>
                  <a:pt x="807378" y="716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/>
          <p:nvPr/>
        </p:nvSpPr>
        <p:spPr>
          <a:xfrm>
            <a:off x="639469" y="1299972"/>
            <a:ext cx="300002" cy="65068"/>
          </a:xfrm>
          <a:custGeom>
            <a:avLst/>
            <a:gdLst/>
            <a:ahLst/>
            <a:cxnLst/>
            <a:rect l="l" t="t" r="r" b="b"/>
            <a:pathLst>
              <a:path w="330834" h="71755">
                <a:moveTo>
                  <a:pt x="294745" y="0"/>
                </a:moveTo>
                <a:lnTo>
                  <a:pt x="35989" y="0"/>
                </a:lnTo>
                <a:lnTo>
                  <a:pt x="21970" y="2811"/>
                </a:lnTo>
                <a:lnTo>
                  <a:pt x="10531" y="10482"/>
                </a:lnTo>
                <a:lnTo>
                  <a:pt x="2824" y="21871"/>
                </a:lnTo>
                <a:lnTo>
                  <a:pt x="0" y="35834"/>
                </a:lnTo>
                <a:lnTo>
                  <a:pt x="2824" y="49795"/>
                </a:lnTo>
                <a:lnTo>
                  <a:pt x="10531" y="61182"/>
                </a:lnTo>
                <a:lnTo>
                  <a:pt x="21970" y="68853"/>
                </a:lnTo>
                <a:lnTo>
                  <a:pt x="35989" y="71664"/>
                </a:lnTo>
                <a:lnTo>
                  <a:pt x="294745" y="71664"/>
                </a:lnTo>
                <a:lnTo>
                  <a:pt x="308720" y="68853"/>
                </a:lnTo>
                <a:lnTo>
                  <a:pt x="320135" y="61182"/>
                </a:lnTo>
                <a:lnTo>
                  <a:pt x="327832" y="49795"/>
                </a:lnTo>
                <a:lnTo>
                  <a:pt x="330655" y="35834"/>
                </a:lnTo>
                <a:lnTo>
                  <a:pt x="327832" y="21871"/>
                </a:lnTo>
                <a:lnTo>
                  <a:pt x="320135" y="10482"/>
                </a:lnTo>
                <a:lnTo>
                  <a:pt x="308720" y="2811"/>
                </a:lnTo>
                <a:lnTo>
                  <a:pt x="294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/>
          <p:nvPr/>
        </p:nvSpPr>
        <p:spPr>
          <a:xfrm>
            <a:off x="639469" y="1512908"/>
            <a:ext cx="564302" cy="65068"/>
          </a:xfrm>
          <a:custGeom>
            <a:avLst/>
            <a:gdLst/>
            <a:ahLst/>
            <a:cxnLst/>
            <a:rect l="l" t="t" r="r" b="b"/>
            <a:pathLst>
              <a:path w="622300" h="71755">
                <a:moveTo>
                  <a:pt x="585834" y="0"/>
                </a:moveTo>
                <a:lnTo>
                  <a:pt x="35989" y="0"/>
                </a:lnTo>
                <a:lnTo>
                  <a:pt x="21970" y="2811"/>
                </a:lnTo>
                <a:lnTo>
                  <a:pt x="10531" y="10482"/>
                </a:lnTo>
                <a:lnTo>
                  <a:pt x="2824" y="21870"/>
                </a:lnTo>
                <a:lnTo>
                  <a:pt x="0" y="35831"/>
                </a:lnTo>
                <a:lnTo>
                  <a:pt x="2824" y="49795"/>
                </a:lnTo>
                <a:lnTo>
                  <a:pt x="10531" y="61185"/>
                </a:lnTo>
                <a:lnTo>
                  <a:pt x="21970" y="68858"/>
                </a:lnTo>
                <a:lnTo>
                  <a:pt x="35989" y="71669"/>
                </a:lnTo>
                <a:lnTo>
                  <a:pt x="585834" y="71669"/>
                </a:lnTo>
                <a:lnTo>
                  <a:pt x="599821" y="68858"/>
                </a:lnTo>
                <a:lnTo>
                  <a:pt x="611261" y="61185"/>
                </a:lnTo>
                <a:lnTo>
                  <a:pt x="618985" y="49795"/>
                </a:lnTo>
                <a:lnTo>
                  <a:pt x="621819" y="35831"/>
                </a:lnTo>
                <a:lnTo>
                  <a:pt x="618985" y="21870"/>
                </a:lnTo>
                <a:lnTo>
                  <a:pt x="611261" y="10482"/>
                </a:lnTo>
                <a:lnTo>
                  <a:pt x="599821" y="2811"/>
                </a:lnTo>
                <a:lnTo>
                  <a:pt x="5858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object 7"/>
          <p:cNvSpPr/>
          <p:nvPr/>
        </p:nvSpPr>
        <p:spPr>
          <a:xfrm>
            <a:off x="2614406" y="796707"/>
            <a:ext cx="339157" cy="503265"/>
          </a:xfrm>
          <a:custGeom>
            <a:avLst/>
            <a:gdLst/>
            <a:ahLst/>
            <a:cxnLst/>
            <a:rect l="l" t="t" r="r" b="b"/>
            <a:pathLst>
              <a:path w="374014" h="554990">
                <a:moveTo>
                  <a:pt x="373867" y="0"/>
                </a:moveTo>
                <a:lnTo>
                  <a:pt x="241776" y="0"/>
                </a:lnTo>
                <a:lnTo>
                  <a:pt x="0" y="554856"/>
                </a:lnTo>
                <a:lnTo>
                  <a:pt x="133156" y="554856"/>
                </a:lnTo>
                <a:lnTo>
                  <a:pt x="373867" y="0"/>
                </a:lnTo>
                <a:close/>
              </a:path>
            </a:pathLst>
          </a:custGeom>
          <a:solidFill>
            <a:srgbClr val="0089CE"/>
          </a:solidFill>
          <a:ln>
            <a:solidFill>
              <a:srgbClr val="0089C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Прямоугольник 3">
            <a:extLst>
              <a:ext uri="{FF2B5EF4-FFF2-40B4-BE49-F238E27FC236}">
                <a16:creationId xmlns="" xmlns:a16="http://schemas.microsoft.com/office/drawing/2014/main" id="{D0681C31-D8EB-EAE9-66D9-412106BE3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07" y="2286842"/>
            <a:ext cx="9305731" cy="249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669" tIns="42334" rIns="84669" bIns="42334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управления по молодежной, социальной политике и спорту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Кузнецов 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Александрович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Архангельск, просп. Ломоносова, д. 30, каб. 53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(8182) 64-33-54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почта:</a:t>
            </a:r>
            <a:r>
              <a:rPr lang="en-US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primsp@primadm.ru</a:t>
            </a:r>
            <a:endParaRPr lang="en-US" alt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 работы: пн. – пт.: 8:30 – 17:45, обед: 12:30 – 13:30</a:t>
            </a:r>
            <a:endParaRPr lang="ru-RU" alt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8801" y="782849"/>
            <a:ext cx="6652775" cy="470045"/>
          </a:xfrm>
          <a:prstGeom prst="rect">
            <a:avLst/>
          </a:prstGeom>
        </p:spPr>
        <p:txBody>
          <a:bodyPr vert="horz" wrap="square" lIns="0" tIns="14395" rIns="0" bIns="0" rtlCol="0" anchor="ctr">
            <a:spAutoFit/>
          </a:bodyPr>
          <a:lstStyle/>
          <a:p>
            <a:pPr marL="11516" marR="4607">
              <a:lnSpc>
                <a:spcPts val="3827"/>
              </a:lnSpc>
              <a:spcBef>
                <a:spcPts val="113"/>
              </a:spcBef>
            </a:pPr>
            <a:r>
              <a:rPr sz="3083" b="1" dirty="0">
                <a:solidFill>
                  <a:srgbClr val="6E4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</a:t>
            </a:r>
            <a:r>
              <a:rPr sz="3083" b="1" dirty="0" smtClean="0">
                <a:solidFill>
                  <a:srgbClr val="6E4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sz="3083" b="1" spc="-14" dirty="0">
                <a:solidFill>
                  <a:srgbClr val="6E4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3083" b="1" dirty="0" smtClean="0">
                <a:solidFill>
                  <a:srgbClr val="6E4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sz="3083" b="1" dirty="0">
              <a:solidFill>
                <a:srgbClr val="6E4C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39" y="0"/>
            <a:ext cx="3219402" cy="6855696"/>
          </a:xfrm>
          <a:custGeom>
            <a:avLst/>
            <a:gdLst/>
            <a:ahLst/>
            <a:cxnLst/>
            <a:rect l="l" t="t" r="r" b="b"/>
            <a:pathLst>
              <a:path w="3550285" h="7560309">
                <a:moveTo>
                  <a:pt x="3550003" y="0"/>
                </a:moveTo>
                <a:lnTo>
                  <a:pt x="0" y="0"/>
                </a:lnTo>
                <a:lnTo>
                  <a:pt x="0" y="7560000"/>
                </a:lnTo>
                <a:lnTo>
                  <a:pt x="187624" y="7560000"/>
                </a:lnTo>
                <a:lnTo>
                  <a:pt x="3550003" y="0"/>
                </a:lnTo>
                <a:close/>
              </a:path>
            </a:pathLst>
          </a:custGeom>
          <a:solidFill>
            <a:srgbClr val="A0C6E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3839" y="459199"/>
            <a:ext cx="2535329" cy="4125741"/>
          </a:xfrm>
          <a:custGeom>
            <a:avLst/>
            <a:gdLst/>
            <a:ahLst/>
            <a:cxnLst/>
            <a:rect l="l" t="t" r="r" b="b"/>
            <a:pathLst>
              <a:path w="2795905" h="4549775">
                <a:moveTo>
                  <a:pt x="2795828" y="0"/>
                </a:moveTo>
                <a:lnTo>
                  <a:pt x="1263747" y="0"/>
                </a:lnTo>
                <a:lnTo>
                  <a:pt x="0" y="2910800"/>
                </a:lnTo>
                <a:lnTo>
                  <a:pt x="0" y="4549517"/>
                </a:lnTo>
                <a:lnTo>
                  <a:pt x="822161" y="4549517"/>
                </a:lnTo>
                <a:lnTo>
                  <a:pt x="2795828" y="0"/>
                </a:lnTo>
                <a:close/>
              </a:path>
            </a:pathLst>
          </a:custGeom>
          <a:solidFill>
            <a:srgbClr val="008FC8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777704" y="0"/>
            <a:ext cx="2441471" cy="3166427"/>
          </a:xfrm>
          <a:custGeom>
            <a:avLst/>
            <a:gdLst/>
            <a:ahLst/>
            <a:cxnLst/>
            <a:rect l="l" t="t" r="r" b="b"/>
            <a:pathLst>
              <a:path w="2692400" h="3491865">
                <a:moveTo>
                  <a:pt x="2691889" y="0"/>
                </a:moveTo>
                <a:lnTo>
                  <a:pt x="1515999" y="0"/>
                </a:lnTo>
                <a:lnTo>
                  <a:pt x="0" y="3491809"/>
                </a:lnTo>
                <a:lnTo>
                  <a:pt x="1143590" y="3491809"/>
                </a:lnTo>
                <a:lnTo>
                  <a:pt x="2691889" y="0"/>
                </a:lnTo>
                <a:close/>
              </a:path>
            </a:pathLst>
          </a:custGeom>
          <a:solidFill>
            <a:srgbClr val="008FC8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2614407" y="669033"/>
            <a:ext cx="339157" cy="503265"/>
          </a:xfrm>
          <a:custGeom>
            <a:avLst/>
            <a:gdLst/>
            <a:ahLst/>
            <a:cxnLst/>
            <a:rect l="l" t="t" r="r" b="b"/>
            <a:pathLst>
              <a:path w="374014" h="554990">
                <a:moveTo>
                  <a:pt x="373867" y="0"/>
                </a:moveTo>
                <a:lnTo>
                  <a:pt x="241776" y="0"/>
                </a:lnTo>
                <a:lnTo>
                  <a:pt x="0" y="554856"/>
                </a:lnTo>
                <a:lnTo>
                  <a:pt x="133156" y="554856"/>
                </a:lnTo>
                <a:lnTo>
                  <a:pt x="373867" y="0"/>
                </a:lnTo>
                <a:close/>
              </a:path>
            </a:pathLst>
          </a:custGeom>
          <a:solidFill>
            <a:srgbClr val="7844B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11258668" y="4758631"/>
            <a:ext cx="932826" cy="2097131"/>
          </a:xfrm>
          <a:custGeom>
            <a:avLst/>
            <a:gdLst/>
            <a:ahLst/>
            <a:cxnLst/>
            <a:rect l="l" t="t" r="r" b="b"/>
            <a:pathLst>
              <a:path w="1028700" h="2312670">
                <a:moveTo>
                  <a:pt x="1028412" y="0"/>
                </a:moveTo>
                <a:lnTo>
                  <a:pt x="0" y="2312287"/>
                </a:lnTo>
                <a:lnTo>
                  <a:pt x="1028412" y="2312287"/>
                </a:lnTo>
                <a:lnTo>
                  <a:pt x="1028412" y="0"/>
                </a:lnTo>
                <a:close/>
              </a:path>
            </a:pathLst>
          </a:custGeom>
          <a:solidFill>
            <a:srgbClr val="A0C6E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11529513" y="5330082"/>
            <a:ext cx="662191" cy="1525343"/>
          </a:xfrm>
          <a:custGeom>
            <a:avLst/>
            <a:gdLst/>
            <a:ahLst/>
            <a:cxnLst/>
            <a:rect l="l" t="t" r="r" b="b"/>
            <a:pathLst>
              <a:path w="730250" h="1682115">
                <a:moveTo>
                  <a:pt x="729730" y="0"/>
                </a:moveTo>
                <a:lnTo>
                  <a:pt x="0" y="1682103"/>
                </a:lnTo>
                <a:lnTo>
                  <a:pt x="729730" y="1682103"/>
                </a:lnTo>
                <a:lnTo>
                  <a:pt x="729730" y="0"/>
                </a:lnTo>
                <a:close/>
              </a:path>
            </a:pathLst>
          </a:custGeom>
          <a:solidFill>
            <a:srgbClr val="008FC8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/>
          <p:nvPr/>
        </p:nvSpPr>
        <p:spPr>
          <a:xfrm>
            <a:off x="11259801" y="6016548"/>
            <a:ext cx="931675" cy="838967"/>
          </a:xfrm>
          <a:custGeom>
            <a:avLst/>
            <a:gdLst/>
            <a:ahLst/>
            <a:cxnLst/>
            <a:rect l="l" t="t" r="r" b="b"/>
            <a:pathLst>
              <a:path w="1027430" h="925195">
                <a:moveTo>
                  <a:pt x="1027163" y="0"/>
                </a:moveTo>
                <a:lnTo>
                  <a:pt x="410190" y="0"/>
                </a:lnTo>
                <a:lnTo>
                  <a:pt x="0" y="925084"/>
                </a:lnTo>
                <a:lnTo>
                  <a:pt x="673477" y="925084"/>
                </a:lnTo>
                <a:lnTo>
                  <a:pt x="1027163" y="110440"/>
                </a:lnTo>
                <a:lnTo>
                  <a:pt x="1027163" y="0"/>
                </a:lnTo>
                <a:close/>
              </a:path>
            </a:pathLst>
          </a:custGeom>
          <a:solidFill>
            <a:srgbClr val="008FC8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874117" y="538104"/>
            <a:ext cx="947797" cy="1652599"/>
          </a:xfrm>
          <a:custGeom>
            <a:avLst/>
            <a:gdLst/>
            <a:ahLst/>
            <a:cxnLst/>
            <a:rect l="l" t="t" r="r" b="b"/>
            <a:pathLst>
              <a:path w="1045210" h="1822450">
                <a:moveTo>
                  <a:pt x="534370" y="0"/>
                </a:moveTo>
                <a:lnTo>
                  <a:pt x="35981" y="0"/>
                </a:lnTo>
                <a:lnTo>
                  <a:pt x="21997" y="2811"/>
                </a:lnTo>
                <a:lnTo>
                  <a:pt x="10557" y="10481"/>
                </a:lnTo>
                <a:lnTo>
                  <a:pt x="2834" y="21869"/>
                </a:lnTo>
                <a:lnTo>
                  <a:pt x="0" y="35830"/>
                </a:lnTo>
                <a:lnTo>
                  <a:pt x="0" y="1786315"/>
                </a:lnTo>
                <a:lnTo>
                  <a:pt x="2834" y="1800278"/>
                </a:lnTo>
                <a:lnTo>
                  <a:pt x="10557" y="1811665"/>
                </a:lnTo>
                <a:lnTo>
                  <a:pt x="21997" y="1819335"/>
                </a:lnTo>
                <a:lnTo>
                  <a:pt x="35981" y="1822146"/>
                </a:lnTo>
                <a:lnTo>
                  <a:pt x="49956" y="1819335"/>
                </a:lnTo>
                <a:lnTo>
                  <a:pt x="61371" y="1811665"/>
                </a:lnTo>
                <a:lnTo>
                  <a:pt x="69069" y="1800278"/>
                </a:lnTo>
                <a:lnTo>
                  <a:pt x="71892" y="1786315"/>
                </a:lnTo>
                <a:lnTo>
                  <a:pt x="71892" y="71668"/>
                </a:lnTo>
                <a:lnTo>
                  <a:pt x="807378" y="71668"/>
                </a:lnTo>
                <a:lnTo>
                  <a:pt x="734027" y="37794"/>
                </a:lnTo>
                <a:lnTo>
                  <a:pt x="693326" y="24086"/>
                </a:lnTo>
                <a:lnTo>
                  <a:pt x="652539" y="13491"/>
                </a:lnTo>
                <a:lnTo>
                  <a:pt x="612138" y="5970"/>
                </a:lnTo>
                <a:lnTo>
                  <a:pt x="572591" y="1486"/>
                </a:lnTo>
                <a:lnTo>
                  <a:pt x="534370" y="0"/>
                </a:lnTo>
                <a:close/>
              </a:path>
              <a:path w="1045210" h="1822450">
                <a:moveTo>
                  <a:pt x="807378" y="71668"/>
                </a:moveTo>
                <a:lnTo>
                  <a:pt x="534370" y="71668"/>
                </a:lnTo>
                <a:lnTo>
                  <a:pt x="564875" y="72959"/>
                </a:lnTo>
                <a:lnTo>
                  <a:pt x="598648" y="76956"/>
                </a:lnTo>
                <a:lnTo>
                  <a:pt x="672813" y="93802"/>
                </a:lnTo>
                <a:lnTo>
                  <a:pt x="711613" y="107021"/>
                </a:lnTo>
                <a:lnTo>
                  <a:pt x="750496" y="123682"/>
                </a:lnTo>
                <a:lnTo>
                  <a:pt x="788666" y="143970"/>
                </a:lnTo>
                <a:lnTo>
                  <a:pt x="825328" y="168069"/>
                </a:lnTo>
                <a:lnTo>
                  <a:pt x="859684" y="196164"/>
                </a:lnTo>
                <a:lnTo>
                  <a:pt x="890940" y="228440"/>
                </a:lnTo>
                <a:lnTo>
                  <a:pt x="918297" y="265079"/>
                </a:lnTo>
                <a:lnTo>
                  <a:pt x="940962" y="306267"/>
                </a:lnTo>
                <a:lnTo>
                  <a:pt x="958136" y="352188"/>
                </a:lnTo>
                <a:lnTo>
                  <a:pt x="969025" y="403027"/>
                </a:lnTo>
                <a:lnTo>
                  <a:pt x="972831" y="458967"/>
                </a:lnTo>
                <a:lnTo>
                  <a:pt x="969025" y="514613"/>
                </a:lnTo>
                <a:lnTo>
                  <a:pt x="958136" y="565177"/>
                </a:lnTo>
                <a:lnTo>
                  <a:pt x="940962" y="610845"/>
                </a:lnTo>
                <a:lnTo>
                  <a:pt x="918297" y="651799"/>
                </a:lnTo>
                <a:lnTo>
                  <a:pt x="890940" y="688226"/>
                </a:lnTo>
                <a:lnTo>
                  <a:pt x="859684" y="720308"/>
                </a:lnTo>
                <a:lnTo>
                  <a:pt x="825328" y="748231"/>
                </a:lnTo>
                <a:lnTo>
                  <a:pt x="788666" y="772178"/>
                </a:lnTo>
                <a:lnTo>
                  <a:pt x="750496" y="792334"/>
                </a:lnTo>
                <a:lnTo>
                  <a:pt x="711613" y="808884"/>
                </a:lnTo>
                <a:lnTo>
                  <a:pt x="672813" y="822011"/>
                </a:lnTo>
                <a:lnTo>
                  <a:pt x="634892" y="831900"/>
                </a:lnTo>
                <a:lnTo>
                  <a:pt x="564875" y="842702"/>
                </a:lnTo>
                <a:lnTo>
                  <a:pt x="534370" y="843983"/>
                </a:lnTo>
                <a:lnTo>
                  <a:pt x="222850" y="843983"/>
                </a:lnTo>
                <a:lnTo>
                  <a:pt x="208866" y="846795"/>
                </a:lnTo>
                <a:lnTo>
                  <a:pt x="197425" y="854467"/>
                </a:lnTo>
                <a:lnTo>
                  <a:pt x="189700" y="865855"/>
                </a:lnTo>
                <a:lnTo>
                  <a:pt x="186865" y="879814"/>
                </a:lnTo>
                <a:lnTo>
                  <a:pt x="189700" y="893775"/>
                </a:lnTo>
                <a:lnTo>
                  <a:pt x="197425" y="905164"/>
                </a:lnTo>
                <a:lnTo>
                  <a:pt x="208866" y="912836"/>
                </a:lnTo>
                <a:lnTo>
                  <a:pt x="222850" y="915648"/>
                </a:lnTo>
                <a:lnTo>
                  <a:pt x="534370" y="915648"/>
                </a:lnTo>
                <a:lnTo>
                  <a:pt x="572591" y="914170"/>
                </a:lnTo>
                <a:lnTo>
                  <a:pt x="612138" y="909709"/>
                </a:lnTo>
                <a:lnTo>
                  <a:pt x="652539" y="902228"/>
                </a:lnTo>
                <a:lnTo>
                  <a:pt x="693326" y="891688"/>
                </a:lnTo>
                <a:lnTo>
                  <a:pt x="734027" y="878052"/>
                </a:lnTo>
                <a:lnTo>
                  <a:pt x="774173" y="861281"/>
                </a:lnTo>
                <a:lnTo>
                  <a:pt x="813295" y="841336"/>
                </a:lnTo>
                <a:lnTo>
                  <a:pt x="850921" y="818181"/>
                </a:lnTo>
                <a:lnTo>
                  <a:pt x="886582" y="791775"/>
                </a:lnTo>
                <a:lnTo>
                  <a:pt x="919808" y="762082"/>
                </a:lnTo>
                <a:lnTo>
                  <a:pt x="950128" y="729064"/>
                </a:lnTo>
                <a:lnTo>
                  <a:pt x="977074" y="692681"/>
                </a:lnTo>
                <a:lnTo>
                  <a:pt x="1000174" y="652895"/>
                </a:lnTo>
                <a:lnTo>
                  <a:pt x="1018959" y="609669"/>
                </a:lnTo>
                <a:lnTo>
                  <a:pt x="1032959" y="562965"/>
                </a:lnTo>
                <a:lnTo>
                  <a:pt x="1041704" y="512744"/>
                </a:lnTo>
                <a:lnTo>
                  <a:pt x="1044723" y="458967"/>
                </a:lnTo>
                <a:lnTo>
                  <a:pt x="1041704" y="404931"/>
                </a:lnTo>
                <a:lnTo>
                  <a:pt x="1032959" y="354464"/>
                </a:lnTo>
                <a:lnTo>
                  <a:pt x="1018959" y="307531"/>
                </a:lnTo>
                <a:lnTo>
                  <a:pt x="1000174" y="264092"/>
                </a:lnTo>
                <a:lnTo>
                  <a:pt x="977074" y="224109"/>
                </a:lnTo>
                <a:lnTo>
                  <a:pt x="950128" y="187544"/>
                </a:lnTo>
                <a:lnTo>
                  <a:pt x="919808" y="154358"/>
                </a:lnTo>
                <a:lnTo>
                  <a:pt x="886582" y="124515"/>
                </a:lnTo>
                <a:lnTo>
                  <a:pt x="850921" y="97975"/>
                </a:lnTo>
                <a:lnTo>
                  <a:pt x="813295" y="74700"/>
                </a:lnTo>
                <a:lnTo>
                  <a:pt x="807378" y="716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/>
          <p:nvPr/>
        </p:nvSpPr>
        <p:spPr>
          <a:xfrm>
            <a:off x="639469" y="1299972"/>
            <a:ext cx="300002" cy="65068"/>
          </a:xfrm>
          <a:custGeom>
            <a:avLst/>
            <a:gdLst/>
            <a:ahLst/>
            <a:cxnLst/>
            <a:rect l="l" t="t" r="r" b="b"/>
            <a:pathLst>
              <a:path w="330834" h="71755">
                <a:moveTo>
                  <a:pt x="294745" y="0"/>
                </a:moveTo>
                <a:lnTo>
                  <a:pt x="35989" y="0"/>
                </a:lnTo>
                <a:lnTo>
                  <a:pt x="21970" y="2811"/>
                </a:lnTo>
                <a:lnTo>
                  <a:pt x="10531" y="10482"/>
                </a:lnTo>
                <a:lnTo>
                  <a:pt x="2824" y="21871"/>
                </a:lnTo>
                <a:lnTo>
                  <a:pt x="0" y="35834"/>
                </a:lnTo>
                <a:lnTo>
                  <a:pt x="2824" y="49795"/>
                </a:lnTo>
                <a:lnTo>
                  <a:pt x="10531" y="61182"/>
                </a:lnTo>
                <a:lnTo>
                  <a:pt x="21970" y="68853"/>
                </a:lnTo>
                <a:lnTo>
                  <a:pt x="35989" y="71664"/>
                </a:lnTo>
                <a:lnTo>
                  <a:pt x="294745" y="71664"/>
                </a:lnTo>
                <a:lnTo>
                  <a:pt x="308720" y="68853"/>
                </a:lnTo>
                <a:lnTo>
                  <a:pt x="320135" y="61182"/>
                </a:lnTo>
                <a:lnTo>
                  <a:pt x="327832" y="49795"/>
                </a:lnTo>
                <a:lnTo>
                  <a:pt x="330655" y="35834"/>
                </a:lnTo>
                <a:lnTo>
                  <a:pt x="327832" y="21871"/>
                </a:lnTo>
                <a:lnTo>
                  <a:pt x="320135" y="10482"/>
                </a:lnTo>
                <a:lnTo>
                  <a:pt x="308720" y="2811"/>
                </a:lnTo>
                <a:lnTo>
                  <a:pt x="294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/>
          <p:nvPr/>
        </p:nvSpPr>
        <p:spPr>
          <a:xfrm>
            <a:off x="639469" y="1512908"/>
            <a:ext cx="564302" cy="65068"/>
          </a:xfrm>
          <a:custGeom>
            <a:avLst/>
            <a:gdLst/>
            <a:ahLst/>
            <a:cxnLst/>
            <a:rect l="l" t="t" r="r" b="b"/>
            <a:pathLst>
              <a:path w="622300" h="71755">
                <a:moveTo>
                  <a:pt x="585834" y="0"/>
                </a:moveTo>
                <a:lnTo>
                  <a:pt x="35989" y="0"/>
                </a:lnTo>
                <a:lnTo>
                  <a:pt x="21970" y="2811"/>
                </a:lnTo>
                <a:lnTo>
                  <a:pt x="10531" y="10482"/>
                </a:lnTo>
                <a:lnTo>
                  <a:pt x="2824" y="21870"/>
                </a:lnTo>
                <a:lnTo>
                  <a:pt x="0" y="35831"/>
                </a:lnTo>
                <a:lnTo>
                  <a:pt x="2824" y="49795"/>
                </a:lnTo>
                <a:lnTo>
                  <a:pt x="10531" y="61185"/>
                </a:lnTo>
                <a:lnTo>
                  <a:pt x="21970" y="68858"/>
                </a:lnTo>
                <a:lnTo>
                  <a:pt x="35989" y="71669"/>
                </a:lnTo>
                <a:lnTo>
                  <a:pt x="585834" y="71669"/>
                </a:lnTo>
                <a:lnTo>
                  <a:pt x="599821" y="68858"/>
                </a:lnTo>
                <a:lnTo>
                  <a:pt x="611261" y="61185"/>
                </a:lnTo>
                <a:lnTo>
                  <a:pt x="618985" y="49795"/>
                </a:lnTo>
                <a:lnTo>
                  <a:pt x="621819" y="35831"/>
                </a:lnTo>
                <a:lnTo>
                  <a:pt x="618985" y="21870"/>
                </a:lnTo>
                <a:lnTo>
                  <a:pt x="611261" y="10482"/>
                </a:lnTo>
                <a:lnTo>
                  <a:pt x="599821" y="2811"/>
                </a:lnTo>
                <a:lnTo>
                  <a:pt x="5858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" name="object 22"/>
          <p:cNvSpPr txBox="1"/>
          <p:nvPr/>
        </p:nvSpPr>
        <p:spPr>
          <a:xfrm>
            <a:off x="2953563" y="1643129"/>
            <a:ext cx="1537850" cy="93206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lang="ru-RU" sz="5985" b="1" spc="-5" dirty="0">
                <a:solidFill>
                  <a:schemeClr val="accent1">
                    <a:lumMod val="50000"/>
                  </a:schemeClr>
                </a:solidFill>
                <a:latin typeface="Montserrat"/>
                <a:cs typeface="Montserrat"/>
              </a:rPr>
              <a:t>340 </a:t>
            </a:r>
            <a:endParaRPr sz="5985" dirty="0">
              <a:solidFill>
                <a:schemeClr val="accent1">
                  <a:lumMod val="50000"/>
                </a:schemeClr>
              </a:solidFill>
              <a:latin typeface="Montserrat"/>
              <a:cs typeface="Montserrat"/>
            </a:endParaRPr>
          </a:p>
        </p:txBody>
      </p:sp>
      <p:sp>
        <p:nvSpPr>
          <p:cNvPr id="30" name="object 22"/>
          <p:cNvSpPr txBox="1"/>
          <p:nvPr/>
        </p:nvSpPr>
        <p:spPr>
          <a:xfrm>
            <a:off x="4566774" y="1878958"/>
            <a:ext cx="3972916" cy="485537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lnSpc>
                <a:spcPts val="1814"/>
              </a:lnSpc>
              <a:spcBef>
                <a:spcPts val="86"/>
              </a:spcBef>
            </a:pPr>
            <a:r>
              <a:rPr lang="ru-RU" sz="1950" b="1" spc="-5" dirty="0">
                <a:solidFill>
                  <a:schemeClr val="accent1">
                    <a:lumMod val="50000"/>
                  </a:schemeClr>
                </a:solidFill>
                <a:latin typeface="Montserrat"/>
                <a:cs typeface="Montserrat"/>
              </a:rPr>
              <a:t>миллионов</a:t>
            </a:r>
            <a:endParaRPr lang="en-US" sz="1950" b="1" spc="-5" dirty="0">
              <a:solidFill>
                <a:schemeClr val="accent1">
                  <a:lumMod val="50000"/>
                </a:schemeClr>
              </a:solidFill>
              <a:latin typeface="Montserrat"/>
              <a:cs typeface="Montserrat"/>
            </a:endParaRPr>
          </a:p>
          <a:p>
            <a:pPr marL="11516">
              <a:lnSpc>
                <a:spcPts val="1814"/>
              </a:lnSpc>
              <a:spcBef>
                <a:spcPts val="86"/>
              </a:spcBef>
            </a:pPr>
            <a:r>
              <a:rPr lang="ru-RU" sz="1950" b="1" spc="-5" dirty="0">
                <a:solidFill>
                  <a:schemeClr val="accent1">
                    <a:lumMod val="50000"/>
                  </a:schemeClr>
                </a:solidFill>
                <a:latin typeface="Montserrat"/>
                <a:cs typeface="Montserrat"/>
              </a:rPr>
              <a:t>рублей</a:t>
            </a:r>
            <a:endParaRPr lang="en-US" sz="1950" b="1" spc="-5" dirty="0">
              <a:solidFill>
                <a:schemeClr val="accent1">
                  <a:lumMod val="50000"/>
                </a:schemeClr>
              </a:solidFill>
              <a:latin typeface="Montserrat"/>
              <a:cs typeface="Montserrat"/>
            </a:endParaRPr>
          </a:p>
        </p:txBody>
      </p:sp>
      <p:sp>
        <p:nvSpPr>
          <p:cNvPr id="34" name="object 22"/>
          <p:cNvSpPr txBox="1"/>
          <p:nvPr/>
        </p:nvSpPr>
        <p:spPr>
          <a:xfrm>
            <a:off x="3008323" y="2499143"/>
            <a:ext cx="3615172" cy="703545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lnSpc>
                <a:spcPts val="1814"/>
              </a:lnSpc>
              <a:spcBef>
                <a:spcPts val="86"/>
              </a:spcBef>
            </a:pPr>
            <a:r>
              <a:rPr lang="ru-RU" sz="1950" b="1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950" b="1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ыделено на реализацию инициативных проектов </a:t>
            </a:r>
            <a:br>
              <a:rPr lang="ru-RU" sz="1950" b="1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50" b="1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Архангельской области</a:t>
            </a:r>
            <a:endParaRPr lang="en-US" sz="1950" b="1" spc="-5" dirty="0">
              <a:solidFill>
                <a:schemeClr val="accent1">
                  <a:lumMod val="50000"/>
                </a:schemeClr>
              </a:solidFill>
              <a:latin typeface="Montserrat"/>
              <a:cs typeface="Montserrat"/>
            </a:endParaRPr>
          </a:p>
        </p:txBody>
      </p:sp>
      <p:sp>
        <p:nvSpPr>
          <p:cNvPr id="23" name="object 7"/>
          <p:cNvSpPr/>
          <p:nvPr/>
        </p:nvSpPr>
        <p:spPr>
          <a:xfrm>
            <a:off x="2614406" y="796707"/>
            <a:ext cx="339157" cy="503265"/>
          </a:xfrm>
          <a:custGeom>
            <a:avLst/>
            <a:gdLst/>
            <a:ahLst/>
            <a:cxnLst/>
            <a:rect l="l" t="t" r="r" b="b"/>
            <a:pathLst>
              <a:path w="374014" h="554990">
                <a:moveTo>
                  <a:pt x="373867" y="0"/>
                </a:moveTo>
                <a:lnTo>
                  <a:pt x="241776" y="0"/>
                </a:lnTo>
                <a:lnTo>
                  <a:pt x="0" y="554856"/>
                </a:lnTo>
                <a:lnTo>
                  <a:pt x="133156" y="554856"/>
                </a:lnTo>
                <a:lnTo>
                  <a:pt x="373867" y="0"/>
                </a:lnTo>
                <a:close/>
              </a:path>
            </a:pathLst>
          </a:custGeom>
          <a:solidFill>
            <a:srgbClr val="0089CE"/>
          </a:solidFill>
          <a:ln>
            <a:solidFill>
              <a:srgbClr val="0089CE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20" name="Группа 19"/>
          <p:cNvGrpSpPr/>
          <p:nvPr/>
        </p:nvGrpSpPr>
        <p:grpSpPr>
          <a:xfrm>
            <a:off x="7005261" y="1761463"/>
            <a:ext cx="4455911" cy="3768849"/>
            <a:chOff x="3283995" y="3023165"/>
            <a:chExt cx="4455911" cy="376884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474986" y="3667700"/>
              <a:ext cx="426492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реализацию проектов жителей в Приморском округе</a:t>
              </a:r>
              <a:endPara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3283995" y="3023165"/>
              <a:ext cx="3477002" cy="646331"/>
              <a:chOff x="44866" y="1019971"/>
              <a:chExt cx="3477002" cy="646331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3026247" y="1167508"/>
                <a:ext cx="495621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500" b="1" i="0" dirty="0" smtClean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₽</a:t>
                </a:r>
                <a:endParaRPr lang="ru-RU" sz="25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44866" y="1019971"/>
                <a:ext cx="313419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15 194 </a:t>
                </a:r>
                <a:r>
                  <a:rPr lang="ru-RU" sz="3600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394,09</a:t>
                </a:r>
                <a:endParaRPr lang="ru-RU" sz="3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3474986" y="3647756"/>
              <a:ext cx="756" cy="716960"/>
            </a:xfrm>
            <a:prstGeom prst="line">
              <a:avLst/>
            </a:prstGeom>
            <a:ln>
              <a:gradFill>
                <a:gsLst>
                  <a:gs pos="0">
                    <a:srgbClr val="FFFFFF"/>
                  </a:gs>
                  <a:gs pos="74000">
                    <a:srgbClr val="008FFA"/>
                  </a:gs>
                  <a:gs pos="83000">
                    <a:srgbClr val="008FFA"/>
                  </a:gs>
                  <a:gs pos="100000">
                    <a:srgbClr val="0070C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Группа 35"/>
            <p:cNvGrpSpPr/>
            <p:nvPr/>
          </p:nvGrpSpPr>
          <p:grpSpPr>
            <a:xfrm>
              <a:off x="3360275" y="4508489"/>
              <a:ext cx="3334047" cy="646331"/>
              <a:chOff x="121146" y="1083678"/>
              <a:chExt cx="3334047" cy="646331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3094937" y="1231215"/>
                <a:ext cx="360256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500" b="0" i="0" dirty="0" smtClean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₽</a:t>
                </a:r>
                <a:endParaRPr lang="ru-RU" sz="2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21146" y="1083678"/>
                <a:ext cx="313419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b="0" i="0" dirty="0" smtClean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13 729 462,00</a:t>
                </a:r>
                <a:endParaRPr lang="ru-RU" sz="36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Прямоугольник 38"/>
            <p:cNvSpPr/>
            <p:nvPr/>
          </p:nvSpPr>
          <p:spPr>
            <a:xfrm>
              <a:off x="3491522" y="5165289"/>
              <a:ext cx="238087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областной бюджет</a:t>
              </a:r>
              <a:endPara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589367" y="6330348"/>
              <a:ext cx="26760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местный бюджет</a:t>
              </a:r>
              <a:endPara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 rot="16200000">
              <a:off x="5641568" y="5299303"/>
              <a:ext cx="0" cy="461665"/>
            </a:xfrm>
            <a:prstGeom prst="line">
              <a:avLst/>
            </a:prstGeom>
            <a:ln>
              <a:gradFill>
                <a:gsLst>
                  <a:gs pos="0">
                    <a:srgbClr val="FFFFFF"/>
                  </a:gs>
                  <a:gs pos="74000">
                    <a:srgbClr val="008FFA"/>
                  </a:gs>
                  <a:gs pos="83000">
                    <a:srgbClr val="008FFA"/>
                  </a:gs>
                  <a:gs pos="100000">
                    <a:srgbClr val="0070C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5872400" y="5068471"/>
              <a:ext cx="0" cy="461665"/>
            </a:xfrm>
            <a:prstGeom prst="line">
              <a:avLst/>
            </a:prstGeom>
            <a:ln>
              <a:gradFill>
                <a:gsLst>
                  <a:gs pos="0">
                    <a:srgbClr val="FFFFFF"/>
                  </a:gs>
                  <a:gs pos="74000">
                    <a:srgbClr val="008FFA"/>
                  </a:gs>
                  <a:gs pos="83000">
                    <a:srgbClr val="008FFA"/>
                  </a:gs>
                  <a:gs pos="100000">
                    <a:srgbClr val="0070C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Группа 42"/>
            <p:cNvGrpSpPr/>
            <p:nvPr/>
          </p:nvGrpSpPr>
          <p:grpSpPr>
            <a:xfrm>
              <a:off x="3374624" y="5568578"/>
              <a:ext cx="3205185" cy="646331"/>
              <a:chOff x="135495" y="1040340"/>
              <a:chExt cx="3205185" cy="646331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2861501" y="1209617"/>
                <a:ext cx="479179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500" b="0" i="0" dirty="0" smtClean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₽</a:t>
                </a:r>
                <a:endParaRPr lang="ru-RU" sz="2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35495" y="1040340"/>
                <a:ext cx="28777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1 464 932,09</a:t>
                </a:r>
              </a:p>
            </p:txBody>
          </p:sp>
        </p:grpSp>
        <p:cxnSp>
          <p:nvCxnSpPr>
            <p:cNvPr id="46" name="Прямая соединительная линия 45"/>
            <p:cNvCxnSpPr/>
            <p:nvPr/>
          </p:nvCxnSpPr>
          <p:spPr>
            <a:xfrm rot="5400000" flipH="1">
              <a:off x="3820200" y="6099517"/>
              <a:ext cx="0" cy="461665"/>
            </a:xfrm>
            <a:prstGeom prst="line">
              <a:avLst/>
            </a:prstGeom>
            <a:ln>
              <a:gradFill>
                <a:gsLst>
                  <a:gs pos="0">
                    <a:srgbClr val="FFFFFF"/>
                  </a:gs>
                  <a:gs pos="74000">
                    <a:srgbClr val="008FFA"/>
                  </a:gs>
                  <a:gs pos="83000">
                    <a:srgbClr val="008FFA"/>
                  </a:gs>
                  <a:gs pos="100000">
                    <a:srgbClr val="0070C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10800000">
              <a:off x="3589368" y="6330349"/>
              <a:ext cx="0" cy="461665"/>
            </a:xfrm>
            <a:prstGeom prst="line">
              <a:avLst/>
            </a:prstGeom>
            <a:ln>
              <a:gradFill>
                <a:gsLst>
                  <a:gs pos="0">
                    <a:srgbClr val="FFFFFF"/>
                  </a:gs>
                  <a:gs pos="74000">
                    <a:srgbClr val="008FFA"/>
                  </a:gs>
                  <a:gs pos="83000">
                    <a:srgbClr val="008FFA"/>
                  </a:gs>
                  <a:gs pos="100000">
                    <a:srgbClr val="0070C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5400000">
              <a:off x="3833088" y="4005195"/>
              <a:ext cx="756" cy="716960"/>
            </a:xfrm>
            <a:prstGeom prst="line">
              <a:avLst/>
            </a:prstGeom>
            <a:ln>
              <a:gradFill>
                <a:gsLst>
                  <a:gs pos="0">
                    <a:srgbClr val="FFFFFF"/>
                  </a:gs>
                  <a:gs pos="74000">
                    <a:srgbClr val="008FFA"/>
                  </a:gs>
                  <a:gs pos="83000">
                    <a:srgbClr val="008FFA"/>
                  </a:gs>
                  <a:gs pos="100000">
                    <a:srgbClr val="0070C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>
            <a:off x="1974364" y="4118484"/>
            <a:ext cx="3966397" cy="964702"/>
            <a:chOff x="6236683" y="3810828"/>
            <a:chExt cx="3665592" cy="869810"/>
          </a:xfrm>
        </p:grpSpPr>
        <p:sp>
          <p:nvSpPr>
            <p:cNvPr id="50" name="Параллелограмм 49"/>
            <p:cNvSpPr/>
            <p:nvPr/>
          </p:nvSpPr>
          <p:spPr>
            <a:xfrm>
              <a:off x="6236683" y="3810829"/>
              <a:ext cx="3251445" cy="448545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араллелограмм 50"/>
            <p:cNvSpPr/>
            <p:nvPr/>
          </p:nvSpPr>
          <p:spPr>
            <a:xfrm>
              <a:off x="6344291" y="3810828"/>
              <a:ext cx="3143837" cy="448545"/>
            </a:xfrm>
            <a:prstGeom prst="parallelogram">
              <a:avLst/>
            </a:prstGeom>
            <a:solidFill>
              <a:srgbClr val="0089CC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408090" y="3840848"/>
              <a:ext cx="3146120" cy="3885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b="1" i="0" dirty="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Заявлено 26 проектов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Параллелограмм 52"/>
            <p:cNvSpPr/>
            <p:nvPr/>
          </p:nvSpPr>
          <p:spPr>
            <a:xfrm>
              <a:off x="6432183" y="4259856"/>
              <a:ext cx="3470092" cy="420782"/>
            </a:xfrm>
            <a:prstGeom prst="parallelogram">
              <a:avLst/>
            </a:prstGeom>
            <a:noFill/>
            <a:ln w="19050">
              <a:solidFill>
                <a:srgbClr val="008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533120" y="4276311"/>
              <a:ext cx="3319242" cy="3885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200" b="1" i="0" dirty="0" smtClean="0">
                  <a:solidFill>
                    <a:srgbClr val="6E4C9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Поддержано 7 проектов</a:t>
              </a:r>
              <a:endParaRPr lang="ru-RU" sz="2200" b="1" dirty="0">
                <a:solidFill>
                  <a:srgbClr val="6E4C9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object 8"/>
          <p:cNvSpPr/>
          <p:nvPr/>
        </p:nvSpPr>
        <p:spPr>
          <a:xfrm>
            <a:off x="104599" y="5764290"/>
            <a:ext cx="2198344" cy="696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37591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08921" y="337052"/>
            <a:ext cx="6765648" cy="984885"/>
            <a:chOff x="395544" y="331808"/>
            <a:chExt cx="6765648" cy="98488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25685" y="331808"/>
              <a:ext cx="6535507" cy="984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AutoNum type="arabicPeriod"/>
              </a:pPr>
              <a:r>
                <a:rPr lang="ru-RU" sz="2000" b="1" dirty="0" smtClean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Ремонт </a:t>
              </a:r>
              <a:r>
                <a:rPr lang="ru-RU" sz="2000" b="1" dirty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автомобильной </a:t>
              </a:r>
              <a:r>
                <a:rPr lang="ru-RU" sz="2000" b="1" dirty="0" smtClean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дороги в </a:t>
              </a:r>
              <a:r>
                <a:rPr lang="ru-RU" sz="2000" b="1" dirty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пос. Уемский </a:t>
              </a:r>
            </a:p>
            <a:p>
              <a:r>
                <a:rPr lang="ru-RU" sz="2000" b="1" dirty="0" smtClean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(по ул. Большесельская, д. 88) </a:t>
              </a:r>
              <a:br>
                <a:rPr lang="ru-RU" sz="2000" b="1" dirty="0" smtClean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b="1" dirty="0" smtClean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endParaRPr lang="ru-RU" b="1" dirty="0">
                <a:solidFill>
                  <a:srgbClr val="6E4C9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Параллелограмм 3"/>
            <p:cNvSpPr/>
            <p:nvPr/>
          </p:nvSpPr>
          <p:spPr>
            <a:xfrm rot="17367892">
              <a:off x="199759" y="632115"/>
              <a:ext cx="437290" cy="45719"/>
            </a:xfrm>
            <a:prstGeom prst="parallelogram">
              <a:avLst/>
            </a:prstGeom>
            <a:solidFill>
              <a:srgbClr val="6E4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араллелограмм 4"/>
            <p:cNvSpPr/>
            <p:nvPr/>
          </p:nvSpPr>
          <p:spPr>
            <a:xfrm rot="17367892">
              <a:off x="312628" y="548771"/>
              <a:ext cx="437290" cy="45719"/>
            </a:xfrm>
            <a:prstGeom prst="parallelogram">
              <a:avLst/>
            </a:prstGeom>
            <a:solidFill>
              <a:srgbClr val="008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8860669" y="337052"/>
            <a:ext cx="3002888" cy="964702"/>
            <a:chOff x="7910363" y="893669"/>
            <a:chExt cx="3309295" cy="96470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7910363" y="893669"/>
              <a:ext cx="3309295" cy="964702"/>
              <a:chOff x="6236683" y="3810828"/>
              <a:chExt cx="2906211" cy="869810"/>
            </a:xfrm>
          </p:grpSpPr>
          <p:sp>
            <p:nvSpPr>
              <p:cNvPr id="14" name="Параллелограмм 13"/>
              <p:cNvSpPr/>
              <p:nvPr/>
            </p:nvSpPr>
            <p:spPr>
              <a:xfrm>
                <a:off x="6236683" y="3810829"/>
                <a:ext cx="2236138" cy="448545"/>
              </a:xfrm>
              <a:prstGeom prst="parallelogram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араллелограмм 14"/>
              <p:cNvSpPr/>
              <p:nvPr/>
            </p:nvSpPr>
            <p:spPr>
              <a:xfrm>
                <a:off x="6344291" y="3810828"/>
                <a:ext cx="2128531" cy="448545"/>
              </a:xfrm>
              <a:prstGeom prst="parallelogram">
                <a:avLst/>
              </a:prstGeom>
              <a:solidFill>
                <a:srgbClr val="0089CC"/>
              </a:solidFill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6408090" y="3840848"/>
                <a:ext cx="2734804" cy="388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i="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РЕАЛИЗОВАН</a:t>
                </a:r>
                <a:endParaRPr lang="ru-RU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Параллелограмм 16"/>
              <p:cNvSpPr/>
              <p:nvPr/>
            </p:nvSpPr>
            <p:spPr>
              <a:xfrm>
                <a:off x="6432183" y="4259856"/>
                <a:ext cx="2247448" cy="420782"/>
              </a:xfrm>
              <a:prstGeom prst="parallelogram">
                <a:avLst/>
              </a:prstGeom>
              <a:noFill/>
              <a:ln w="19050">
                <a:solidFill>
                  <a:srgbClr val="008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9" name="Прямоугольник 18"/>
            <p:cNvSpPr/>
            <p:nvPr/>
          </p:nvSpPr>
          <p:spPr>
            <a:xfrm>
              <a:off x="8247677" y="1385252"/>
              <a:ext cx="22397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6E4C98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1 443 385,30 </a:t>
              </a:r>
              <a:r>
                <a:rPr lang="ru-RU" sz="2000" dirty="0" smtClean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₽</a:t>
              </a:r>
              <a:endParaRPr lang="ru-RU" sz="2800" dirty="0">
                <a:solidFill>
                  <a:srgbClr val="6E4C9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31781" y="2297127"/>
            <a:ext cx="11576078" cy="4162712"/>
            <a:chOff x="300682" y="2297127"/>
            <a:chExt cx="11576078" cy="416271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82" y="2297127"/>
              <a:ext cx="2778734" cy="369050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4619" y="2297127"/>
              <a:ext cx="2775116" cy="3690506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8026" y="2297127"/>
              <a:ext cx="2778734" cy="3690506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2796325" y="6059729"/>
              <a:ext cx="11159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БЫЛО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548837" y="6059729"/>
              <a:ext cx="10725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СТАЛО</a:t>
              </a:r>
              <a:endParaRPr lang="ru-RU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279" y="2297127"/>
            <a:ext cx="2769578" cy="369277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44648" y="1303946"/>
            <a:ext cx="8135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Социально-значимая дорога. Является подъездом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детскому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саду</a:t>
            </a:r>
          </a:p>
        </p:txBody>
      </p:sp>
    </p:spTree>
    <p:extLst>
      <p:ext uri="{BB962C8B-B14F-4D97-AF65-F5344CB8AC3E}">
        <p14:creationId xmlns:p14="http://schemas.microsoft.com/office/powerpoint/2010/main" val="25962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08921" y="335589"/>
            <a:ext cx="7739704" cy="1015663"/>
            <a:chOff x="395544" y="330345"/>
            <a:chExt cx="6005024" cy="101566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39268" y="330345"/>
              <a:ext cx="57613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Обустройство </a:t>
              </a:r>
              <a:r>
                <a:rPr lang="ru-RU" sz="2000" b="1" dirty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детской </a:t>
              </a:r>
              <a:r>
                <a:rPr lang="ru-RU" sz="2000" b="1" dirty="0" smtClean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игровой площадки</a:t>
              </a:r>
            </a:p>
            <a:p>
              <a:r>
                <a:rPr lang="ru-RU" sz="2000" b="1" dirty="0" smtClean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на территории детского </a:t>
              </a:r>
              <a:r>
                <a:rPr lang="ru-RU" sz="2000" b="1" dirty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сада </a:t>
              </a:r>
              <a:r>
                <a:rPr lang="ru-RU" sz="2000" b="1" dirty="0" smtClean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пос. Талаги </a:t>
              </a:r>
              <a:br>
                <a:rPr lang="ru-RU" sz="2000" b="1" dirty="0" smtClean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b="1" dirty="0" smtClean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endParaRPr lang="ru-RU" sz="2000" b="1" dirty="0">
                <a:solidFill>
                  <a:srgbClr val="6E4C9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Параллелограмм 3"/>
            <p:cNvSpPr/>
            <p:nvPr/>
          </p:nvSpPr>
          <p:spPr>
            <a:xfrm rot="17367892">
              <a:off x="199759" y="632115"/>
              <a:ext cx="437290" cy="45719"/>
            </a:xfrm>
            <a:prstGeom prst="parallelogram">
              <a:avLst/>
            </a:prstGeom>
            <a:solidFill>
              <a:srgbClr val="6E4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араллелограмм 4"/>
            <p:cNvSpPr/>
            <p:nvPr/>
          </p:nvSpPr>
          <p:spPr>
            <a:xfrm rot="17367892">
              <a:off x="312628" y="548771"/>
              <a:ext cx="437290" cy="45719"/>
            </a:xfrm>
            <a:prstGeom prst="parallelogram">
              <a:avLst/>
            </a:prstGeom>
            <a:solidFill>
              <a:srgbClr val="008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7869926" y="177868"/>
            <a:ext cx="3805095" cy="964702"/>
            <a:chOff x="7910365" y="893669"/>
            <a:chExt cx="3805095" cy="96470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7910365" y="893669"/>
              <a:ext cx="3805095" cy="964702"/>
              <a:chOff x="6236683" y="3810828"/>
              <a:chExt cx="3341620" cy="869810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36683" y="3810829"/>
                <a:ext cx="2236138" cy="448545"/>
              </a:xfrm>
              <a:prstGeom prst="parallelogram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араллелограмм 9"/>
              <p:cNvSpPr/>
              <p:nvPr/>
            </p:nvSpPr>
            <p:spPr>
              <a:xfrm>
                <a:off x="6344291" y="3810828"/>
                <a:ext cx="2128531" cy="448545"/>
              </a:xfrm>
              <a:prstGeom prst="parallelogram">
                <a:avLst/>
              </a:prstGeom>
              <a:solidFill>
                <a:srgbClr val="0089CC"/>
              </a:solidFill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6432183" y="3838191"/>
                <a:ext cx="3146120" cy="388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i="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РЕАЛИЗОВАН</a:t>
                </a:r>
                <a:endParaRPr lang="ru-RU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Параллелограмм 11"/>
              <p:cNvSpPr/>
              <p:nvPr/>
            </p:nvSpPr>
            <p:spPr>
              <a:xfrm>
                <a:off x="6432183" y="4259856"/>
                <a:ext cx="2247448" cy="420782"/>
              </a:xfrm>
              <a:prstGeom prst="parallelogram">
                <a:avLst/>
              </a:prstGeom>
              <a:noFill/>
              <a:ln w="19050">
                <a:solidFill>
                  <a:srgbClr val="008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8247677" y="1385252"/>
              <a:ext cx="22397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6E4C98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2 112 963,17 </a:t>
              </a:r>
              <a:r>
                <a:rPr lang="ru-RU" sz="2000" dirty="0">
                  <a:solidFill>
                    <a:srgbClr val="6E4C98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₽</a:t>
              </a:r>
            </a:p>
          </p:txBody>
        </p:sp>
      </p:grp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" r="1"/>
          <a:stretch/>
        </p:blipFill>
        <p:spPr>
          <a:xfrm>
            <a:off x="4205409" y="3938413"/>
            <a:ext cx="3664517" cy="275665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09" y="1027400"/>
            <a:ext cx="3675546" cy="2756659"/>
          </a:xfrm>
          <a:prstGeom prst="rect">
            <a:avLst/>
          </a:prstGeom>
        </p:spPr>
      </p:pic>
      <p:pic>
        <p:nvPicPr>
          <p:cNvPr id="1026" name="Picture 2" descr="C:\Users\sab\Desktop\rzGrptuvTr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671" y="1191739"/>
            <a:ext cx="2476500" cy="550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b\Desktop\KGhlabdXAQ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50" y="1027401"/>
            <a:ext cx="2534028" cy="563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30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08921" y="358230"/>
            <a:ext cx="7796853" cy="1117596"/>
            <a:chOff x="395544" y="352986"/>
            <a:chExt cx="7796853" cy="111759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35348" y="454919"/>
              <a:ext cx="755704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ru-RU" sz="2000" b="1" dirty="0" smtClean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Установка </a:t>
              </a:r>
              <a:r>
                <a:rPr lang="ru-RU" sz="2000" b="1" dirty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уличного </a:t>
              </a:r>
              <a:r>
                <a:rPr lang="ru-RU" sz="2000" b="1" dirty="0" smtClean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освещения до железнодорожной станции в пос. Васьково</a:t>
              </a:r>
            </a:p>
            <a:p>
              <a:r>
                <a:rPr lang="ru-RU" sz="2000" b="1" dirty="0" smtClean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ru-RU" sz="2000" b="1" dirty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" name="Параллелограмм 3"/>
            <p:cNvSpPr/>
            <p:nvPr/>
          </p:nvSpPr>
          <p:spPr>
            <a:xfrm rot="17367892">
              <a:off x="199759" y="632115"/>
              <a:ext cx="437290" cy="45719"/>
            </a:xfrm>
            <a:prstGeom prst="parallelogram">
              <a:avLst/>
            </a:prstGeom>
            <a:solidFill>
              <a:srgbClr val="6E4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араллелограмм 4"/>
            <p:cNvSpPr/>
            <p:nvPr/>
          </p:nvSpPr>
          <p:spPr>
            <a:xfrm rot="17367892">
              <a:off x="312628" y="548771"/>
              <a:ext cx="437290" cy="45719"/>
            </a:xfrm>
            <a:prstGeom prst="parallelogram">
              <a:avLst/>
            </a:prstGeom>
            <a:solidFill>
              <a:srgbClr val="008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8598564" y="790641"/>
            <a:ext cx="3726223" cy="964702"/>
            <a:chOff x="7910365" y="893669"/>
            <a:chExt cx="3726223" cy="96470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7910365" y="893669"/>
              <a:ext cx="3726223" cy="964702"/>
              <a:chOff x="6236683" y="3810828"/>
              <a:chExt cx="3272355" cy="869810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36683" y="3810829"/>
                <a:ext cx="2236138" cy="448545"/>
              </a:xfrm>
              <a:prstGeom prst="parallelogram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араллелограмм 9"/>
              <p:cNvSpPr/>
              <p:nvPr/>
            </p:nvSpPr>
            <p:spPr>
              <a:xfrm>
                <a:off x="6344291" y="3810828"/>
                <a:ext cx="2128531" cy="448545"/>
              </a:xfrm>
              <a:prstGeom prst="parallelogram">
                <a:avLst/>
              </a:prstGeom>
              <a:solidFill>
                <a:srgbClr val="0089CC"/>
              </a:solidFill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6362918" y="3858912"/>
                <a:ext cx="3146120" cy="388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150" b="1" i="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РЕАЛИЗОВАН</a:t>
                </a:r>
                <a:endParaRPr lang="ru-RU" sz="21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Параллелограмм 11"/>
              <p:cNvSpPr/>
              <p:nvPr/>
            </p:nvSpPr>
            <p:spPr>
              <a:xfrm>
                <a:off x="6432183" y="4259856"/>
                <a:ext cx="2247448" cy="420782"/>
              </a:xfrm>
              <a:prstGeom prst="parallelogram">
                <a:avLst/>
              </a:prstGeom>
              <a:noFill/>
              <a:ln w="19050">
                <a:solidFill>
                  <a:srgbClr val="008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8247677" y="1385252"/>
              <a:ext cx="19832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6E4C98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419 256,07 ₽</a:t>
              </a:r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>
          <a:xfrm rot="5400000">
            <a:off x="906828" y="1565967"/>
            <a:ext cx="756" cy="716960"/>
          </a:xfrm>
          <a:prstGeom prst="line">
            <a:avLst/>
          </a:prstGeom>
          <a:ln>
            <a:gradFill>
              <a:gsLst>
                <a:gs pos="0">
                  <a:srgbClr val="FFFFFF"/>
                </a:gs>
                <a:gs pos="74000">
                  <a:srgbClr val="008FFA"/>
                </a:gs>
                <a:gs pos="83000">
                  <a:srgbClr val="008FFA"/>
                </a:gs>
                <a:gs pos="100000">
                  <a:srgbClr val="0070C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48727" y="1215968"/>
            <a:ext cx="756" cy="716960"/>
          </a:xfrm>
          <a:prstGeom prst="line">
            <a:avLst/>
          </a:prstGeom>
          <a:ln>
            <a:gradFill>
              <a:gsLst>
                <a:gs pos="0">
                  <a:srgbClr val="FFFFFF"/>
                </a:gs>
                <a:gs pos="74000">
                  <a:srgbClr val="008FFA"/>
                </a:gs>
                <a:gs pos="83000">
                  <a:srgbClr val="008FFA"/>
                </a:gs>
                <a:gs pos="100000">
                  <a:srgbClr val="0070C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49483" y="1374557"/>
            <a:ext cx="7180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Установлены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опоры линии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электропередач и светильники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/>
          <a:stretch/>
        </p:blipFill>
        <p:spPr>
          <a:xfrm>
            <a:off x="1996593" y="2106886"/>
            <a:ext cx="3232632" cy="4476570"/>
          </a:xfrm>
          <a:prstGeom prst="rect">
            <a:avLst/>
          </a:prstGeom>
        </p:spPr>
      </p:pic>
      <p:pic>
        <p:nvPicPr>
          <p:cNvPr id="1026" name="Picture 2" descr="C:\Users\sab\Desktop\No8Io1_sOk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368" y="2106886"/>
            <a:ext cx="3447360" cy="447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4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08920" y="358230"/>
            <a:ext cx="8512257" cy="809819"/>
            <a:chOff x="395544" y="352986"/>
            <a:chExt cx="3738832" cy="80981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35349" y="454919"/>
              <a:ext cx="349902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ru-RU" sz="2000" b="1" dirty="0" smtClean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Обустройство мостовых переходов и установка </a:t>
              </a:r>
            </a:p>
            <a:p>
              <a:r>
                <a:rPr lang="ru-RU" sz="2000" b="1" dirty="0" smtClean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уличного освещения в деревнях Мелехово </a:t>
              </a:r>
              <a:r>
                <a:rPr lang="ru-RU" sz="2000" b="1" dirty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Нестерово</a:t>
              </a:r>
            </a:p>
          </p:txBody>
        </p:sp>
        <p:sp>
          <p:nvSpPr>
            <p:cNvPr id="4" name="Параллелограмм 3"/>
            <p:cNvSpPr/>
            <p:nvPr/>
          </p:nvSpPr>
          <p:spPr>
            <a:xfrm rot="17367892">
              <a:off x="199759" y="632115"/>
              <a:ext cx="437290" cy="45719"/>
            </a:xfrm>
            <a:prstGeom prst="parallelogram">
              <a:avLst/>
            </a:prstGeom>
            <a:solidFill>
              <a:srgbClr val="6E4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араллелограмм 4"/>
            <p:cNvSpPr/>
            <p:nvPr/>
          </p:nvSpPr>
          <p:spPr>
            <a:xfrm rot="17367892">
              <a:off x="312628" y="548771"/>
              <a:ext cx="437290" cy="45719"/>
            </a:xfrm>
            <a:prstGeom prst="parallelogram">
              <a:avLst/>
            </a:prstGeom>
            <a:solidFill>
              <a:srgbClr val="008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8598563" y="790641"/>
            <a:ext cx="3777660" cy="964702"/>
            <a:chOff x="7910364" y="893669"/>
            <a:chExt cx="3777660" cy="96470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7910364" y="893669"/>
              <a:ext cx="3777660" cy="964702"/>
              <a:chOff x="6236683" y="3810828"/>
              <a:chExt cx="3317527" cy="869810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36683" y="3810829"/>
                <a:ext cx="2236138" cy="448545"/>
              </a:xfrm>
              <a:prstGeom prst="parallelogram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араллелограмм 9"/>
              <p:cNvSpPr/>
              <p:nvPr/>
            </p:nvSpPr>
            <p:spPr>
              <a:xfrm>
                <a:off x="6344291" y="3810828"/>
                <a:ext cx="2128531" cy="448545"/>
              </a:xfrm>
              <a:prstGeom prst="parallelogram">
                <a:avLst/>
              </a:prstGeom>
              <a:solidFill>
                <a:srgbClr val="0089CC"/>
              </a:solidFill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6408090" y="3840848"/>
                <a:ext cx="3146120" cy="388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ЗАВЕРШАЕТСЯ</a:t>
                </a:r>
                <a:endParaRPr lang="ru-RU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Параллелограмм 11"/>
              <p:cNvSpPr/>
              <p:nvPr/>
            </p:nvSpPr>
            <p:spPr>
              <a:xfrm>
                <a:off x="6432183" y="4259856"/>
                <a:ext cx="2247448" cy="420782"/>
              </a:xfrm>
              <a:prstGeom prst="parallelogram">
                <a:avLst/>
              </a:prstGeom>
              <a:noFill/>
              <a:ln w="19050">
                <a:solidFill>
                  <a:srgbClr val="008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8247677" y="1385252"/>
              <a:ext cx="22397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6E4C98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1 103 195,60 </a:t>
              </a:r>
              <a:r>
                <a:rPr lang="ru-RU" sz="2000" dirty="0">
                  <a:solidFill>
                    <a:srgbClr val="6E4C98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₽</a:t>
              </a:r>
              <a:endParaRPr lang="ru-RU" sz="2400" dirty="0">
                <a:solidFill>
                  <a:srgbClr val="6E4C9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173927" y="2765432"/>
            <a:ext cx="5678531" cy="3703905"/>
            <a:chOff x="290144" y="2094436"/>
            <a:chExt cx="5678531" cy="370390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27758" y="2557424"/>
              <a:ext cx="3703905" cy="2777929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2844" y="2557424"/>
              <a:ext cx="3703904" cy="2777928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451419" y="1168049"/>
            <a:ext cx="716960" cy="716960"/>
            <a:chOff x="272780" y="1800886"/>
            <a:chExt cx="716960" cy="716960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275481" y="1800886"/>
              <a:ext cx="756" cy="716960"/>
            </a:xfrm>
            <a:prstGeom prst="line">
              <a:avLst/>
            </a:prstGeom>
            <a:ln>
              <a:gradFill>
                <a:gsLst>
                  <a:gs pos="0">
                    <a:srgbClr val="FFFFFF"/>
                  </a:gs>
                  <a:gs pos="74000">
                    <a:srgbClr val="008FFA"/>
                  </a:gs>
                  <a:gs pos="83000">
                    <a:srgbClr val="008FFA"/>
                  </a:gs>
                  <a:gs pos="100000">
                    <a:srgbClr val="0070C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630882" y="2158988"/>
              <a:ext cx="756" cy="716960"/>
            </a:xfrm>
            <a:prstGeom prst="line">
              <a:avLst/>
            </a:prstGeom>
            <a:ln>
              <a:gradFill>
                <a:gsLst>
                  <a:gs pos="0">
                    <a:srgbClr val="FFFFFF"/>
                  </a:gs>
                  <a:gs pos="74000">
                    <a:srgbClr val="008FFA"/>
                  </a:gs>
                  <a:gs pos="83000">
                    <a:srgbClr val="008FFA"/>
                  </a:gs>
                  <a:gs pos="100000">
                    <a:srgbClr val="0070C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Прямоугольник 28"/>
          <p:cNvSpPr/>
          <p:nvPr/>
        </p:nvSpPr>
        <p:spPr>
          <a:xfrm>
            <a:off x="617936" y="1185937"/>
            <a:ext cx="8542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Являются социально-значимыми дорогами к школе и больнице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Реализована первая часть проекта. Начинается установка освещения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679007" y="2265401"/>
            <a:ext cx="1115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22" y="2765427"/>
            <a:ext cx="2788217" cy="3703903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8415586" y="2265193"/>
            <a:ext cx="1072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70" y="2765429"/>
            <a:ext cx="2788215" cy="370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08921" y="152386"/>
            <a:ext cx="8303616" cy="1015663"/>
            <a:chOff x="395544" y="147142"/>
            <a:chExt cx="8303616" cy="101566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67025" y="147142"/>
              <a:ext cx="803213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ru-RU" sz="2000" b="1" dirty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К</a:t>
              </a:r>
              <a:r>
                <a:rPr lang="ru-RU" sz="2000" b="1" dirty="0" smtClean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апитальный </a:t>
              </a:r>
              <a:r>
                <a:rPr lang="ru-RU" sz="2000" b="1" dirty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ремонт фундамента </a:t>
              </a:r>
              <a:r>
                <a:rPr lang="ru-RU" sz="2000" b="1" dirty="0" smtClean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напольного покрытия </a:t>
              </a:r>
            </a:p>
            <a:p>
              <a:r>
                <a:rPr lang="ru-RU" sz="2000" b="1" dirty="0" smtClean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здания музейного пространства «По волнам времени» </a:t>
              </a:r>
            </a:p>
            <a:p>
              <a:r>
                <a:rPr lang="ru-RU" sz="2000" b="1" dirty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 smtClean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в пос. Лайский Док</a:t>
              </a:r>
            </a:p>
          </p:txBody>
        </p:sp>
        <p:sp>
          <p:nvSpPr>
            <p:cNvPr id="4" name="Параллелограмм 3"/>
            <p:cNvSpPr/>
            <p:nvPr/>
          </p:nvSpPr>
          <p:spPr>
            <a:xfrm rot="17367892">
              <a:off x="199759" y="632115"/>
              <a:ext cx="437290" cy="45719"/>
            </a:xfrm>
            <a:prstGeom prst="parallelogram">
              <a:avLst/>
            </a:prstGeom>
            <a:solidFill>
              <a:srgbClr val="6E4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араллелограмм 4"/>
            <p:cNvSpPr/>
            <p:nvPr/>
          </p:nvSpPr>
          <p:spPr>
            <a:xfrm rot="17367892">
              <a:off x="312628" y="548771"/>
              <a:ext cx="437290" cy="45719"/>
            </a:xfrm>
            <a:prstGeom prst="parallelogram">
              <a:avLst/>
            </a:prstGeom>
            <a:solidFill>
              <a:srgbClr val="008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8800079" y="391634"/>
            <a:ext cx="3777660" cy="964702"/>
            <a:chOff x="7910364" y="893669"/>
            <a:chExt cx="3777660" cy="96470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7910364" y="893669"/>
              <a:ext cx="3777660" cy="964702"/>
              <a:chOff x="6236683" y="3810828"/>
              <a:chExt cx="3317527" cy="869810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36683" y="3810829"/>
                <a:ext cx="2236138" cy="448545"/>
              </a:xfrm>
              <a:prstGeom prst="parallelogram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араллелограмм 9"/>
              <p:cNvSpPr/>
              <p:nvPr/>
            </p:nvSpPr>
            <p:spPr>
              <a:xfrm>
                <a:off x="6344291" y="3810828"/>
                <a:ext cx="2128531" cy="448545"/>
              </a:xfrm>
              <a:prstGeom prst="parallelogram">
                <a:avLst/>
              </a:prstGeom>
              <a:solidFill>
                <a:srgbClr val="0089CC"/>
              </a:solidFill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6408090" y="3840848"/>
                <a:ext cx="3146120" cy="388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i="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РЕАЛИЗУЕТСЯ</a:t>
                </a:r>
                <a:endParaRPr lang="ru-RU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Параллелограмм 11"/>
              <p:cNvSpPr/>
              <p:nvPr/>
            </p:nvSpPr>
            <p:spPr>
              <a:xfrm>
                <a:off x="6432183" y="4259856"/>
                <a:ext cx="2247448" cy="420782"/>
              </a:xfrm>
              <a:prstGeom prst="parallelogram">
                <a:avLst/>
              </a:prstGeom>
              <a:noFill/>
              <a:ln w="19050">
                <a:solidFill>
                  <a:srgbClr val="008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8247677" y="1385252"/>
              <a:ext cx="22397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6E4C98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3 150 000,00 </a:t>
              </a:r>
              <a:r>
                <a:rPr lang="ru-RU" sz="2000" dirty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₽</a:t>
              </a:r>
              <a:endParaRPr lang="ru-RU" sz="2800" dirty="0">
                <a:solidFill>
                  <a:srgbClr val="6E4C9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0" name="Picture 2" descr="C:\Users\sab\Desktop\_ick61L4Va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69" y="2729194"/>
            <a:ext cx="5019675" cy="391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350238" y="1371860"/>
            <a:ext cx="4566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Проведены демонтажные работы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Завезены материалы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Ведутся работы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Users\sab\Desktop\EV1lhQzE21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363" y="1537380"/>
            <a:ext cx="3178174" cy="238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b\Desktop\3T9rBq-NJh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647" y="1537381"/>
            <a:ext cx="3099258" cy="510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b\Desktop\pYXeYBno07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138" y="4044319"/>
            <a:ext cx="1946624" cy="259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1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08921" y="358230"/>
            <a:ext cx="6965044" cy="809819"/>
            <a:chOff x="395544" y="352986"/>
            <a:chExt cx="6965044" cy="80981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35349" y="454919"/>
              <a:ext cx="672523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 Укладка асфальтового покрытия по ул. </a:t>
              </a:r>
              <a:r>
                <a:rPr lang="ru-RU" sz="2000" b="1" dirty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Зеленой </a:t>
              </a:r>
              <a:endParaRPr lang="ru-RU" sz="2000" b="1" dirty="0" smtClean="0">
                <a:solidFill>
                  <a:srgbClr val="6E4C9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000" b="1" dirty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 smtClean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в дер. Рикасиха</a:t>
              </a:r>
              <a:endParaRPr lang="ru-RU" sz="2000" b="1" dirty="0">
                <a:solidFill>
                  <a:srgbClr val="6E4C9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Параллелограмм 3"/>
            <p:cNvSpPr/>
            <p:nvPr/>
          </p:nvSpPr>
          <p:spPr>
            <a:xfrm rot="17367892">
              <a:off x="199759" y="632115"/>
              <a:ext cx="437290" cy="45719"/>
            </a:xfrm>
            <a:prstGeom prst="parallelogram">
              <a:avLst/>
            </a:prstGeom>
            <a:solidFill>
              <a:srgbClr val="6E4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араллелограмм 4"/>
            <p:cNvSpPr/>
            <p:nvPr/>
          </p:nvSpPr>
          <p:spPr>
            <a:xfrm rot="17367892">
              <a:off x="312628" y="548771"/>
              <a:ext cx="437290" cy="45719"/>
            </a:xfrm>
            <a:prstGeom prst="parallelogram">
              <a:avLst/>
            </a:prstGeom>
            <a:solidFill>
              <a:srgbClr val="008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8187957" y="203349"/>
            <a:ext cx="3593433" cy="964701"/>
            <a:chOff x="7910364" y="893671"/>
            <a:chExt cx="3777655" cy="964701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7910364" y="893671"/>
              <a:ext cx="3777655" cy="964701"/>
              <a:chOff x="6236683" y="3810829"/>
              <a:chExt cx="3317523" cy="86980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36683" y="3810829"/>
                <a:ext cx="2236138" cy="448545"/>
              </a:xfrm>
              <a:prstGeom prst="parallelogram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араллелограмм 9"/>
              <p:cNvSpPr/>
              <p:nvPr/>
            </p:nvSpPr>
            <p:spPr>
              <a:xfrm>
                <a:off x="6474498" y="3818110"/>
                <a:ext cx="2128531" cy="448545"/>
              </a:xfrm>
              <a:prstGeom prst="parallelogram">
                <a:avLst/>
              </a:prstGeom>
              <a:solidFill>
                <a:srgbClr val="0089CC"/>
              </a:solidFill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6408087" y="3840848"/>
                <a:ext cx="3146119" cy="388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i="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ЗАВЕРШАЕТСЯ</a:t>
                </a:r>
                <a:endParaRPr lang="ru-RU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Параллелограмм 11"/>
              <p:cNvSpPr/>
              <p:nvPr/>
            </p:nvSpPr>
            <p:spPr>
              <a:xfrm>
                <a:off x="6432183" y="4259856"/>
                <a:ext cx="2247448" cy="420782"/>
              </a:xfrm>
              <a:prstGeom prst="parallelogram">
                <a:avLst/>
              </a:prstGeom>
              <a:noFill/>
              <a:ln w="19050">
                <a:solidFill>
                  <a:srgbClr val="008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8247677" y="1385252"/>
              <a:ext cx="22397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6E4C98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6 005 486,72 </a:t>
              </a:r>
              <a:r>
                <a:rPr lang="ru-RU" sz="2000" dirty="0">
                  <a:solidFill>
                    <a:srgbClr val="6E4C98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₽</a:t>
              </a:r>
              <a:endParaRPr lang="ru-RU" sz="2400" dirty="0">
                <a:solidFill>
                  <a:srgbClr val="6E4C9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95582" y="2721607"/>
            <a:ext cx="5326955" cy="24610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8365" y="2721606"/>
            <a:ext cx="5326955" cy="2461053"/>
          </a:xfrm>
          <a:prstGeom prst="rect">
            <a:avLst/>
          </a:prstGeom>
        </p:spPr>
      </p:pic>
      <p:pic>
        <p:nvPicPr>
          <p:cNvPr id="4098" name="Picture 2" descr="R:\!Управление МСиС 2024!\Комфортное Поморье\2024\2. Отчет об итогах реализации , фото (до и после), общественный контроль\5. Дорога на радость людям\1. Д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26" y="1282224"/>
            <a:ext cx="2464025" cy="53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ab\Desktop\5Vlo8M_VBV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852" y="1282224"/>
            <a:ext cx="3157538" cy="533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9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08921" y="358230"/>
            <a:ext cx="6728120" cy="520634"/>
            <a:chOff x="395544" y="352986"/>
            <a:chExt cx="6728120" cy="52063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35349" y="454919"/>
              <a:ext cx="64883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6E4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 Ремонт памятника воинам ВОВ в пос. Боброво</a:t>
              </a:r>
              <a:endParaRPr lang="ru-RU" sz="2000" b="1" dirty="0">
                <a:solidFill>
                  <a:srgbClr val="6E4C9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Параллелограмм 3"/>
            <p:cNvSpPr/>
            <p:nvPr/>
          </p:nvSpPr>
          <p:spPr>
            <a:xfrm rot="17367892">
              <a:off x="199759" y="632115"/>
              <a:ext cx="437290" cy="45719"/>
            </a:xfrm>
            <a:prstGeom prst="parallelogram">
              <a:avLst/>
            </a:prstGeom>
            <a:solidFill>
              <a:srgbClr val="6E4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араллелограмм 4"/>
            <p:cNvSpPr/>
            <p:nvPr/>
          </p:nvSpPr>
          <p:spPr>
            <a:xfrm rot="17367892">
              <a:off x="312628" y="548771"/>
              <a:ext cx="437290" cy="45719"/>
            </a:xfrm>
            <a:prstGeom prst="parallelogram">
              <a:avLst/>
            </a:prstGeom>
            <a:solidFill>
              <a:srgbClr val="008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8211930" y="177867"/>
            <a:ext cx="3777660" cy="964702"/>
            <a:chOff x="7910364" y="893669"/>
            <a:chExt cx="3777660" cy="96470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7910364" y="893669"/>
              <a:ext cx="3777660" cy="964702"/>
              <a:chOff x="6236683" y="3810828"/>
              <a:chExt cx="3317527" cy="869810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36683" y="3810829"/>
                <a:ext cx="2236138" cy="448545"/>
              </a:xfrm>
              <a:prstGeom prst="parallelogram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араллелограмм 9"/>
              <p:cNvSpPr/>
              <p:nvPr/>
            </p:nvSpPr>
            <p:spPr>
              <a:xfrm>
                <a:off x="6344291" y="3810828"/>
                <a:ext cx="2128531" cy="448545"/>
              </a:xfrm>
              <a:prstGeom prst="parallelogram">
                <a:avLst/>
              </a:prstGeom>
              <a:solidFill>
                <a:srgbClr val="0089CC"/>
              </a:solidFill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6408090" y="3840848"/>
                <a:ext cx="3146120" cy="388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i="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РЕАЛИЗУЕТСЯ</a:t>
                </a:r>
                <a:endParaRPr lang="ru-RU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Параллелограмм 11"/>
              <p:cNvSpPr/>
              <p:nvPr/>
            </p:nvSpPr>
            <p:spPr>
              <a:xfrm>
                <a:off x="6432183" y="4259856"/>
                <a:ext cx="2247448" cy="420782"/>
              </a:xfrm>
              <a:prstGeom prst="parallelogram">
                <a:avLst/>
              </a:prstGeom>
              <a:noFill/>
              <a:ln w="19050">
                <a:solidFill>
                  <a:srgbClr val="008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8247677" y="1385252"/>
              <a:ext cx="19832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6E4C98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960 107,23 </a:t>
              </a:r>
              <a:r>
                <a:rPr lang="ru-RU" sz="2000" dirty="0">
                  <a:solidFill>
                    <a:srgbClr val="6E4C98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₽</a:t>
              </a:r>
              <a:endParaRPr lang="ru-RU" sz="2400" dirty="0">
                <a:solidFill>
                  <a:srgbClr val="6E4C9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4" name="Picture 2" descr="C:\Users\sab\Desktop\z7D1ce2QS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93" y="1869681"/>
            <a:ext cx="5921821" cy="444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b\Desktop\_gY5hUxBK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801" y="1869681"/>
            <a:ext cx="4805535" cy="444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2679007" y="1312901"/>
            <a:ext cx="1115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400925" y="1312901"/>
            <a:ext cx="3838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промежуточный результат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312</Words>
  <Application>Microsoft Office PowerPoint</Application>
  <PresentationFormat>Произвольный</PresentationFormat>
  <Paragraphs>68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 ходе реализации регионального проекта «Комфортное Поморье» в Приморском муниципальном округе в 2024 году</vt:lpstr>
      <vt:lpstr>ФИНАНСИРОВАНИЕ НА 2024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 ответственного  за реализацию регионального проекта «Комфортное Поморье» в Приморском округе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регионального проекта «Комфортное Поморье» в Приморском муниципальном округе Архангельской области</dc:title>
  <dc:creator>Теплякова Дарья Сергеевна</dc:creator>
  <cp:lastModifiedBy>SAB</cp:lastModifiedBy>
  <cp:revision>100</cp:revision>
  <cp:lastPrinted>2024-09-09T12:49:26Z</cp:lastPrinted>
  <dcterms:created xsi:type="dcterms:W3CDTF">2024-05-27T07:52:16Z</dcterms:created>
  <dcterms:modified xsi:type="dcterms:W3CDTF">2024-09-09T13:23:24Z</dcterms:modified>
</cp:coreProperties>
</file>