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71A4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3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3AD6-B359-4EDD-B667-99F3FFAF6858}" type="datetimeFigureOut">
              <a:rPr lang="ru-RU" smtClean="0"/>
              <a:pPr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400F6-7BD0-4041-B3BB-E1B12FD05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929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3AD6-B359-4EDD-B667-99F3FFAF6858}" type="datetimeFigureOut">
              <a:rPr lang="ru-RU" smtClean="0"/>
              <a:pPr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400F6-7BD0-4041-B3BB-E1B12FD05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4953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3AD6-B359-4EDD-B667-99F3FFAF6858}" type="datetimeFigureOut">
              <a:rPr lang="ru-RU" smtClean="0"/>
              <a:pPr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400F6-7BD0-4041-B3BB-E1B12FD05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6424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3AD6-B359-4EDD-B667-99F3FFAF6858}" type="datetimeFigureOut">
              <a:rPr lang="ru-RU" smtClean="0"/>
              <a:pPr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400F6-7BD0-4041-B3BB-E1B12FD05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1842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3AD6-B359-4EDD-B667-99F3FFAF6858}" type="datetimeFigureOut">
              <a:rPr lang="ru-RU" smtClean="0"/>
              <a:pPr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400F6-7BD0-4041-B3BB-E1B12FD05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4279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3AD6-B359-4EDD-B667-99F3FFAF6858}" type="datetimeFigureOut">
              <a:rPr lang="ru-RU" smtClean="0"/>
              <a:pPr/>
              <a:t>17.09.2024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400F6-7BD0-4041-B3BB-E1B12FD05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3155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3AD6-B359-4EDD-B667-99F3FFAF6858}" type="datetimeFigureOut">
              <a:rPr lang="ru-RU" smtClean="0"/>
              <a:pPr/>
              <a:t>17.09.2024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400F6-7BD0-4041-B3BB-E1B12FD05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4932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3AD6-B359-4EDD-B667-99F3FFAF6858}" type="datetimeFigureOut">
              <a:rPr lang="ru-RU" smtClean="0"/>
              <a:pPr/>
              <a:t>17.09.2024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400F6-7BD0-4041-B3BB-E1B12FD05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2503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3AD6-B359-4EDD-B667-99F3FFAF6858}" type="datetimeFigureOut">
              <a:rPr lang="ru-RU" smtClean="0"/>
              <a:pPr/>
              <a:t>17.09.2024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400F6-7BD0-4041-B3BB-E1B12FD05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3943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3AD6-B359-4EDD-B667-99F3FFAF6858}" type="datetimeFigureOut">
              <a:rPr lang="ru-RU" smtClean="0"/>
              <a:pPr/>
              <a:t>17.09.2024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400F6-7BD0-4041-B3BB-E1B12FD05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3492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3AD6-B359-4EDD-B667-99F3FFAF6858}" type="datetimeFigureOut">
              <a:rPr lang="ru-RU" smtClean="0"/>
              <a:pPr/>
              <a:t>17.09.2024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400F6-7BD0-4041-B3BB-E1B12FD05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0783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A3AD6-B359-4EDD-B667-99F3FFAF6858}" type="datetimeFigureOut">
              <a:rPr lang="ru-RU" smtClean="0"/>
              <a:pPr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400F6-7BD0-4041-B3BB-E1B12FD05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553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DCB47EE-F79A-C553-91EE-1914A62456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9560" y="1375196"/>
            <a:ext cx="10532878" cy="1547613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  <a:effectLst/>
                <a:latin typeface="Arhitype" panose="02000500000000020004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ПРАКТИКА ВЗАИМОДЕЙСТВИЯ ОРГАНОВ МЕСТНОГО</a:t>
            </a:r>
            <a:r>
              <a:rPr lang="en-US" sz="2800" b="1" dirty="0">
                <a:solidFill>
                  <a:schemeClr val="bg1"/>
                </a:solidFill>
                <a:effectLst/>
                <a:latin typeface="Arhitype" panose="02000500000000020004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effectLst/>
                <a:latin typeface="Arhitype" panose="02000500000000020004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САМОУПРАВЛЕНИЯ </a:t>
            </a:r>
            <a:br>
              <a:rPr lang="ru-RU" sz="2800" b="1" dirty="0">
                <a:solidFill>
                  <a:schemeClr val="bg1"/>
                </a:solidFill>
                <a:effectLst/>
                <a:latin typeface="Arhitype" panose="02000500000000020004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effectLst/>
                <a:latin typeface="Arhitype" panose="02000500000000020004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И ОРГАНОВ ГОСУДАРСТВЕННОЙ ВЛАСТИ В ВОПРОСАХ СТРОИТЕЛЬСТВА</a:t>
            </a:r>
            <a:br>
              <a:rPr lang="ru-RU" sz="2800" b="1" dirty="0">
                <a:solidFill>
                  <a:schemeClr val="bg1"/>
                </a:solidFill>
                <a:effectLst/>
                <a:latin typeface="Arhitype" panose="02000500000000020004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effectLst/>
                <a:latin typeface="Arhitype" panose="02000500000000020004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И КАПИТАЛЬНОГО РЕМОНТА ОБЪЕКТОВ КУЛЬТУРЫ </a:t>
            </a:r>
            <a:r>
              <a:rPr lang="en-US" sz="2800" b="1" dirty="0">
                <a:solidFill>
                  <a:schemeClr val="bg1"/>
                </a:solidFill>
                <a:effectLst/>
                <a:latin typeface="Arhitype" panose="02000500000000020004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chemeClr val="bg1"/>
                </a:solidFill>
                <a:effectLst/>
                <a:latin typeface="Arhitype" panose="02000500000000020004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effectLst/>
                <a:latin typeface="Arhitype" panose="02000500000000020004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 АРХАНГЕЛЬСКОЙ ОБЛАСТИ</a:t>
            </a:r>
            <a:endParaRPr lang="ru-RU" sz="2800" b="1" dirty="0">
              <a:solidFill>
                <a:schemeClr val="bg1"/>
              </a:solidFill>
              <a:latin typeface="Arhitype" panose="02000500000000020004" pitchFamily="50" charset="-52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FC53310-8772-2240-D4E0-06E2014582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67" r="58863"/>
          <a:stretch/>
        </p:blipFill>
        <p:spPr>
          <a:xfrm>
            <a:off x="73152" y="4454758"/>
            <a:ext cx="12027408" cy="1711258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CE1C0422-8AC6-F444-6FC2-0E777972013C}"/>
              </a:ext>
            </a:extLst>
          </p:cNvPr>
          <p:cNvSpPr txBox="1">
            <a:spLocks/>
          </p:cNvSpPr>
          <p:nvPr/>
        </p:nvSpPr>
        <p:spPr>
          <a:xfrm>
            <a:off x="2323917" y="3670667"/>
            <a:ext cx="7544165" cy="295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bg1"/>
                </a:solidFill>
                <a:latin typeface="Arhitype" panose="02000500000000020004" pitchFamily="50" charset="-52"/>
                <a:cs typeface="Times New Roman" panose="02020603050405020304" pitchFamily="18" charset="0"/>
              </a:rPr>
              <a:t>Министр культуры Архангельской области </a:t>
            </a:r>
            <a:endParaRPr lang="en-US" sz="1800" b="1" dirty="0" smtClean="0">
              <a:solidFill>
                <a:schemeClr val="bg1"/>
              </a:solidFill>
              <a:latin typeface="Arhitype" panose="02000500000000020004" pitchFamily="50" charset="-52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solidFill>
                  <a:schemeClr val="bg1"/>
                </a:solidFill>
                <a:latin typeface="Arhitype" panose="02000500000000020004" pitchFamily="50" charset="-52"/>
                <a:cs typeface="Times New Roman" panose="02020603050405020304" pitchFamily="18" charset="0"/>
              </a:rPr>
              <a:t>Светлова </a:t>
            </a:r>
            <a:r>
              <a:rPr lang="ru-RU" sz="1800" b="1" dirty="0">
                <a:solidFill>
                  <a:schemeClr val="bg1"/>
                </a:solidFill>
                <a:latin typeface="Arhitype" panose="02000500000000020004" pitchFamily="50" charset="-52"/>
                <a:cs typeface="Times New Roman" panose="02020603050405020304" pitchFamily="18" charset="0"/>
              </a:rPr>
              <a:t>Оксана Сергеевна</a:t>
            </a:r>
          </a:p>
        </p:txBody>
      </p:sp>
    </p:spTree>
    <p:extLst>
      <p:ext uri="{BB962C8B-B14F-4D97-AF65-F5344CB8AC3E}">
        <p14:creationId xmlns:p14="http://schemas.microsoft.com/office/powerpoint/2010/main" xmlns="" val="1111239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F84FE22F-69FE-9714-B2AD-C9AA20FE92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C1615A9-C86F-FE89-434B-F033B0567B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516" r="20132"/>
          <a:stretch/>
        </p:blipFill>
        <p:spPr>
          <a:xfrm>
            <a:off x="7502013" y="5355231"/>
            <a:ext cx="4689987" cy="12026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0789" y="724727"/>
            <a:ext cx="2916195" cy="15796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0789" y="2406789"/>
            <a:ext cx="2916195" cy="17450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79077" y="283716"/>
            <a:ext cx="30396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effectLst/>
                <a:latin typeface="Arhitype" panose="02000500000000020004" pitchFamily="50" charset="-52"/>
                <a:ea typeface="Calibri" panose="020F0502020204030204" pitchFamily="34" charset="0"/>
              </a:rPr>
              <a:t>ДОМ КУЛЬТУРЫ «ПЕРВОМАЙСКИЙ»</a:t>
            </a:r>
            <a:endParaRPr lang="ru-RU" sz="1600" dirty="0">
              <a:solidFill>
                <a:schemeClr val="bg1"/>
              </a:solidFill>
              <a:latin typeface="Arhitype" panose="02000500000000020004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80533" y="554336"/>
            <a:ext cx="3882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b="23861"/>
          <a:stretch/>
        </p:blipFill>
        <p:spPr>
          <a:xfrm>
            <a:off x="4496943" y="724727"/>
            <a:ext cx="3153761" cy="15796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171"/>
          <a:stretch/>
        </p:blipFill>
        <p:spPr>
          <a:xfrm>
            <a:off x="4496943" y="2406789"/>
            <a:ext cx="3153761" cy="17450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/>
          <a:srcRect l="9033" r="13132"/>
          <a:stretch/>
        </p:blipFill>
        <p:spPr>
          <a:xfrm>
            <a:off x="7866312" y="1653221"/>
            <a:ext cx="4084319" cy="35515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0788" y="4254278"/>
            <a:ext cx="2916195" cy="205374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62616" y="268327"/>
            <a:ext cx="3534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/>
                <a:latin typeface="Arhitype" panose="02000500000000020004" pitchFamily="50" charset="-52"/>
                <a:ea typeface="Calibri" panose="020F0502020204030204" pitchFamily="34" charset="0"/>
              </a:rPr>
              <a:t>ЕМЕЦКИЙ ДОМ КУЛЬТУРЫ</a:t>
            </a:r>
            <a:endParaRPr lang="ru-RU" dirty="0">
              <a:solidFill>
                <a:schemeClr val="bg1"/>
              </a:solidFill>
              <a:latin typeface="Arhitype" panose="02000500000000020004" pitchFamily="50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96943" y="4256455"/>
            <a:ext cx="3153761" cy="204938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866312" y="754231"/>
            <a:ext cx="20440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/>
                <a:latin typeface="Arhitype" panose="02000500000000020004" pitchFamily="50" charset="-52"/>
                <a:ea typeface="Calibri" panose="020F0502020204030204" pitchFamily="34" charset="0"/>
              </a:rPr>
              <a:t>БРИН-НАВОЛОЦКИЙ ДОМ КУЛЬТУРЫ</a:t>
            </a:r>
            <a:endParaRPr lang="ru-RU" dirty="0">
              <a:solidFill>
                <a:schemeClr val="bg1"/>
              </a:solidFill>
              <a:latin typeface="Arhitype" panose="02000500000000020004" pitchFamily="50" charset="-52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35EBD89-6281-24B0-D5BF-4FB1C0D612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10311" y="-38249"/>
            <a:ext cx="1893928" cy="157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7682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90ADD6C-DB59-10DF-1D4E-205E028ABB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8241" y="583070"/>
            <a:ext cx="5483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hitype" panose="02000500000000020004" pitchFamily="50" charset="-52"/>
                <a:cs typeface="Times New Roman" panose="02020603050405020304" pitchFamily="18" charset="0"/>
              </a:rPr>
              <a:t>МБУ ДО «ДЕТСКАЯ ШКОЛА ИСКУССТВ № 8» В КОНОШСКОМ РАЙОНЕ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996" y="1763196"/>
            <a:ext cx="3800390" cy="28502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26233" y="1763196"/>
            <a:ext cx="3833341" cy="28750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9447" y="1763196"/>
            <a:ext cx="3800389" cy="28502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B06026C-6B80-1E92-FC58-4015EEF46E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39" r="20133"/>
          <a:stretch/>
        </p:blipFill>
        <p:spPr>
          <a:xfrm>
            <a:off x="98323" y="4981975"/>
            <a:ext cx="12192000" cy="11826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0AEC3C-B0DC-6BB3-5852-8DE9B92737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10311" y="-38249"/>
            <a:ext cx="1893928" cy="157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5489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1E6393A-067F-6CBB-3876-276FCC554C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8679" y="339233"/>
            <a:ext cx="4229986" cy="30897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37835" y="339233"/>
            <a:ext cx="4228569" cy="30897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8679" y="3508899"/>
            <a:ext cx="4229273" cy="2923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37131" y="3518731"/>
            <a:ext cx="4229273" cy="29231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5785" y="2184262"/>
            <a:ext cx="26606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/>
                <a:latin typeface="Arhitype" panose="02000500000000020004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ДОМ </a:t>
            </a:r>
            <a:r>
              <a:rPr lang="ru-RU" sz="2400" dirty="0">
                <a:solidFill>
                  <a:schemeClr val="bg1"/>
                </a:solidFill>
                <a:effectLst/>
                <a:latin typeface="Arhitype" panose="02000500000000020004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КУЛЬТУРЫ </a:t>
            </a:r>
            <a:br>
              <a:rPr lang="ru-RU" sz="2400" dirty="0">
                <a:solidFill>
                  <a:schemeClr val="bg1"/>
                </a:solidFill>
                <a:effectLst/>
                <a:latin typeface="Arhitype" panose="02000500000000020004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effectLst/>
                <a:latin typeface="Arhitype" panose="02000500000000020004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 ПОС. ТАЛАГИ </a:t>
            </a:r>
            <a:endParaRPr lang="ru-RU" sz="2400" dirty="0">
              <a:solidFill>
                <a:schemeClr val="bg1"/>
              </a:solidFill>
              <a:latin typeface="Arhitype" panose="02000500000000020004" pitchFamily="50" charset="-52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D305E6F-1BA8-7C82-CF35-E786D01BB7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3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008" r="22616"/>
          <a:stretch/>
        </p:blipFill>
        <p:spPr>
          <a:xfrm>
            <a:off x="0" y="4970486"/>
            <a:ext cx="3208679" cy="11826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2965FF3-AB5D-7B61-B755-1ED3C43EB6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3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23" r="77329"/>
          <a:stretch/>
        </p:blipFill>
        <p:spPr>
          <a:xfrm>
            <a:off x="8279" y="3429000"/>
            <a:ext cx="3200400" cy="11826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3FCC168-60ED-2FCC-603E-58DA4C8271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3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008" r="22616"/>
          <a:stretch/>
        </p:blipFill>
        <p:spPr>
          <a:xfrm>
            <a:off x="8279" y="777538"/>
            <a:ext cx="3208679" cy="118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6399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9090B6C-50A6-C3C2-3C5E-C74D46180E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5225" y="362256"/>
            <a:ext cx="4427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/>
                <a:latin typeface="Arhitype" panose="02000500000000020004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КУЛЬТУРНО-ДОСУГОВЫЙ ЦЕНТР В ПОС. ПИНЕГА</a:t>
            </a:r>
            <a:endParaRPr lang="ru-RU" dirty="0">
              <a:solidFill>
                <a:schemeClr val="bg1"/>
              </a:solidFill>
              <a:latin typeface="Arhitype" panose="02000500000000020004" pitchFamily="50" charset="-52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39481" y="365515"/>
            <a:ext cx="4382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/>
                <a:latin typeface="Arhitype" panose="02000500000000020004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ДОМ КУЛЬТУРЫ В Р.П. ОБОЗЕРСКИЙ</a:t>
            </a:r>
            <a:endParaRPr lang="ru-RU" dirty="0">
              <a:solidFill>
                <a:schemeClr val="bg1"/>
              </a:solidFill>
              <a:latin typeface="Arhitype" panose="02000500000000020004" pitchFamily="50" charset="-52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t="15629"/>
          <a:stretch/>
        </p:blipFill>
        <p:spPr>
          <a:xfrm>
            <a:off x="314543" y="836000"/>
            <a:ext cx="4579151" cy="27885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12393" r="6705"/>
          <a:stretch/>
        </p:blipFill>
        <p:spPr>
          <a:xfrm>
            <a:off x="5249524" y="834891"/>
            <a:ext cx="3368229" cy="5546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17075"/>
          <a:stretch/>
        </p:blipFill>
        <p:spPr>
          <a:xfrm>
            <a:off x="8714258" y="836000"/>
            <a:ext cx="3368230" cy="55465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7836" y="3750564"/>
            <a:ext cx="4579151" cy="26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4913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C5DA896-47B0-8F0F-967E-FFF9F70EF2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53745" y="160827"/>
            <a:ext cx="4135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hitype" panose="02000500000000020004" pitchFamily="50" charset="-52"/>
                <a:cs typeface="Times New Roman" panose="02020603050405020304" pitchFamily="18" charset="0"/>
              </a:rPr>
              <a:t>КАПИТАЛЬНЫЙ РЕМОНТ ЦЕНТРАЛЬНОГО КРЫЛЬЦА ЗДАНИЯ КОТЛАССКОГО ДК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8508" y="1101667"/>
            <a:ext cx="3672573" cy="27544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77531" y="230659"/>
            <a:ext cx="4679294" cy="956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/>
                <a:latin typeface="Arhitype" panose="02000500000000020004" pitchFamily="50" charset="-52"/>
                <a:ea typeface="Times New Roman" panose="02020603050405020304" pitchFamily="18" charset="0"/>
              </a:rPr>
              <a:t>КАПИТАЛЬНЫЙ РЕМОНТ 1-ГО ЭТАЖА </a:t>
            </a:r>
          </a:p>
          <a:p>
            <a:r>
              <a:rPr lang="ru-RU" dirty="0">
                <a:solidFill>
                  <a:schemeClr val="bg1"/>
                </a:solidFill>
                <a:effectLst/>
                <a:latin typeface="Arhitype" panose="02000500000000020004" pitchFamily="50" charset="-52"/>
                <a:ea typeface="Times New Roman" panose="02020603050405020304" pitchFamily="18" charset="0"/>
              </a:rPr>
              <a:t>МБУК «ЦЕНТР НАРОДНЫХ РЕМЕСЕЛ «БЕРЕГИНЯ»</a:t>
            </a:r>
            <a:endParaRPr lang="ru-RU" dirty="0">
              <a:solidFill>
                <a:schemeClr val="bg1"/>
              </a:solidFill>
              <a:latin typeface="Arhitype" panose="02000500000000020004" pitchFamily="50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0270" y="4052457"/>
            <a:ext cx="3672574" cy="25934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67585" y="1101667"/>
            <a:ext cx="4515663" cy="27518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t="9220" r="1922"/>
          <a:stretch/>
        </p:blipFill>
        <p:spPr>
          <a:xfrm>
            <a:off x="5684061" y="4097571"/>
            <a:ext cx="4515663" cy="258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93642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69</Words>
  <Application>Microsoft Office PowerPoint</Application>
  <PresentationFormat>Произвольный</PresentationFormat>
  <Paragraphs>14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ПРАКТИКА ВЗАИМОДЕЙСТВИЯ ОРГАНОВ МЕСТНОГО САМОУПРАВЛЕНИЯ  И ОРГАНОВ ГОСУДАРСТВЕННОЙ ВЛАСТИ В ВОПРОСАХ СТРОИТЕЛЬСТВА И КАПИТАЛЬНОГО РЕМОНТА ОБЪЕКТОВ КУЛЬТУРЫ  В АРХАНГЕЛЬСКОЙ ОБЛАСТИ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Практика взаимодействия органов местного самоуправления  и органов государственной власти в вопросах строительства и капитального ремонта объектов культуры  в Архангельской области</dc:title>
  <dc:creator>Павельева Юлия Александровна</dc:creator>
  <cp:lastModifiedBy>Орлова Светлана Алексеевна</cp:lastModifiedBy>
  <cp:revision>14</cp:revision>
  <dcterms:created xsi:type="dcterms:W3CDTF">2024-09-16T14:06:24Z</dcterms:created>
  <dcterms:modified xsi:type="dcterms:W3CDTF">2024-09-17T11:51:10Z</dcterms:modified>
</cp:coreProperties>
</file>