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4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0" r:id="rId3"/>
    <p:sldId id="382" r:id="rId4"/>
    <p:sldId id="383" r:id="rId5"/>
    <p:sldId id="384" r:id="rId6"/>
    <p:sldId id="399" r:id="rId7"/>
    <p:sldId id="402" r:id="rId8"/>
    <p:sldId id="403" r:id="rId9"/>
    <p:sldId id="392" r:id="rId10"/>
    <p:sldId id="355" r:id="rId11"/>
    <p:sldId id="330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E1E1FF"/>
    <a:srgbClr val="9F5FCF"/>
    <a:srgbClr val="9BFF9B"/>
    <a:srgbClr val="9797FF"/>
    <a:srgbClr val="FFABAB"/>
    <a:srgbClr val="FFCCCC"/>
    <a:srgbClr val="FFCC99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8424" autoAdjust="0"/>
  </p:normalViewPr>
  <p:slideViewPr>
    <p:cSldViewPr>
      <p:cViewPr varScale="1">
        <p:scale>
          <a:sx n="100" d="100"/>
          <a:sy n="100" d="100"/>
        </p:scale>
        <p:origin x="-90" y="-594"/>
      </p:cViewPr>
      <p:guideLst>
        <p:guide orient="horz" pos="2160"/>
        <p:guide pos="2880"/>
        <p:guide pos="2980"/>
        <p:guide pos="2971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97530864197537E-2"/>
          <c:y val="3.0866359269839397E-2"/>
          <c:w val="0.98018129678234656"/>
          <c:h val="0.871198460968419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Дельта 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3888888888888904E-2"/>
                  <c:y val="-3.92844572525228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728395061728418E-3"/>
                  <c:y val="-3.08663592698393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1627 (+25%)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1312.32</c:v>
                </c:pt>
                <c:pt idx="1">
                  <c:v>1626.895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Дельта Э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518518518518545E-2"/>
                  <c:y val="-2.8060326608944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641975308641972E-2"/>
                  <c:y val="-2.52542939480503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904 (+15%)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783.45099999999991</c:v>
                </c:pt>
                <c:pt idx="1">
                  <c:v>903.69299999999998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Дельта 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2345679012345701E-2"/>
                  <c:y val="-3.92844572525228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728395061728412E-2"/>
                  <c:y val="-4.2090489913417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497 (+17%)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425.65100000000001</c:v>
                </c:pt>
                <c:pt idx="1">
                  <c:v>496.75700000000001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Дельта Г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9.2592592592592865E-3"/>
                  <c:y val="-3.3672391930733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098765432098839E-2"/>
                  <c:y val="-0.109435273774885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 (+10%)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73.956000000000003</c:v>
                </c:pt>
                <c:pt idx="1">
                  <c:v>81.186999999999998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Дельта 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0061728395061786E-2"/>
                  <c:y val="-3.08663592698392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098765432098922E-2"/>
                  <c:y val="-1.96422286262614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 (+37%)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Лист1!$F$2:$F$3</c:f>
              <c:numCache>
                <c:formatCode>0</c:formatCode>
                <c:ptCount val="2"/>
                <c:pt idx="0">
                  <c:v>77.668999999999983</c:v>
                </c:pt>
                <c:pt idx="1">
                  <c:v>106.736</c:v>
                </c:pt>
              </c:numCache>
            </c:numRef>
          </c:val>
        </c:ser>
        <c:dLbls/>
        <c:shape val="cylinder"/>
        <c:axId val="130760064"/>
        <c:axId val="130790528"/>
        <c:axId val="0"/>
      </c:bar3DChart>
      <c:catAx>
        <c:axId val="130760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790528"/>
        <c:crosses val="autoZero"/>
        <c:auto val="1"/>
        <c:lblAlgn val="ctr"/>
        <c:lblOffset val="100"/>
      </c:catAx>
      <c:valAx>
        <c:axId val="130790528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tickLblPos val="none"/>
        <c:crossAx val="13076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77388937493923"/>
          <c:y val="2.5868527869096552E-3"/>
          <c:w val="0.14473996306017328"/>
          <c:h val="0.36107453817010882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view3D>
      <c:rotX val="30"/>
      <c:rotY val="40"/>
      <c:depthPercent val="90"/>
      <c:rAngAx val="1"/>
    </c:view3D>
    <c:plotArea>
      <c:layout>
        <c:manualLayout>
          <c:layoutTarget val="inner"/>
          <c:xMode val="edge"/>
          <c:yMode val="edge"/>
          <c:x val="9.7902449693788279E-2"/>
          <c:y val="4.4861391929187575E-2"/>
          <c:w val="0.89046563623991559"/>
          <c:h val="0.7815108077551665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dLbls>
            <c:dLbl>
              <c:idx val="0"/>
              <c:layout>
                <c:manualLayout>
                  <c:x val="4.629629629629633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246913580248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283950617284E-3"/>
                  <c:y val="5.612065321788976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34567901234569E-2"/>
                  <c:y val="-2.806032660894488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75308641975329E-2"/>
                  <c:y val="-5.612065321788976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Дельта Т</c:v>
                </c:pt>
                <c:pt idx="1">
                  <c:v>Дельта Э</c:v>
                </c:pt>
                <c:pt idx="2">
                  <c:v>Дельта Г </c:v>
                </c:pt>
                <c:pt idx="3">
                  <c:v>Дельта Д </c:v>
                </c:pt>
                <c:pt idx="4">
                  <c:v>Дельта В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0.60000000000000009</c:v>
                </c:pt>
                <c:pt idx="1">
                  <c:v>0.79</c:v>
                </c:pt>
                <c:pt idx="2">
                  <c:v>0.43000000000000005</c:v>
                </c:pt>
                <c:pt idx="3">
                  <c:v>0.16</c:v>
                </c:pt>
                <c:pt idx="4">
                  <c:v>0.37000000000000005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Остаток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Дельта Т</c:v>
                </c:pt>
                <c:pt idx="1">
                  <c:v>Дельта Э</c:v>
                </c:pt>
                <c:pt idx="2">
                  <c:v>Дельта Г </c:v>
                </c:pt>
                <c:pt idx="3">
                  <c:v>Дельта Д </c:v>
                </c:pt>
                <c:pt idx="4">
                  <c:v>Дельта В 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</c:v>
                </c:pt>
                <c:pt idx="1">
                  <c:v>0.21</c:v>
                </c:pt>
                <c:pt idx="2">
                  <c:v>0.57000000000000017</c:v>
                </c:pt>
                <c:pt idx="3">
                  <c:v>0.84000000000000008</c:v>
                </c:pt>
                <c:pt idx="4">
                  <c:v>0.63000000000000012</c:v>
                </c:pt>
              </c:numCache>
            </c:numRef>
          </c:val>
        </c:ser>
        <c:dLbls/>
        <c:shape val="box"/>
        <c:axId val="130882560"/>
        <c:axId val="130904832"/>
        <c:axId val="0"/>
      </c:bar3DChart>
      <c:catAx>
        <c:axId val="1308825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904832"/>
        <c:crosses val="autoZero"/>
        <c:auto val="1"/>
        <c:lblAlgn val="ctr"/>
        <c:lblOffset val="100"/>
      </c:catAx>
      <c:valAx>
        <c:axId val="130904832"/>
        <c:scaling>
          <c:orientation val="minMax"/>
        </c:scaling>
        <c:axPos val="l"/>
        <c:majorGridlines/>
        <c:numFmt formatCode="0%" sourceLinked="1"/>
        <c:tickLblPos val="nextTo"/>
        <c:crossAx val="13088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44216000777658"/>
          <c:y val="0.30426452889694483"/>
          <c:w val="0.18447142023913676"/>
          <c:h val="0.1557639777435212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971910091750812"/>
          <c:y val="2.7374376336421955E-2"/>
          <c:w val="0.5949569544683716"/>
          <c:h val="0.854825002248995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solidFill>
              <a:srgbClr val="31B6FD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0985474953117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01.05.2015</c:v>
                </c:pt>
                <c:pt idx="1">
                  <c:v>На 01.05.2016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6143.5</c:v>
                </c:pt>
                <c:pt idx="1">
                  <c:v>6793.2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01.05.2015</c:v>
                </c:pt>
                <c:pt idx="1">
                  <c:v>На 01.05.2016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6800.2</c:v>
                </c:pt>
                <c:pt idx="1">
                  <c:v>7467.9</c:v>
                </c:pt>
              </c:numCache>
            </c:numRef>
          </c:val>
        </c:ser>
        <c:dLbls/>
        <c:axId val="134533120"/>
        <c:axId val="134534656"/>
      </c:barChart>
      <c:catAx>
        <c:axId val="134533120"/>
        <c:scaling>
          <c:orientation val="minMax"/>
        </c:scaling>
        <c:axPos val="b"/>
        <c:numFmt formatCode="General" sourceLinked="0"/>
        <c:tickLblPos val="nextTo"/>
        <c:crossAx val="134534656"/>
        <c:crosses val="autoZero"/>
        <c:auto val="1"/>
        <c:lblAlgn val="ctr"/>
        <c:lblOffset val="100"/>
      </c:catAx>
      <c:valAx>
        <c:axId val="134534656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ru-RU" sz="220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8.3193062406063927E-3"/>
              <c:y val="0.3314702717477806"/>
            </c:manualLayout>
          </c:layout>
        </c:title>
        <c:numFmt formatCode="General" sourceLinked="1"/>
        <c:tickLblPos val="nextTo"/>
        <c:crossAx val="134533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468DC13-4C76-4E3A-8FF9-7DDB32E0849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8A1AD0B-B3B6-4D6E-AFDC-CD5CAFA9B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075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123595-E9AC-4ABD-A1EC-9F0A43950189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563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BC2CA5-EFF8-4F5F-8D56-11895BAE80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51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2CA5-EFF8-4F5F-8D56-11895BAE80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2CA5-EFF8-4F5F-8D56-11895BAE80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12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2CA5-EFF8-4F5F-8D56-11895BAE80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93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2CA5-EFF8-4F5F-8D56-11895BAE80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59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2CA5-EFF8-4F5F-8D56-11895BAE80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27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5" indent="-28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4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7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91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4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5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04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DDC014-5418-42ED-AECD-1BB182A3ABA4}" type="slidenum">
              <a:rPr lang="ru-RU"/>
              <a:pPr eaLnBrk="1" hangingPunct="1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92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D44C-8874-41CF-A84C-132CF905D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45EB-E2A6-453E-9C33-AD9A6A998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9F-E899-4F52-A52A-A3E96DDB0A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FA973-8521-40EA-8659-134B4396FF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11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F3FC-0EB3-4A9F-BB58-B9D22CBEB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9581-CAE9-4237-A262-940CFD5CA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37A-60BF-4587-B29D-1E1389CFD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0C1A-D49C-4C93-8F2D-502519626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6DC-1105-4878-8746-6510342DC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2BB0-4F92-4582-92A7-85958BD73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DC69-5203-44CB-8EA2-6D3E6E1DF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1579D4-F4E2-4F41-8705-DE88FD2C6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"/>
          <p:cNvSpPr>
            <a:spLocks noGrp="1" noChangeArrowheads="1"/>
          </p:cNvSpPr>
          <p:nvPr>
            <p:ph type="ctrTitle"/>
          </p:nvPr>
        </p:nvSpPr>
        <p:spPr>
          <a:xfrm>
            <a:off x="539552" y="1988840"/>
            <a:ext cx="7992888" cy="25622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                                                       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Архангельской области                       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прохождении отопительного периода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и мероприятиях по подготовке объектов топливно-энергетического комплекса и жилищно-коммунального хозяйства к отопительному периоду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907704" y="4941168"/>
            <a:ext cx="55198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министра </a:t>
            </a:r>
          </a:p>
          <a:p>
            <a:pPr algn="ctr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топливно-энергетического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                       Архангельской области</a:t>
            </a:r>
          </a:p>
          <a:p>
            <a:pPr algn="ctr" eaLnBrk="1" hangingPunct="1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Яковлев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предприятий ЖКХ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Архангельской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потребленные топливно-энергетические ресурсы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апреля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7171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01339617"/>
              </p:ext>
            </p:extLst>
          </p:nvPr>
        </p:nvGraphicFramePr>
        <p:xfrm>
          <a:off x="251520" y="1854200"/>
          <a:ext cx="8712968" cy="3968750"/>
        </p:xfrm>
        <a:graphic>
          <a:graphicData uri="http://schemas.openxmlformats.org/presentationml/2006/ole">
            <p:oleObj spid="_x0000_s17719" name="Worksheet" r:id="rId4" imgW="7943951" imgH="4010053" progId="Excel.Sheet.8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FA973-8521-40EA-8659-134B4396FF0D}" type="slidenum">
              <a:rPr lang="ru-RU">
                <a:solidFill>
                  <a:schemeClr val="tx1"/>
                </a:solidFill>
                <a:ea typeface="+mj-ea"/>
                <a:cs typeface="Arial" pitchFamily="34" charset="0"/>
              </a:rPr>
              <a:pPr/>
              <a:t>10</a:t>
            </a:fld>
            <a:endParaRPr lang="ru-RU" dirty="0">
              <a:solidFill>
                <a:schemeClr val="tx1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01663" y="5877272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Задолженность организаций ЖКХ за топливно-энергетические ресурсы                                  на 01 апреля 2015 года составила 2 159,3 млн. рублей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7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14"/>
          <p:cNvSpPr>
            <a:spLocks noGrp="1" noChangeArrowheads="1"/>
          </p:cNvSpPr>
          <p:nvPr>
            <p:ph type="ctrTitle"/>
          </p:nvPr>
        </p:nvSpPr>
        <p:spPr>
          <a:xfrm>
            <a:off x="2508362" y="1052736"/>
            <a:ext cx="4234780" cy="25622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835696" y="4941168"/>
            <a:ext cx="55801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министра </a:t>
            </a:r>
          </a:p>
          <a:p>
            <a:pPr algn="ctr" eaLnBrk="1" hangingPunct="1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топливно-энергетического комплекса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и жилищно-коммунального хозяйства                       Архангельской области</a:t>
            </a:r>
          </a:p>
          <a:p>
            <a:pPr algn="ctr" eaLnBrk="1" hangingPunct="1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Яковлев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подготовки к отопительному периоду                             2015 - 2016 годов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11560" y="378904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капитальный ремонт и замена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сетей – 30,2 км (100 % от плана)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Водопроводных сетей – 15,6 км (100 % от плана);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Канализационных сетей – 3,6 км (100 % от плана)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сетей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1337 км (100 % от плана).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составило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(99 %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плана).</a:t>
            </a:r>
          </a:p>
          <a:p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(акты) готовности к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ОСЗП получили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из 8 субъектов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/>
          </a:p>
          <a:p>
            <a:endParaRPr lang="ru-RU" sz="1600" b="1" dirty="0" smtClean="0"/>
          </a:p>
          <a:p>
            <a:pPr eaLnBrk="1" hangingPunct="1">
              <a:defRPr/>
            </a:pPr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2099" b="7406"/>
          <a:stretch/>
        </p:blipFill>
        <p:spPr>
          <a:xfrm>
            <a:off x="4932040" y="2637128"/>
            <a:ext cx="396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93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675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нормативных запасов топлива для прохождения отопительного периода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1" t="525" r="23423" b="9659"/>
          <a:stretch/>
        </p:blipFill>
        <p:spPr>
          <a:xfrm>
            <a:off x="4211960" y="2604577"/>
            <a:ext cx="4716000" cy="349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414" y="2139422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отопительного периода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2015 - 2016 годов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были созданы следующие запасы топлива: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уголь 120,3 тыс. тонн;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дрова 156,2 тыс. тонн;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жидкое топливо 30,3 тыс. тонн.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Крайнего Севера завезено: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каменного угля – 30,8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дизельного топлива – 15,2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1446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99" y="573937"/>
            <a:ext cx="8604563" cy="10093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нарушений, связанных с обеспечением коммунальными услугами жилищного фонда и объектов социальной сферы в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отопительном периоде 2015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- 2016 годов                 на территории Архангельской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graphicFrame>
        <p:nvGraphicFramePr>
          <p:cNvPr id="12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7331150"/>
              </p:ext>
            </p:extLst>
          </p:nvPr>
        </p:nvGraphicFramePr>
        <p:xfrm>
          <a:off x="-518517" y="2677562"/>
          <a:ext cx="4084638" cy="2946400"/>
        </p:xfrm>
        <a:graphic>
          <a:graphicData uri="http://schemas.openxmlformats.org/presentationml/2006/ole">
            <p:oleObj spid="_x0000_s29973" name="Worksheet" r:id="rId3" imgW="8048608" imgH="4124341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3968" y="56224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56110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928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142 нарушения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4928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88 нарушений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855068"/>
              </p:ext>
            </p:extLst>
          </p:nvPr>
        </p:nvGraphicFramePr>
        <p:xfrm>
          <a:off x="2843213" y="2693988"/>
          <a:ext cx="4002087" cy="2946400"/>
        </p:xfrm>
        <a:graphic>
          <a:graphicData uri="http://schemas.openxmlformats.org/presentationml/2006/ole">
            <p:oleObj spid="_x0000_s29974" name="Worksheet" r:id="rId4" imgW="7886767" imgH="4124341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89590" y="3133318"/>
            <a:ext cx="216024" cy="2160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80100" y="405931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89590" y="4985318"/>
            <a:ext cx="216024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84765" y="3023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водоснабжения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5614" y="39628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теплоснабжения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2670" y="49018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электроснабжения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подготовки                                      объектов ТЭК и ЖКХ Архангельской области                            к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отопительному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 2016 - 2017 годов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11560" y="378904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территории Архангельской области к работе в зимних условиях необходимо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единиц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 – 676 единиц;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сетей – 1775 км;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2474 км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Водозаборов – 462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Канализационных сетей – 1669 км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сетей –  32794 км.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подготовку к отопительному периоду 2016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года 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всех уровней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организаций планируется направить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млн.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" t="790" r="66" b="11131"/>
          <a:stretch/>
        </p:blipFill>
        <p:spPr>
          <a:xfrm>
            <a:off x="3991088" y="2391646"/>
            <a:ext cx="4926928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78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7352081"/>
              </p:ext>
            </p:extLst>
          </p:nvPr>
        </p:nvGraphicFramePr>
        <p:xfrm>
          <a:off x="251519" y="1844825"/>
          <a:ext cx="8640962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1"/>
                <a:gridCol w="3168352"/>
                <a:gridCol w="1224136"/>
                <a:gridCol w="1152128"/>
                <a:gridCol w="1080120"/>
                <a:gridCol w="572358"/>
                <a:gridCol w="540267"/>
                <a:gridCol w="543560"/>
              </a:tblGrid>
              <a:tr h="3295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субсидий, тыс. рублей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ТЭК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"Вельский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"Вилегодский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"Виноградовский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"Каргопольский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"Красноборский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"Ленский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"Мезенский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"Плесецкий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"Приморский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"Устьянский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"Шенкурский муниципальный 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font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субсидий из областного бюджета бюджетам муниципальных районов на модернизацию и капитальный ремонт объектов ТЭК и ЖКХ в 2016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млн. рублей                                               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Правительства АО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10.05.2016 № 152-пп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7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недополученных доходов, возникающих в результате государственного регулирования тарифов, млн. руб.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5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недополученных доходов,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государственного регулирования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%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97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BC5C-7C22-41C0-A250-F1DDD6935056}" type="slidenum">
              <a:rPr lang="ru-RU">
                <a:solidFill>
                  <a:schemeClr val="tx1"/>
                </a:solidFill>
                <a:ea typeface="+mj-ea"/>
                <a:cs typeface="Arial" pitchFamily="34" charset="0"/>
              </a:rPr>
              <a:pPr/>
              <a:t>9</a:t>
            </a:fld>
            <a:endParaRPr lang="ru-RU" dirty="0">
              <a:solidFill>
                <a:schemeClr val="tx1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и дебиторская задолженности организаций жилищно-коммунального комплекса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Архангельской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02407" y="342900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 b="1" dirty="0" smtClean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360006694"/>
              </p:ext>
            </p:extLst>
          </p:nvPr>
        </p:nvGraphicFramePr>
        <p:xfrm>
          <a:off x="755576" y="1631352"/>
          <a:ext cx="7632848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3954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Words>705</Words>
  <Application>Microsoft Office PowerPoint</Application>
  <PresentationFormat>Экран (4:3)</PresentationFormat>
  <Paragraphs>205</Paragraphs>
  <Slides>11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Волна</vt:lpstr>
      <vt:lpstr>Worksheet</vt:lpstr>
      <vt:lpstr>Информация                                                         Правительства Архангельской области                        о прохождении отопительного периода 2015 - 2016 годов и мероприятиях по подготовке объектов топливно-энергетического комплекса и жилищно-коммунального хозяйства к отопительному периоду 2016 - 2017 годов</vt:lpstr>
      <vt:lpstr>Итоги подготовки к отопительному периоду                             2015 - 2016 годов</vt:lpstr>
      <vt:lpstr>Создание нормативных запасов топлива для прохождения отопительного периода 2015 - 2016 годов</vt:lpstr>
      <vt:lpstr>Сведения о количестве нарушений, связанных с обеспечением коммунальными услугами жилищного фонда и объектов социальной сферы в отопительном периоде 2015 - 2016 годов                 на территории Архангельской области</vt:lpstr>
      <vt:lpstr>Плановые показатели подготовки                                      объектов ТЭК и ЖКХ Архангельской области                            к отопительному периоду 2016 - 2017 годов</vt:lpstr>
      <vt:lpstr>Распределение субсидий из областного бюджета бюджетам муниципальных районов на модернизацию и капитальный ремонт объектов ТЭК и ЖКХ в 2016 году, млн. рублей                                                (распоряжение Правительства АО от 10.05.2016 № 152-пп)</vt:lpstr>
      <vt:lpstr>Субсидии на возмещение недополученных доходов, возникающих в результате государственного регулирования тарифов, млн. руб.</vt:lpstr>
      <vt:lpstr>Субсидии на возмещение недополученных доходов,  возникающих в результате государственного регулирования тарифов, исполнение бюджета 2016 года, %</vt:lpstr>
      <vt:lpstr>Кредиторская и дебиторская задолженности организаций жилищно-коммунального комплекса                    Архангельской области</vt:lpstr>
      <vt:lpstr>Задолженность предприятий ЖКХ                         Архангельской области за потребленные топливно-энергетические ресурсы на 01 апреля 2016 года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подготовке объектов  жилищно-коммунального хозяйства Архангельской области  к отопительному периоду 2013/2014 года</dc:title>
  <dc:creator>xXx</dc:creator>
  <cp:lastModifiedBy>Минин Александр Владимирович</cp:lastModifiedBy>
  <cp:revision>326</cp:revision>
  <cp:lastPrinted>2015-04-20T05:24:13Z</cp:lastPrinted>
  <dcterms:created xsi:type="dcterms:W3CDTF">2013-04-29T18:33:50Z</dcterms:created>
  <dcterms:modified xsi:type="dcterms:W3CDTF">2016-05-24T07:09:08Z</dcterms:modified>
</cp:coreProperties>
</file>